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8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0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4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63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6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5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6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EEEE-36C0-499C-A38E-177B5A92B891}" type="datetimeFigureOut">
              <a:rPr lang="zh-CN" altLang="en-US" smtClean="0"/>
              <a:t>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CFFF-E015-48B6-A7FD-7A60C6EC0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6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507" y="5435718"/>
            <a:ext cx="2452690" cy="11450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OSAPIWrapper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038755" y="3156776"/>
            <a:ext cx="2452690" cy="1145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&lt;&lt;abs&gt;&gt;User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491445" y="5435718"/>
            <a:ext cx="2452690" cy="1145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Message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386596" y="176190"/>
            <a:ext cx="2452690" cy="11450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WorkFlow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3507" y="1533417"/>
            <a:ext cx="2452690" cy="1145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ServerUser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491445" y="1503364"/>
            <a:ext cx="2452690" cy="1145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ClientUser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9386596" y="5435718"/>
            <a:ext cx="2452690" cy="11450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GUI_Classes</a:t>
            </a:r>
            <a:endParaRPr lang="zh-CN" altLang="en-US" sz="2400" dirty="0"/>
          </a:p>
        </p:txBody>
      </p:sp>
      <p:cxnSp>
        <p:nvCxnSpPr>
          <p:cNvPr id="12" name="肘形连接符 11"/>
          <p:cNvCxnSpPr>
            <a:stCxn id="8" idx="2"/>
            <a:endCxn id="5" idx="1"/>
          </p:cNvCxnSpPr>
          <p:nvPr/>
        </p:nvCxnSpPr>
        <p:spPr>
          <a:xfrm rot="16200000" flipH="1">
            <a:off x="1838889" y="2529439"/>
            <a:ext cx="1050829" cy="1348903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9" idx="2"/>
            <a:endCxn id="5" idx="3"/>
          </p:cNvCxnSpPr>
          <p:nvPr/>
        </p:nvCxnSpPr>
        <p:spPr>
          <a:xfrm rot="5400000">
            <a:off x="5564177" y="2575693"/>
            <a:ext cx="1080882" cy="1226345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6" idx="0"/>
          </p:cNvCxnSpPr>
          <p:nvPr/>
        </p:nvCxnSpPr>
        <p:spPr>
          <a:xfrm>
            <a:off x="4265100" y="4301836"/>
            <a:ext cx="2452690" cy="1133882"/>
          </a:xfrm>
          <a:prstGeom prst="straightConnector1">
            <a:avLst/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10" idx="0"/>
          </p:cNvCxnSpPr>
          <p:nvPr/>
        </p:nvCxnSpPr>
        <p:spPr>
          <a:xfrm>
            <a:off x="10612941" y="1321250"/>
            <a:ext cx="0" cy="4114468"/>
          </a:xfrm>
          <a:prstGeom prst="straightConnector1">
            <a:avLst/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7" idx="1"/>
            <a:endCxn id="5" idx="0"/>
          </p:cNvCxnSpPr>
          <p:nvPr/>
        </p:nvCxnSpPr>
        <p:spPr>
          <a:xfrm rot="10800000" flipV="1">
            <a:off x="4265100" y="748720"/>
            <a:ext cx="5121496" cy="2408056"/>
          </a:xfrm>
          <a:prstGeom prst="bentConnector2">
            <a:avLst/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4" idx="0"/>
          </p:cNvCxnSpPr>
          <p:nvPr/>
        </p:nvCxnSpPr>
        <p:spPr>
          <a:xfrm flipH="1">
            <a:off x="1689852" y="4301836"/>
            <a:ext cx="2575248" cy="1133882"/>
          </a:xfrm>
          <a:prstGeom prst="straightConnector1">
            <a:avLst/>
          </a:prstGeom>
          <a:ln w="571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8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7787" y="569167"/>
            <a:ext cx="110754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OSAPIWrapper</a:t>
            </a:r>
            <a:r>
              <a:rPr lang="zh-CN" altLang="en-US" dirty="0" smtClean="0"/>
              <a:t>：特殊核心类，将操作系统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（包括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通信，音频及窗口捕获、麦克风控制、文件读写、获取系统时间等）与上层隔离。可能派生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版本的子类。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Message</a:t>
            </a:r>
            <a:r>
              <a:rPr lang="zh-CN" altLang="en-US" dirty="0" smtClean="0"/>
              <a:t>：核心类。定义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之间消息传递格式（可能派生控制消息与数据消息类，数据消息如音频、视频、单选题等数据体量大的消息。控制消息包括点名、登录登出等）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User: </a:t>
            </a:r>
            <a:r>
              <a:rPr lang="zh-CN" altLang="en-US" dirty="0" smtClean="0"/>
              <a:t>抽象类，核心类。真实用户在程序内的代理，负责程序内部“用户”的操作。如发送、接收消息，以及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端的用户数据管理等。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：核心类。学生（客户端）功能代理。功能主要包括发送登录、注意力、答题、语音消息，接收单选题、音视频、点名消息。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：核心类。教师（服务器端）功能代理。功能主要包括</a:t>
            </a:r>
            <a:r>
              <a:rPr lang="zh-CN" altLang="en-US" dirty="0" smtClean="0"/>
              <a:t>接收登录、注意力、答题、语音消息，发送单选题、音视频、点名消息，维护学生账户数据库（本地</a:t>
            </a:r>
            <a:r>
              <a:rPr lang="en-US" altLang="zh-CN" dirty="0" smtClean="0"/>
              <a:t>csv</a:t>
            </a:r>
            <a:r>
              <a:rPr lang="zh-CN" altLang="en-US" dirty="0" smtClean="0"/>
              <a:t>）、记录服务器日志（本地</a:t>
            </a:r>
            <a:r>
              <a:rPr lang="en-US" altLang="zh-CN" dirty="0" smtClean="0"/>
              <a:t>txt</a:t>
            </a:r>
            <a:r>
              <a:rPr lang="zh-CN" altLang="en-US" dirty="0" smtClean="0"/>
              <a:t>）等。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WorkFlow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业务流程类，负责整个程序运行流程。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函数直接创建</a:t>
            </a:r>
            <a:r>
              <a:rPr lang="en-US" altLang="zh-CN" dirty="0" err="1" smtClean="0"/>
              <a:t>WorkFlow</a:t>
            </a:r>
            <a:r>
              <a:rPr lang="zh-CN" altLang="en-US" dirty="0" smtClean="0"/>
              <a:t>对象，由</a:t>
            </a:r>
            <a:r>
              <a:rPr lang="en-US" altLang="zh-CN" dirty="0" err="1" smtClean="0"/>
              <a:t>WorkFlow</a:t>
            </a:r>
            <a:r>
              <a:rPr lang="zh-CN" altLang="en-US" dirty="0" smtClean="0"/>
              <a:t>引导用户登录和之后的操作流程，创建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（如果有的话）和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对象（</a:t>
            </a:r>
            <a:r>
              <a:rPr lang="en-US" altLang="zh-CN" dirty="0" smtClean="0"/>
              <a:t>Server/Client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，同时用户在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产生的事件响应函数调用</a:t>
            </a:r>
            <a:r>
              <a:rPr lang="en-US" altLang="zh-CN" dirty="0" err="1" smtClean="0"/>
              <a:t>WorkFlow</a:t>
            </a:r>
            <a:r>
              <a:rPr lang="zh-CN" altLang="en-US" dirty="0" smtClean="0"/>
              <a:t>的相关方法调用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对象方法（传输、解读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GUI_Classes</a:t>
            </a:r>
            <a:r>
              <a:rPr lang="zh-CN" altLang="en-US" dirty="0" smtClean="0"/>
              <a:t>：开发环境类（图形用户界面）。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71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Male</dc:creator>
  <cp:lastModifiedBy>Walker Male</cp:lastModifiedBy>
  <cp:revision>10</cp:revision>
  <dcterms:created xsi:type="dcterms:W3CDTF">2020-04-23T21:36:28Z</dcterms:created>
  <dcterms:modified xsi:type="dcterms:W3CDTF">2020-04-23T22:27:06Z</dcterms:modified>
</cp:coreProperties>
</file>