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4" r:id="rId2"/>
    <p:sldId id="265" r:id="rId3"/>
    <p:sldId id="684" r:id="rId4"/>
    <p:sldId id="688" r:id="rId5"/>
    <p:sldId id="268" r:id="rId6"/>
    <p:sldId id="685" r:id="rId7"/>
    <p:sldId id="267" r:id="rId8"/>
    <p:sldId id="271" r:id="rId9"/>
    <p:sldId id="689" r:id="rId10"/>
    <p:sldId id="686" r:id="rId11"/>
    <p:sldId id="274" r:id="rId12"/>
    <p:sldId id="687" r:id="rId13"/>
    <p:sldId id="272" r:id="rId14"/>
    <p:sldId id="690" r:id="rId15"/>
    <p:sldId id="269" r:id="rId16"/>
    <p:sldId id="558" r:id="rId17"/>
    <p:sldId id="399" r:id="rId18"/>
    <p:sldId id="400" r:id="rId19"/>
    <p:sldId id="403" r:id="rId20"/>
    <p:sldId id="679" r:id="rId21"/>
    <p:sldId id="559" r:id="rId22"/>
    <p:sldId id="560" r:id="rId23"/>
    <p:sldId id="561" r:id="rId24"/>
    <p:sldId id="562" r:id="rId25"/>
    <p:sldId id="481" r:id="rId26"/>
    <p:sldId id="262" r:id="rId27"/>
    <p:sldId id="275" r:id="rId28"/>
    <p:sldId id="270" r:id="rId29"/>
    <p:sldId id="674" r:id="rId30"/>
    <p:sldId id="678" r:id="rId31"/>
    <p:sldId id="675" r:id="rId32"/>
    <p:sldId id="563" r:id="rId33"/>
    <p:sldId id="683" r:id="rId34"/>
    <p:sldId id="566" r:id="rId35"/>
    <p:sldId id="691" r:id="rId36"/>
    <p:sldId id="694" r:id="rId37"/>
    <p:sldId id="708" r:id="rId38"/>
    <p:sldId id="695" r:id="rId39"/>
    <p:sldId id="696" r:id="rId40"/>
    <p:sldId id="698" r:id="rId41"/>
    <p:sldId id="697" r:id="rId42"/>
    <p:sldId id="700" r:id="rId43"/>
    <p:sldId id="701" r:id="rId44"/>
    <p:sldId id="702" r:id="rId45"/>
    <p:sldId id="703" r:id="rId46"/>
    <p:sldId id="704" r:id="rId47"/>
    <p:sldId id="706" r:id="rId48"/>
    <p:sldId id="707" r:id="rId49"/>
    <p:sldId id="705" r:id="rId50"/>
    <p:sldId id="69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915B-CEE6-4A54-9DF1-742FC4A4D93F}" type="datetimeFigureOut">
              <a:rPr lang="en-US" smtClean="0"/>
              <a:t>8/26/2018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5A28-1148-4B25-98CB-3E6A0BBE85F2}" type="slidenum">
              <a:rPr lang="en-US" smtClean="0"/>
              <a:t>‹#›</a:t>
            </a:fld>
            <a:endParaRPr lang="en-US"/>
          </a:p>
        </p:txBody>
      </p:sp>
    </p:spTree>
    <p:extLst>
      <p:ext uri="{BB962C8B-B14F-4D97-AF65-F5344CB8AC3E}">
        <p14:creationId xmlns:p14="http://schemas.microsoft.com/office/powerpoint/2010/main" val="37473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277A780-1491-4FF6-8CC3-CA92954B17D4}" type="slidenum">
              <a:rPr lang="en-US">
                <a:latin typeface="Times New Roman" pitchFamily="18" charset="0"/>
              </a:rPr>
              <a:pPr/>
              <a:t>19</a:t>
            </a:fld>
            <a:endParaRPr lang="en-US">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a:latin typeface="Times New Roman" pitchFamily="18" charset="0"/>
                <a:cs typeface="Arial" pitchFamily="34" charset="0"/>
              </a:rPr>
              <a:t>Minkowsky = l-norm</a:t>
            </a:r>
          </a:p>
        </p:txBody>
      </p:sp>
    </p:spTree>
    <p:extLst>
      <p:ext uri="{BB962C8B-B14F-4D97-AF65-F5344CB8AC3E}">
        <p14:creationId xmlns:p14="http://schemas.microsoft.com/office/powerpoint/2010/main" val="393339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31</a:t>
            </a:fld>
            <a:endParaRPr lang="en-US"/>
          </a:p>
        </p:txBody>
      </p:sp>
    </p:spTree>
    <p:extLst>
      <p:ext uri="{BB962C8B-B14F-4D97-AF65-F5344CB8AC3E}">
        <p14:creationId xmlns:p14="http://schemas.microsoft.com/office/powerpoint/2010/main" val="356895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0E0CA2-8F80-46E5-A762-0EBA8CB6835F}" type="slidenum">
              <a:rPr lang="en-US" smtClean="0"/>
              <a:t>33</a:t>
            </a:fld>
            <a:endParaRPr lang="en-US"/>
          </a:p>
        </p:txBody>
      </p:sp>
    </p:spTree>
    <p:extLst>
      <p:ext uri="{BB962C8B-B14F-4D97-AF65-F5344CB8AC3E}">
        <p14:creationId xmlns:p14="http://schemas.microsoft.com/office/powerpoint/2010/main" val="260586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35A28-1148-4B25-98CB-3E6A0BBE85F2}" type="slidenum">
              <a:rPr lang="en-US" smtClean="0"/>
              <a:t>40</a:t>
            </a:fld>
            <a:endParaRPr lang="en-US"/>
          </a:p>
        </p:txBody>
      </p:sp>
    </p:spTree>
    <p:extLst>
      <p:ext uri="{BB962C8B-B14F-4D97-AF65-F5344CB8AC3E}">
        <p14:creationId xmlns:p14="http://schemas.microsoft.com/office/powerpoint/2010/main" val="310808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BE7A-B698-4C0A-A2D2-81B1C6F43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73C76-4F68-4C62-B8B3-FD98EB153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AC85E-60F3-493D-9239-EA21EEBD3064}"/>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F10D595C-C24A-40B8-94C6-CD1A4CFFF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E091-7C93-4245-8634-19B6666C5F6E}"/>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65597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BED-A77F-4A44-9FFF-0BC048A92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DB8BA-FC73-4F71-937D-F2AE0A56B0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B1FBE-DF21-4876-983F-0E2F3B307980}"/>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30FAFD28-A32F-4BA5-9532-7D4FF1D82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5AE7-974F-420A-82B6-557A66CEEF7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53223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DB79C-2754-4B28-BA66-F203F126D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56492D-0C9D-4D2F-BB93-D75AFA2255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1D7DD-1A65-429A-9725-652B38E5187B}"/>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85A2C31A-F76F-4705-8FA2-DB819D68C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59D51-1FB1-4C25-AC91-5C03FEA3D0E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0418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E201-4BD2-4FDA-9EE6-831BEE2BE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8B8F3-CD94-40C3-9288-21A722EE47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B2083-A3CF-49FB-AC26-665BF0F95364}"/>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C41452DB-FBC9-4706-921C-7D004A89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6A093-8E4F-4666-98F2-B7BEABBF4478}"/>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33973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CFF-0885-4176-92B8-AD02EC839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30BD7-42AA-48F8-ACFC-2A6AB969F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97A68D-0F3E-4EA7-BD03-79120B5CCA12}"/>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299FAAF3-BA1F-45AB-BB2F-5C4936E4D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4F8E-BA72-4B39-A750-6694C50F84C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04623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9931-B490-45DA-8372-56EFE0E62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1D809-9505-4292-A440-F48AE2650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F081B-9543-403E-AFAD-1503651731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1B084-9621-4CB8-A51B-1E30A3660C81}"/>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6" name="Footer Placeholder 5">
            <a:extLst>
              <a:ext uri="{FF2B5EF4-FFF2-40B4-BE49-F238E27FC236}">
                <a16:creationId xmlns:a16="http://schemas.microsoft.com/office/drawing/2014/main" id="{CB5E3AF3-E16C-41A5-9103-8CA66F5ED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94E09-BFE6-474D-BBF3-A818B318F2B2}"/>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9194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8A4-150B-46A2-96B7-D737F70F58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45261-009F-431C-88A0-D7BAF1695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9C27A6-7CDD-4238-9272-DE53E3629C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AE2C0-4CAF-4BDA-8654-E600E6FBA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B395A-2AD6-4C1E-949B-41B5382EF1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63D0F-0BB2-4CEB-9D8C-B403A81A5D09}"/>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8" name="Footer Placeholder 7">
            <a:extLst>
              <a:ext uri="{FF2B5EF4-FFF2-40B4-BE49-F238E27FC236}">
                <a16:creationId xmlns:a16="http://schemas.microsoft.com/office/drawing/2014/main" id="{E22F674C-8BD4-40BE-A7AA-F9A09FA6D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288286-53F9-4BD8-BAAB-C39A5262C33F}"/>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7801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8C19-9FE9-4F47-AD49-D3941727A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D6C23-C7FE-48B9-8C66-62F7E622B757}"/>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4" name="Footer Placeholder 3">
            <a:extLst>
              <a:ext uri="{FF2B5EF4-FFF2-40B4-BE49-F238E27FC236}">
                <a16:creationId xmlns:a16="http://schemas.microsoft.com/office/drawing/2014/main" id="{94491277-CF1D-4956-94B7-B00E36239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20D6B-76EB-452A-9E75-8CCAFB15F1C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8363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EDAD-170D-4C18-B89D-BCE005B8370E}"/>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3" name="Footer Placeholder 2">
            <a:extLst>
              <a:ext uri="{FF2B5EF4-FFF2-40B4-BE49-F238E27FC236}">
                <a16:creationId xmlns:a16="http://schemas.microsoft.com/office/drawing/2014/main" id="{C9FD1C0F-CBBD-43FF-A2D7-779BE75F4D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52E6A-CE79-4AC0-849B-3F346B55BACA}"/>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21109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58C-D04D-431F-BBDA-942F1B8E7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5EF9D9-5319-4CD0-93C8-5F3EE6CE8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B0696-4909-472C-AE5F-A62044F53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DFF0B-1650-4282-92FE-C0560785CFFD}"/>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6" name="Footer Placeholder 5">
            <a:extLst>
              <a:ext uri="{FF2B5EF4-FFF2-40B4-BE49-F238E27FC236}">
                <a16:creationId xmlns:a16="http://schemas.microsoft.com/office/drawing/2014/main" id="{669C5A02-E187-423B-B838-12FF53EC8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6A6D7-0413-4A2B-82A8-26FAFA1804A9}"/>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17731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B197-15A5-43B1-9070-42C9E7AF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6D90D-777B-49E2-806E-39872DEE4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5CB16-839D-45D9-9524-922E6AC5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12D21-B56A-4BAA-BEFB-2057D331102B}"/>
              </a:ext>
            </a:extLst>
          </p:cNvPr>
          <p:cNvSpPr>
            <a:spLocks noGrp="1"/>
          </p:cNvSpPr>
          <p:nvPr>
            <p:ph type="dt" sz="half" idx="10"/>
          </p:nvPr>
        </p:nvSpPr>
        <p:spPr/>
        <p:txBody>
          <a:bodyPr/>
          <a:lstStyle/>
          <a:p>
            <a:fld id="{FF91EBEC-C0D1-4EC3-AFDE-15ED94DA44FF}" type="datetimeFigureOut">
              <a:rPr lang="en-US" smtClean="0"/>
              <a:t>8/26/2018</a:t>
            </a:fld>
            <a:endParaRPr lang="en-US"/>
          </a:p>
        </p:txBody>
      </p:sp>
      <p:sp>
        <p:nvSpPr>
          <p:cNvPr id="6" name="Footer Placeholder 5">
            <a:extLst>
              <a:ext uri="{FF2B5EF4-FFF2-40B4-BE49-F238E27FC236}">
                <a16:creationId xmlns:a16="http://schemas.microsoft.com/office/drawing/2014/main" id="{DF21FF5A-7A0A-4938-AB3C-0C14DD9F8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8B587-4E13-4DFF-9FEE-8DF3BA3B7A83}"/>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23670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549A1-9CD6-4115-8F64-A36B5B3F2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1117-1294-47A1-BEB4-742802BF1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5DB99-21A5-4B6C-9E4A-9E95D7D08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1EBEC-C0D1-4EC3-AFDE-15ED94DA44FF}" type="datetimeFigureOut">
              <a:rPr lang="en-US" smtClean="0"/>
              <a:t>8/26/2018</a:t>
            </a:fld>
            <a:endParaRPr lang="en-US"/>
          </a:p>
        </p:txBody>
      </p:sp>
      <p:sp>
        <p:nvSpPr>
          <p:cNvPr id="5" name="Footer Placeholder 4">
            <a:extLst>
              <a:ext uri="{FF2B5EF4-FFF2-40B4-BE49-F238E27FC236}">
                <a16:creationId xmlns:a16="http://schemas.microsoft.com/office/drawing/2014/main" id="{89325C6F-F095-4247-9EA4-4074AFFA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22211B-4DDD-4B80-9BDC-28869CDA9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FF078-1E02-411D-9614-C3E3D99F7E69}" type="slidenum">
              <a:rPr lang="en-US" smtClean="0"/>
              <a:t>‹#›</a:t>
            </a:fld>
            <a:endParaRPr lang="en-US"/>
          </a:p>
        </p:txBody>
      </p:sp>
    </p:spTree>
    <p:extLst>
      <p:ext uri="{BB962C8B-B14F-4D97-AF65-F5344CB8AC3E}">
        <p14:creationId xmlns:p14="http://schemas.microsoft.com/office/powerpoint/2010/main" val="328003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24.png"/><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hemicalstatistician.wordpress.com/2014/01/17/machine-learning-lesson-of-the-day-cross-validation/" TargetMode="External"/><Relationship Id="rId2" Type="http://schemas.openxmlformats.org/officeDocument/2006/relationships/hyperlink" Target="https://chemicalstatistician.wordpress.com/2014/01/07/machine-learning-lesson-of-the-day-using-validation-to-assess-predictive-accuracy-in-supervised-learning/" TargetMode="External"/><Relationship Id="rId1" Type="http://schemas.openxmlformats.org/officeDocument/2006/relationships/slideLayout" Target="../slideLayouts/slideLayout2.xml"/><Relationship Id="rId4" Type="http://schemas.openxmlformats.org/officeDocument/2006/relationships/hyperlink" Target="https://chemicalstatistician.wordpress.com/2014/01/04/machine-learning-lesson-of-the-day-supervised-and-unsupervised-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Local_regress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FA70-DA5C-42B2-A30D-4F7A68FA312E}"/>
              </a:ext>
            </a:extLst>
          </p:cNvPr>
          <p:cNvSpPr>
            <a:spLocks noGrp="1"/>
          </p:cNvSpPr>
          <p:nvPr>
            <p:ph type="title"/>
          </p:nvPr>
        </p:nvSpPr>
        <p:spPr>
          <a:xfrm>
            <a:off x="175727" y="111765"/>
            <a:ext cx="11786118" cy="877484"/>
          </a:xfrm>
          <a:solidFill>
            <a:schemeClr val="accent1">
              <a:lumMod val="20000"/>
              <a:lumOff val="80000"/>
            </a:schemeClr>
          </a:solidFill>
        </p:spPr>
        <p:txBody>
          <a:bodyPr/>
          <a:lstStyle/>
          <a:p>
            <a:r>
              <a:rPr lang="en-US" b="1" dirty="0"/>
              <a:t>Agenda </a:t>
            </a:r>
          </a:p>
        </p:txBody>
      </p:sp>
      <p:graphicFrame>
        <p:nvGraphicFramePr>
          <p:cNvPr id="6" name="Table 5">
            <a:extLst>
              <a:ext uri="{FF2B5EF4-FFF2-40B4-BE49-F238E27FC236}">
                <a16:creationId xmlns:a16="http://schemas.microsoft.com/office/drawing/2014/main" id="{7C30D0D9-8F4A-40CF-89DC-A975C6B3F23C}"/>
              </a:ext>
            </a:extLst>
          </p:cNvPr>
          <p:cNvGraphicFramePr>
            <a:graphicFrameLocks noGrp="1"/>
          </p:cNvGraphicFramePr>
          <p:nvPr>
            <p:extLst>
              <p:ext uri="{D42A27DB-BD31-4B8C-83A1-F6EECF244321}">
                <p14:modId xmlns:p14="http://schemas.microsoft.com/office/powerpoint/2010/main" val="1298027352"/>
              </p:ext>
            </p:extLst>
          </p:nvPr>
        </p:nvGraphicFramePr>
        <p:xfrm>
          <a:off x="175726" y="1203649"/>
          <a:ext cx="11786118" cy="1575381"/>
        </p:xfrm>
        <a:graphic>
          <a:graphicData uri="http://schemas.openxmlformats.org/drawingml/2006/table">
            <a:tbl>
              <a:tblPr firstRow="1" firstCol="1" bandRow="1">
                <a:tableStyleId>{5940675A-B579-460E-94D1-54222C63F5DA}</a:tableStyleId>
              </a:tblPr>
              <a:tblGrid>
                <a:gridCol w="896398">
                  <a:extLst>
                    <a:ext uri="{9D8B030D-6E8A-4147-A177-3AD203B41FA5}">
                      <a16:colId xmlns:a16="http://schemas.microsoft.com/office/drawing/2014/main" val="2424970034"/>
                    </a:ext>
                  </a:extLst>
                </a:gridCol>
                <a:gridCol w="10889720">
                  <a:extLst>
                    <a:ext uri="{9D8B030D-6E8A-4147-A177-3AD203B41FA5}">
                      <a16:colId xmlns:a16="http://schemas.microsoft.com/office/drawing/2014/main" val="348346472"/>
                    </a:ext>
                  </a:extLst>
                </a:gridCol>
              </a:tblGrid>
              <a:tr h="1575381">
                <a:tc>
                  <a:txBody>
                    <a:bodyPr/>
                    <a:lstStyle/>
                    <a:p>
                      <a:pPr marL="0" marR="0" algn="just">
                        <a:lnSpc>
                          <a:spcPct val="107000"/>
                        </a:lnSpc>
                        <a:spcBef>
                          <a:spcPts val="0"/>
                        </a:spcBef>
                        <a:spcAft>
                          <a:spcPts val="800"/>
                        </a:spcAft>
                        <a:tabLst>
                          <a:tab pos="457200" algn="l"/>
                        </a:tabLst>
                      </a:pPr>
                      <a:r>
                        <a:rPr lang="en-US" sz="2400" b="1" dirty="0">
                          <a:solidFill>
                            <a:srgbClr val="C00000"/>
                          </a:solidFill>
                          <a:effectLst/>
                        </a:rPr>
                        <a:t>Day 3</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 Instance Based Learning</a:t>
                      </a:r>
                      <a:r>
                        <a:rPr lang="en-US" sz="2400" b="1" dirty="0">
                          <a:effectLst/>
                        </a:rPr>
                        <a:t>: Introduction, K-nearest neighbor learning, locally weighted regression, radial basis function, cased based reasoning.</a:t>
                      </a:r>
                    </a:p>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Reinforced Learning: </a:t>
                      </a:r>
                      <a:r>
                        <a:rPr lang="en-US" sz="2400" b="1" dirty="0">
                          <a:effectLst/>
                        </a:rPr>
                        <a:t>Introduction, Learning Task, Q Learning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2447481"/>
                  </a:ext>
                </a:extLst>
              </a:tr>
            </a:tbl>
          </a:graphicData>
        </a:graphic>
      </p:graphicFrame>
      <p:sp>
        <p:nvSpPr>
          <p:cNvPr id="4" name="Content Placeholder 2">
            <a:extLst>
              <a:ext uri="{FF2B5EF4-FFF2-40B4-BE49-F238E27FC236}">
                <a16:creationId xmlns:a16="http://schemas.microsoft.com/office/drawing/2014/main" id="{12E19C72-AFD1-46DD-8CDE-6904067E0AFD}"/>
              </a:ext>
            </a:extLst>
          </p:cNvPr>
          <p:cNvSpPr>
            <a:spLocks noGrp="1"/>
          </p:cNvSpPr>
          <p:nvPr/>
        </p:nvSpPr>
        <p:spPr>
          <a:xfrm>
            <a:off x="2320989" y="4153880"/>
            <a:ext cx="7755294" cy="1815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t>Source Code  </a:t>
            </a:r>
          </a:p>
          <a:p>
            <a:r>
              <a:rPr lang="en-US" sz="4400" dirty="0"/>
              <a:t>https://github.com/profthyagu</a:t>
            </a:r>
          </a:p>
        </p:txBody>
      </p:sp>
    </p:spTree>
    <p:extLst>
      <p:ext uri="{BB962C8B-B14F-4D97-AF65-F5344CB8AC3E}">
        <p14:creationId xmlns:p14="http://schemas.microsoft.com/office/powerpoint/2010/main" val="238416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a:extLst>
              <a:ext uri="{FF2B5EF4-FFF2-40B4-BE49-F238E27FC236}">
                <a16:creationId xmlns:a16="http://schemas.microsoft.com/office/drawing/2014/main" id="{392CDD88-449F-4267-BA4C-B526FCBAE523}"/>
              </a:ext>
            </a:extLst>
          </p:cNvPr>
          <p:cNvSpPr>
            <a:spLocks noChangeArrowheads="1"/>
          </p:cNvSpPr>
          <p:nvPr/>
        </p:nvSpPr>
        <p:spPr bwMode="auto">
          <a:xfrm>
            <a:off x="601826" y="334348"/>
            <a:ext cx="112667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t>Lazy vs Eager Learning</a:t>
            </a:r>
          </a:p>
          <a:p>
            <a:endParaRPr lang="en-US" altLang="en-US" sz="2000" dirty="0"/>
          </a:p>
          <a:p>
            <a:r>
              <a:rPr lang="en-US" altLang="en-US" sz="2000" dirty="0"/>
              <a:t>The K-NN method does not form an explicit hypothesis regarding  the target classification function. It simply computes the classification for each new query instance as needed.</a:t>
            </a:r>
          </a:p>
          <a:p>
            <a:endParaRPr lang="en-US" altLang="en-US" sz="2000" dirty="0"/>
          </a:p>
          <a:p>
            <a:r>
              <a:rPr lang="en-GB" altLang="en-US" sz="2000" b="1" dirty="0"/>
              <a:t>Implied Hypothesis:</a:t>
            </a:r>
            <a:r>
              <a:rPr lang="en-GB" altLang="en-US" sz="2000" dirty="0"/>
              <a:t>  the following diagram (</a:t>
            </a:r>
            <a:r>
              <a:rPr lang="en-GB" altLang="en-US" sz="2000" b="1" dirty="0"/>
              <a:t>Voronoi diagram</a:t>
            </a:r>
            <a:r>
              <a:rPr lang="en-GB" altLang="en-US" sz="2000" dirty="0"/>
              <a:t>) shows the shape of  the implied hypothesis about the decision surface that can be derived for a simple 1- NN case.</a:t>
            </a:r>
          </a:p>
        </p:txBody>
      </p:sp>
      <p:graphicFrame>
        <p:nvGraphicFramePr>
          <p:cNvPr id="12294" name="Object 5">
            <a:extLst>
              <a:ext uri="{FF2B5EF4-FFF2-40B4-BE49-F238E27FC236}">
                <a16:creationId xmlns:a16="http://schemas.microsoft.com/office/drawing/2014/main" id="{FDCA9C89-65F4-4F48-B138-B2845AEFE19D}"/>
              </a:ext>
            </a:extLst>
          </p:cNvPr>
          <p:cNvGraphicFramePr>
            <a:graphicFrameLocks noChangeAspect="1"/>
          </p:cNvGraphicFramePr>
          <p:nvPr>
            <p:extLst>
              <p:ext uri="{D42A27DB-BD31-4B8C-83A1-F6EECF244321}">
                <p14:modId xmlns:p14="http://schemas.microsoft.com/office/powerpoint/2010/main" val="2871575542"/>
              </p:ext>
            </p:extLst>
          </p:nvPr>
        </p:nvGraphicFramePr>
        <p:xfrm>
          <a:off x="811762" y="3918857"/>
          <a:ext cx="3907193" cy="2604795"/>
        </p:xfrm>
        <a:graphic>
          <a:graphicData uri="http://schemas.openxmlformats.org/presentationml/2006/ole">
            <mc:AlternateContent xmlns:mc="http://schemas.openxmlformats.org/markup-compatibility/2006">
              <mc:Choice xmlns:v="urn:schemas-microsoft-com:vml" Requires="v">
                <p:oleObj spid="_x0000_s10296" name="Picture" r:id="rId3" imgW="2743200" imgH="1828800" progId="Word.Picture.8">
                  <p:embed/>
                </p:oleObj>
              </mc:Choice>
              <mc:Fallback>
                <p:oleObj name="Picture" r:id="rId3" imgW="2743200" imgH="1828800" progId="Word.Picture.8">
                  <p:embed/>
                  <p:pic>
                    <p:nvPicPr>
                      <p:cNvPr id="12294" name="Object 5">
                        <a:extLst>
                          <a:ext uri="{FF2B5EF4-FFF2-40B4-BE49-F238E27FC236}">
                            <a16:creationId xmlns:a16="http://schemas.microsoft.com/office/drawing/2014/main" id="{FDCA9C89-65F4-4F48-B138-B2845AEFE1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762" y="3918857"/>
                        <a:ext cx="3907193" cy="2604795"/>
                      </a:xfrm>
                      <a:prstGeom prst="rect">
                        <a:avLst/>
                      </a:prstGeom>
                      <a:noFill/>
                      <a:ln>
                        <a:noFill/>
                      </a:ln>
                      <a:effectLst/>
                      <a:extLst/>
                    </p:spPr>
                  </p:pic>
                </p:oleObj>
              </mc:Fallback>
            </mc:AlternateContent>
          </a:graphicData>
        </a:graphic>
      </p:graphicFrame>
      <p:sp>
        <p:nvSpPr>
          <p:cNvPr id="12295" name="Rectangle 6">
            <a:extLst>
              <a:ext uri="{FF2B5EF4-FFF2-40B4-BE49-F238E27FC236}">
                <a16:creationId xmlns:a16="http://schemas.microsoft.com/office/drawing/2014/main" id="{085089A6-2B7A-4CFF-824D-3B7D5FE7FF3B}"/>
              </a:ext>
            </a:extLst>
          </p:cNvPr>
          <p:cNvSpPr>
            <a:spLocks noChangeArrowheads="1"/>
          </p:cNvSpPr>
          <p:nvPr/>
        </p:nvSpPr>
        <p:spPr bwMode="auto">
          <a:xfrm>
            <a:off x="601826" y="2581117"/>
            <a:ext cx="114066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The decision surface is a combination of complex </a:t>
            </a:r>
            <a:r>
              <a:rPr lang="en-US" altLang="en-US" sz="2000" i="1" dirty="0"/>
              <a:t>polyhedra </a:t>
            </a:r>
            <a:r>
              <a:rPr lang="en-US" altLang="en-US" sz="2000" dirty="0"/>
              <a:t>surrounding each of the training examples. </a:t>
            </a:r>
          </a:p>
          <a:p>
            <a:r>
              <a:rPr lang="en-US" altLang="en-US" sz="2000" dirty="0"/>
              <a:t>For every training example, the polyhedron indicates the set of query points whose classification will be </a:t>
            </a:r>
          </a:p>
          <a:p>
            <a:r>
              <a:rPr lang="en-US" altLang="en-US" sz="2000" dirty="0"/>
              <a:t>completely determined by that training example.</a:t>
            </a:r>
            <a:endParaRPr lang="en-GB"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848123AF-B9FE-44B9-8E0F-66134BEF66BF}"/>
              </a:ext>
            </a:extLst>
          </p:cNvPr>
          <p:cNvSpPr>
            <a:spLocks noChangeArrowheads="1"/>
          </p:cNvSpPr>
          <p:nvPr/>
        </p:nvSpPr>
        <p:spPr bwMode="auto">
          <a:xfrm>
            <a:off x="0" y="0"/>
            <a:ext cx="12192000" cy="269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800" b="1" dirty="0"/>
              <a:t>Continuous vs Discrete valued functions (classes)</a:t>
            </a:r>
            <a:endParaRPr lang="en-US" altLang="en-US" sz="2800" dirty="0"/>
          </a:p>
          <a:p>
            <a:pPr>
              <a:lnSpc>
                <a:spcPct val="120000"/>
              </a:lnSpc>
            </a:pPr>
            <a:endParaRPr lang="en-US" altLang="en-US" sz="2000" dirty="0"/>
          </a:p>
          <a:p>
            <a:pPr algn="just">
              <a:lnSpc>
                <a:spcPct val="120000"/>
              </a:lnSpc>
            </a:pPr>
            <a:r>
              <a:rPr lang="en-US" altLang="en-US" sz="3200" dirty="0"/>
              <a:t>K-NN works well for discrete-valued target functions. Furthermore, the idea can be extended f or continuos (real) valued functions. In this case we can take mean of the </a:t>
            </a:r>
            <a:r>
              <a:rPr lang="en-US" altLang="en-US" sz="3200" i="1" dirty="0"/>
              <a:t>f</a:t>
            </a:r>
            <a:r>
              <a:rPr lang="en-US" altLang="en-US" sz="3200" dirty="0"/>
              <a:t>  values of  </a:t>
            </a:r>
            <a:r>
              <a:rPr lang="en-US" altLang="en-US" sz="3200" i="1" dirty="0"/>
              <a:t>k</a:t>
            </a:r>
            <a:r>
              <a:rPr lang="en-US" altLang="en-US" sz="3200" dirty="0"/>
              <a:t> nearest neighbors:</a:t>
            </a:r>
          </a:p>
        </p:txBody>
      </p:sp>
      <p:graphicFrame>
        <p:nvGraphicFramePr>
          <p:cNvPr id="13318" name="Object 3">
            <a:extLst>
              <a:ext uri="{FF2B5EF4-FFF2-40B4-BE49-F238E27FC236}">
                <a16:creationId xmlns:a16="http://schemas.microsoft.com/office/drawing/2014/main" id="{AFC4E96B-5353-4D2B-B80F-42DD0BD73E5C}"/>
              </a:ext>
            </a:extLst>
          </p:cNvPr>
          <p:cNvGraphicFramePr>
            <a:graphicFrameLocks noChangeAspect="1"/>
          </p:cNvGraphicFramePr>
          <p:nvPr>
            <p:extLst>
              <p:ext uri="{D42A27DB-BD31-4B8C-83A1-F6EECF244321}">
                <p14:modId xmlns:p14="http://schemas.microsoft.com/office/powerpoint/2010/main" val="4033662826"/>
              </p:ext>
            </p:extLst>
          </p:nvPr>
        </p:nvGraphicFramePr>
        <p:xfrm>
          <a:off x="4038600" y="3525869"/>
          <a:ext cx="3323607" cy="1792579"/>
        </p:xfrm>
        <a:graphic>
          <a:graphicData uri="http://schemas.openxmlformats.org/presentationml/2006/ole">
            <mc:AlternateContent xmlns:mc="http://schemas.openxmlformats.org/markup-compatibility/2006">
              <mc:Choice xmlns:v="urn:schemas-microsoft-com:vml" Requires="v">
                <p:oleObj spid="_x0000_s11320" name="Equation" r:id="rId3" imgW="1129810" imgH="609336" progId="Equation.3">
                  <p:embed/>
                </p:oleObj>
              </mc:Choice>
              <mc:Fallback>
                <p:oleObj name="Equation" r:id="rId3" imgW="1129810" imgH="609336" progId="Equation.3">
                  <p:embed/>
                  <p:pic>
                    <p:nvPicPr>
                      <p:cNvPr id="13318" name="Object 3">
                        <a:extLst>
                          <a:ext uri="{FF2B5EF4-FFF2-40B4-BE49-F238E27FC236}">
                            <a16:creationId xmlns:a16="http://schemas.microsoft.com/office/drawing/2014/main" id="{AFC4E96B-5353-4D2B-B80F-42DD0BD73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525869"/>
                        <a:ext cx="3323607" cy="1792579"/>
                      </a:xfrm>
                      <a:prstGeom prst="rect">
                        <a:avLst/>
                      </a:prstGeom>
                      <a:noFill/>
                      <a:ln>
                        <a:noFill/>
                      </a:ln>
                      <a:effectLs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60B0-5365-41D9-BDBC-2071928EAEFC}"/>
              </a:ext>
            </a:extLst>
          </p:cNvPr>
          <p:cNvSpPr>
            <a:spLocks noGrp="1"/>
          </p:cNvSpPr>
          <p:nvPr>
            <p:ph type="title"/>
          </p:nvPr>
        </p:nvSpPr>
        <p:spPr>
          <a:xfrm>
            <a:off x="0" y="-30355"/>
            <a:ext cx="12192000" cy="1355918"/>
          </a:xfrm>
          <a:solidFill>
            <a:schemeClr val="accent1">
              <a:lumMod val="20000"/>
              <a:lumOff val="80000"/>
            </a:schemeClr>
          </a:solidFill>
        </p:spPr>
        <p:txBody>
          <a:bodyPr/>
          <a:lstStyle/>
          <a:p>
            <a:r>
              <a:rPr lang="en-US" altLang="en-US" b="1" dirty="0"/>
              <a:t>When To Consider Nearest Neighbor ?</a:t>
            </a:r>
            <a:endParaRPr lang="en-US" dirty="0"/>
          </a:p>
        </p:txBody>
      </p:sp>
      <p:sp>
        <p:nvSpPr>
          <p:cNvPr id="14340" name="Slide Number Placeholder 3">
            <a:extLst>
              <a:ext uri="{FF2B5EF4-FFF2-40B4-BE49-F238E27FC236}">
                <a16:creationId xmlns:a16="http://schemas.microsoft.com/office/drawing/2014/main" id="{FB0DBCC2-EAB5-49FA-AA80-E184C26960A2}"/>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EADA02-16BA-436E-B04F-903727791904}" type="slidenum">
              <a:rPr lang="en-US" altLang="en-US" sz="1400"/>
              <a:pPr/>
              <a:t>12</a:t>
            </a:fld>
            <a:endParaRPr lang="en-US" altLang="en-US" sz="1400"/>
          </a:p>
        </p:txBody>
      </p:sp>
      <p:sp>
        <p:nvSpPr>
          <p:cNvPr id="14341" name="Rectangle 4">
            <a:extLst>
              <a:ext uri="{FF2B5EF4-FFF2-40B4-BE49-F238E27FC236}">
                <a16:creationId xmlns:a16="http://schemas.microsoft.com/office/drawing/2014/main" id="{658E8CF4-5284-4ADC-801D-F5FAC7C2A6FA}"/>
              </a:ext>
            </a:extLst>
          </p:cNvPr>
          <p:cNvSpPr>
            <a:spLocks noChangeArrowheads="1"/>
          </p:cNvSpPr>
          <p:nvPr/>
        </p:nvSpPr>
        <p:spPr bwMode="auto">
          <a:xfrm>
            <a:off x="0" y="1325563"/>
            <a:ext cx="121919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dirty="0"/>
              <a:t>   Instances map to points in </a:t>
            </a:r>
          </a:p>
          <a:p>
            <a:pPr>
              <a:buFontTx/>
              <a:buChar char="•"/>
            </a:pPr>
            <a:r>
              <a:rPr lang="en-US" altLang="en-US" dirty="0"/>
              <a:t>   Average number of attributes  (e.g. Less than 20 attributes per instance) </a:t>
            </a:r>
          </a:p>
          <a:p>
            <a:pPr>
              <a:buFontTx/>
              <a:buChar char="•"/>
            </a:pPr>
            <a:r>
              <a:rPr lang="en-US" altLang="en-US" dirty="0"/>
              <a:t>   Lots of training data </a:t>
            </a:r>
          </a:p>
          <a:p>
            <a:pPr>
              <a:buFontTx/>
              <a:buChar char="•"/>
            </a:pPr>
            <a:r>
              <a:rPr lang="en-US" altLang="en-US" dirty="0"/>
              <a:t>   When target function is complex but can be approximated 	by separate local simple approximations</a:t>
            </a:r>
          </a:p>
          <a:p>
            <a:endParaRPr lang="en-US" altLang="en-US" sz="2000" dirty="0"/>
          </a:p>
        </p:txBody>
      </p:sp>
      <p:graphicFrame>
        <p:nvGraphicFramePr>
          <p:cNvPr id="14342" name="Object 5">
            <a:extLst>
              <a:ext uri="{FF2B5EF4-FFF2-40B4-BE49-F238E27FC236}">
                <a16:creationId xmlns:a16="http://schemas.microsoft.com/office/drawing/2014/main" id="{6C978F4E-C22B-4D1E-98D2-6E2E05447A02}"/>
              </a:ext>
            </a:extLst>
          </p:cNvPr>
          <p:cNvGraphicFramePr>
            <a:graphicFrameLocks noChangeAspect="1"/>
          </p:cNvGraphicFramePr>
          <p:nvPr>
            <p:extLst>
              <p:ext uri="{D42A27DB-BD31-4B8C-83A1-F6EECF244321}">
                <p14:modId xmlns:p14="http://schemas.microsoft.com/office/powerpoint/2010/main" val="1658338490"/>
              </p:ext>
            </p:extLst>
          </p:nvPr>
        </p:nvGraphicFramePr>
        <p:xfrm>
          <a:off x="309465" y="3556921"/>
          <a:ext cx="6692900" cy="1706563"/>
        </p:xfrm>
        <a:graphic>
          <a:graphicData uri="http://schemas.openxmlformats.org/presentationml/2006/ole">
            <mc:AlternateContent xmlns:mc="http://schemas.openxmlformats.org/markup-compatibility/2006">
              <mc:Choice xmlns:v="urn:schemas-microsoft-com:vml" Requires="v">
                <p:oleObj spid="_x0000_s12398" name="Document" r:id="rId3" imgW="6704076" imgH="1920240" progId="Word.Document.8">
                  <p:embed/>
                </p:oleObj>
              </mc:Choice>
              <mc:Fallback>
                <p:oleObj name="Document" r:id="rId3" imgW="6704076" imgH="1920240" progId="Word.Document.8">
                  <p:embed/>
                  <p:pic>
                    <p:nvPicPr>
                      <p:cNvPr id="14342" name="Object 5">
                        <a:extLst>
                          <a:ext uri="{FF2B5EF4-FFF2-40B4-BE49-F238E27FC236}">
                            <a16:creationId xmlns:a16="http://schemas.microsoft.com/office/drawing/2014/main" id="{6C978F4E-C22B-4D1E-98D2-6E2E05447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65" y="3556921"/>
                        <a:ext cx="6692900" cy="1706563"/>
                      </a:xfrm>
                      <a:prstGeom prst="rect">
                        <a:avLst/>
                      </a:prstGeom>
                      <a:noFill/>
                      <a:ln w="38100">
                        <a:solidFill>
                          <a:schemeClr val="tx1"/>
                        </a:solidFill>
                      </a:ln>
                      <a:effectLst/>
                      <a:extLst/>
                    </p:spPr>
                  </p:pic>
                </p:oleObj>
              </mc:Fallback>
            </mc:AlternateContent>
          </a:graphicData>
        </a:graphic>
      </p:graphicFrame>
      <p:graphicFrame>
        <p:nvGraphicFramePr>
          <p:cNvPr id="14343" name="Object 7">
            <a:extLst>
              <a:ext uri="{FF2B5EF4-FFF2-40B4-BE49-F238E27FC236}">
                <a16:creationId xmlns:a16="http://schemas.microsoft.com/office/drawing/2014/main" id="{F699F4DE-10CB-40EF-90CA-70CAE28600E5}"/>
              </a:ext>
            </a:extLst>
          </p:cNvPr>
          <p:cNvGraphicFramePr>
            <a:graphicFrameLocks noChangeAspect="1"/>
          </p:cNvGraphicFramePr>
          <p:nvPr>
            <p:extLst>
              <p:ext uri="{D42A27DB-BD31-4B8C-83A1-F6EECF244321}">
                <p14:modId xmlns:p14="http://schemas.microsoft.com/office/powerpoint/2010/main" val="3423292173"/>
              </p:ext>
            </p:extLst>
          </p:nvPr>
        </p:nvGraphicFramePr>
        <p:xfrm>
          <a:off x="3655915" y="1380321"/>
          <a:ext cx="393700" cy="369888"/>
        </p:xfrm>
        <a:graphic>
          <a:graphicData uri="http://schemas.openxmlformats.org/presentationml/2006/ole">
            <mc:AlternateContent xmlns:mc="http://schemas.openxmlformats.org/markup-compatibility/2006">
              <mc:Choice xmlns:v="urn:schemas-microsoft-com:vml" Requires="v">
                <p:oleObj spid="_x0000_s12399" name="Equation" r:id="rId5" imgW="215713" imgH="203024" progId="Equation.3">
                  <p:embed/>
                </p:oleObj>
              </mc:Choice>
              <mc:Fallback>
                <p:oleObj name="Equation" r:id="rId5" imgW="215713" imgH="203024" progId="Equation.3">
                  <p:embed/>
                  <p:pic>
                    <p:nvPicPr>
                      <p:cNvPr id="14343" name="Object 7">
                        <a:extLst>
                          <a:ext uri="{FF2B5EF4-FFF2-40B4-BE49-F238E27FC236}">
                            <a16:creationId xmlns:a16="http://schemas.microsoft.com/office/drawing/2014/main" id="{F699F4DE-10CB-40EF-90CA-70CAE28600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5915" y="1380321"/>
                        <a:ext cx="39370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Rectangle 8">
            <a:extLst>
              <a:ext uri="{FF2B5EF4-FFF2-40B4-BE49-F238E27FC236}">
                <a16:creationId xmlns:a16="http://schemas.microsoft.com/office/drawing/2014/main" id="{CF240FB1-AD1C-48D1-BE6B-D744ED4636A8}"/>
              </a:ext>
            </a:extLst>
          </p:cNvPr>
          <p:cNvSpPr>
            <a:spLocks noChangeArrowheads="1"/>
          </p:cNvSpPr>
          <p:nvPr/>
        </p:nvSpPr>
        <p:spPr bwMode="auto">
          <a:xfrm>
            <a:off x="139959" y="5486401"/>
            <a:ext cx="116819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Note that efficient methods do exist to allow fast querying (</a:t>
            </a:r>
            <a:r>
              <a:rPr lang="en-US" altLang="en-US" sz="2000" dirty="0" err="1"/>
              <a:t>kd</a:t>
            </a:r>
            <a:r>
              <a:rPr lang="en-US" altLang="en-US" sz="2000" dirty="0"/>
              <a:t>-trees)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21C020E0-F47A-4AF1-81FD-02AB0BBBCBC4}"/>
              </a:ext>
            </a:extLst>
          </p:cNvPr>
          <p:cNvSpPr>
            <a:spLocks noChangeArrowheads="1"/>
          </p:cNvSpPr>
          <p:nvPr/>
        </p:nvSpPr>
        <p:spPr bwMode="auto">
          <a:xfrm>
            <a:off x="66675" y="0"/>
            <a:ext cx="12125325" cy="707886"/>
          </a:xfrm>
          <a:prstGeom prst="rect">
            <a:avLst/>
          </a:prstGeom>
          <a:solidFill>
            <a:schemeClr val="accent1">
              <a:lumMod val="20000"/>
              <a:lumOff val="80000"/>
            </a:schemeClr>
          </a:solidFill>
          <a:ln>
            <a:noFill/>
          </a:ln>
          <a:effec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4000" b="1" dirty="0"/>
              <a:t>Distance-weighted k-NN</a:t>
            </a:r>
            <a:endParaRPr lang="en-GB" altLang="en-US" sz="4000" dirty="0"/>
          </a:p>
        </p:txBody>
      </p:sp>
      <p:sp>
        <p:nvSpPr>
          <p:cNvPr id="15366" name="Rectangle 3">
            <a:extLst>
              <a:ext uri="{FF2B5EF4-FFF2-40B4-BE49-F238E27FC236}">
                <a16:creationId xmlns:a16="http://schemas.microsoft.com/office/drawing/2014/main" id="{92A37E7A-04E3-4C0E-8D8C-72401B24F07C}"/>
              </a:ext>
            </a:extLst>
          </p:cNvPr>
          <p:cNvSpPr>
            <a:spLocks noChangeArrowheads="1"/>
          </p:cNvSpPr>
          <p:nvPr/>
        </p:nvSpPr>
        <p:spPr bwMode="auto">
          <a:xfrm>
            <a:off x="310377" y="977572"/>
            <a:ext cx="76466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t>Might want to weigh nearer neighbors more heavily</a:t>
            </a:r>
          </a:p>
          <a:p>
            <a:endParaRPr lang="en-GB" altLang="en-US" sz="2800" dirty="0"/>
          </a:p>
          <a:p>
            <a:endParaRPr lang="en-GB" altLang="en-US" sz="2800" dirty="0"/>
          </a:p>
          <a:p>
            <a:r>
              <a:rPr lang="en-GB" altLang="en-US" sz="2800" dirty="0"/>
              <a:t>                         </a:t>
            </a:r>
          </a:p>
          <a:p>
            <a:r>
              <a:rPr lang="en-GB" altLang="en-US" sz="2800" dirty="0"/>
              <a:t>              </a:t>
            </a:r>
            <a:r>
              <a:rPr lang="en-US" altLang="en-US" sz="2800" dirty="0"/>
              <a:t>and </a:t>
            </a:r>
            <a:r>
              <a:rPr lang="en-US" altLang="en-US" sz="2800" i="1" dirty="0"/>
              <a:t>d</a:t>
            </a:r>
            <a:r>
              <a:rPr lang="en-US" altLang="en-US" sz="2800" dirty="0"/>
              <a:t> (</a:t>
            </a:r>
            <a:r>
              <a:rPr lang="en-US" altLang="en-US" sz="2800" i="1" dirty="0"/>
              <a:t>x</a:t>
            </a:r>
            <a:r>
              <a:rPr lang="en-US" altLang="en-US" sz="2800" i="1" baseline="-25000" dirty="0"/>
              <a:t>q</a:t>
            </a:r>
            <a:r>
              <a:rPr lang="en-US" altLang="en-US" sz="2800" i="1" dirty="0"/>
              <a:t> , x</a:t>
            </a:r>
            <a:r>
              <a:rPr lang="en-US" altLang="en-US" sz="2800" i="1" baseline="-25000" dirty="0"/>
              <a:t> </a:t>
            </a:r>
            <a:r>
              <a:rPr lang="en-US" altLang="en-US" sz="2800" i="1" baseline="-25000" dirty="0" err="1"/>
              <a:t>i</a:t>
            </a:r>
            <a:r>
              <a:rPr lang="en-US" altLang="en-US" sz="2800" dirty="0"/>
              <a:t>) is distance between </a:t>
            </a:r>
            <a:r>
              <a:rPr lang="en-US" altLang="en-US" sz="2800" i="1" dirty="0"/>
              <a:t>x</a:t>
            </a:r>
            <a:r>
              <a:rPr lang="en-US" altLang="en-US" sz="2800" i="1" baseline="-25000" dirty="0"/>
              <a:t>q</a:t>
            </a:r>
            <a:r>
              <a:rPr lang="en-US" altLang="en-US" sz="2800" dirty="0"/>
              <a:t> and </a:t>
            </a:r>
            <a:r>
              <a:rPr lang="en-US" altLang="en-US" sz="2800" i="1" dirty="0"/>
              <a:t>x</a:t>
            </a:r>
            <a:r>
              <a:rPr lang="en-US" altLang="en-US" sz="2800" i="1" baseline="-25000" dirty="0"/>
              <a:t>i</a:t>
            </a:r>
            <a:endParaRPr lang="en-GB" altLang="en-US" sz="2800" i="1" baseline="-25000" dirty="0"/>
          </a:p>
          <a:p>
            <a:endParaRPr lang="en-GB" altLang="en-US" sz="2000" dirty="0"/>
          </a:p>
          <a:p>
            <a:r>
              <a:rPr lang="en-GB" altLang="en-US" sz="3200" b="1" dirty="0"/>
              <a:t>For continuous functions:</a:t>
            </a:r>
            <a:endParaRPr lang="en-US" altLang="en-US" sz="3200" b="1" dirty="0"/>
          </a:p>
        </p:txBody>
      </p:sp>
      <p:graphicFrame>
        <p:nvGraphicFramePr>
          <p:cNvPr id="15367" name="Object 4">
            <a:extLst>
              <a:ext uri="{FF2B5EF4-FFF2-40B4-BE49-F238E27FC236}">
                <a16:creationId xmlns:a16="http://schemas.microsoft.com/office/drawing/2014/main" id="{5B3A7E2E-1B53-45FA-A8DD-5775AF9EB12B}"/>
              </a:ext>
            </a:extLst>
          </p:cNvPr>
          <p:cNvGraphicFramePr>
            <a:graphicFrameLocks noChangeAspect="1"/>
          </p:cNvGraphicFramePr>
          <p:nvPr>
            <p:extLst>
              <p:ext uri="{D42A27DB-BD31-4B8C-83A1-F6EECF244321}">
                <p14:modId xmlns:p14="http://schemas.microsoft.com/office/powerpoint/2010/main" val="3713336517"/>
              </p:ext>
            </p:extLst>
          </p:nvPr>
        </p:nvGraphicFramePr>
        <p:xfrm>
          <a:off x="3573624" y="3853544"/>
          <a:ext cx="4579776" cy="1490310"/>
        </p:xfrm>
        <a:graphic>
          <a:graphicData uri="http://schemas.openxmlformats.org/presentationml/2006/ole">
            <mc:AlternateContent xmlns:mc="http://schemas.openxmlformats.org/markup-compatibility/2006">
              <mc:Choice xmlns:v="urn:schemas-microsoft-com:vml" Requires="v">
                <p:oleObj spid="_x0000_s15424" name="Equation" r:id="rId3" imgW="2781300" imgH="838200" progId="Equation.3">
                  <p:embed/>
                </p:oleObj>
              </mc:Choice>
              <mc:Fallback>
                <p:oleObj name="Equation" r:id="rId3" imgW="2781300" imgH="838200" progId="Equation.3">
                  <p:embed/>
                  <p:pic>
                    <p:nvPicPr>
                      <p:cNvPr id="15367" name="Object 4">
                        <a:extLst>
                          <a:ext uri="{FF2B5EF4-FFF2-40B4-BE49-F238E27FC236}">
                            <a16:creationId xmlns:a16="http://schemas.microsoft.com/office/drawing/2014/main" id="{5B3A7E2E-1B53-45FA-A8DD-5775AF9E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624" y="3853544"/>
                        <a:ext cx="4579776" cy="1490310"/>
                      </a:xfrm>
                      <a:prstGeom prst="rect">
                        <a:avLst/>
                      </a:prstGeom>
                      <a:noFill/>
                      <a:ln>
                        <a:noFill/>
                      </a:ln>
                      <a:effectLst/>
                    </p:spPr>
                  </p:pic>
                </p:oleObj>
              </mc:Fallback>
            </mc:AlternateContent>
          </a:graphicData>
        </a:graphic>
      </p:graphicFrame>
      <p:sp>
        <p:nvSpPr>
          <p:cNvPr id="15368" name="Rectangle 5">
            <a:extLst>
              <a:ext uri="{FF2B5EF4-FFF2-40B4-BE49-F238E27FC236}">
                <a16:creationId xmlns:a16="http://schemas.microsoft.com/office/drawing/2014/main" id="{D0294F00-A959-4D1B-824D-5195AF805D9D}"/>
              </a:ext>
            </a:extLst>
          </p:cNvPr>
          <p:cNvSpPr>
            <a:spLocks noChangeArrowheads="1"/>
          </p:cNvSpPr>
          <p:nvPr/>
        </p:nvSpPr>
        <p:spPr bwMode="auto">
          <a:xfrm>
            <a:off x="365449" y="5218241"/>
            <a:ext cx="1098835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2000" dirty="0"/>
          </a:p>
          <a:p>
            <a:r>
              <a:rPr lang="en-US" altLang="en-US" sz="3200" dirty="0"/>
              <a:t>Note now it </a:t>
            </a:r>
            <a:r>
              <a:rPr lang="en-GB" altLang="en-US" sz="3200" dirty="0"/>
              <a:t>may </a:t>
            </a:r>
            <a:r>
              <a:rPr lang="en-US" altLang="en-US" sz="3200" dirty="0"/>
              <a:t>make</a:t>
            </a:r>
            <a:r>
              <a:rPr lang="en-GB" altLang="en-US" sz="3200" dirty="0"/>
              <a:t> more </a:t>
            </a:r>
            <a:r>
              <a:rPr lang="en-US" altLang="en-US" sz="3200" dirty="0"/>
              <a:t> sense to use all training </a:t>
            </a:r>
            <a:r>
              <a:rPr lang="en-GB" altLang="en-US" sz="3200" dirty="0"/>
              <a:t> </a:t>
            </a:r>
            <a:r>
              <a:rPr lang="en-US" altLang="en-US" sz="3200" dirty="0"/>
              <a:t>examples instead of just </a:t>
            </a:r>
            <a:r>
              <a:rPr lang="en-US" altLang="en-US" sz="3200" i="1" dirty="0"/>
              <a:t>k</a:t>
            </a:r>
            <a:r>
              <a:rPr lang="en-US" altLang="en-US" sz="3200" dirty="0"/>
              <a:t>. </a:t>
            </a:r>
          </a:p>
        </p:txBody>
      </p:sp>
      <p:graphicFrame>
        <p:nvGraphicFramePr>
          <p:cNvPr id="15369" name="Object 6">
            <a:extLst>
              <a:ext uri="{FF2B5EF4-FFF2-40B4-BE49-F238E27FC236}">
                <a16:creationId xmlns:a16="http://schemas.microsoft.com/office/drawing/2014/main" id="{C7C635D3-E059-40E4-ACC9-331D09CD9276}"/>
              </a:ext>
            </a:extLst>
          </p:cNvPr>
          <p:cNvGraphicFramePr>
            <a:graphicFrameLocks noChangeAspect="1"/>
          </p:cNvGraphicFramePr>
          <p:nvPr>
            <p:extLst>
              <p:ext uri="{D42A27DB-BD31-4B8C-83A1-F6EECF244321}">
                <p14:modId xmlns:p14="http://schemas.microsoft.com/office/powerpoint/2010/main" val="3276271824"/>
              </p:ext>
            </p:extLst>
          </p:nvPr>
        </p:nvGraphicFramePr>
        <p:xfrm>
          <a:off x="907536" y="1514147"/>
          <a:ext cx="8833623" cy="997543"/>
        </p:xfrm>
        <a:graphic>
          <a:graphicData uri="http://schemas.openxmlformats.org/presentationml/2006/ole">
            <mc:AlternateContent xmlns:mc="http://schemas.openxmlformats.org/markup-compatibility/2006">
              <mc:Choice xmlns:v="urn:schemas-microsoft-com:vml" Requires="v">
                <p:oleObj spid="_x0000_s15425" name="Equation" r:id="rId5" imgW="3759200" imgH="431800" progId="Equation.3">
                  <p:embed/>
                </p:oleObj>
              </mc:Choice>
              <mc:Fallback>
                <p:oleObj name="Equation" r:id="rId5" imgW="3759200" imgH="431800" progId="Equation.3">
                  <p:embed/>
                  <p:pic>
                    <p:nvPicPr>
                      <p:cNvPr id="15369" name="Object 6">
                        <a:extLst>
                          <a:ext uri="{FF2B5EF4-FFF2-40B4-BE49-F238E27FC236}">
                            <a16:creationId xmlns:a16="http://schemas.microsoft.com/office/drawing/2014/main" id="{C7C635D3-E059-40E4-ACC9-331D09CD92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536" y="1514147"/>
                        <a:ext cx="8833623" cy="99754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7212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4FD11CC9-3221-42AC-A0B3-6EC7D68AE26E}"/>
              </a:ext>
            </a:extLst>
          </p:cNvPr>
          <p:cNvSpPr>
            <a:spLocks noChangeArrowheads="1"/>
          </p:cNvSpPr>
          <p:nvPr/>
        </p:nvSpPr>
        <p:spPr bwMode="auto">
          <a:xfrm>
            <a:off x="575389" y="383561"/>
            <a:ext cx="10778411"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Curse of Dimensionality</a:t>
            </a:r>
          </a:p>
          <a:p>
            <a:endParaRPr lang="en-US" altLang="en-US" sz="2000" b="1" dirty="0"/>
          </a:p>
          <a:p>
            <a:pPr algn="just"/>
            <a:r>
              <a:rPr lang="en-US" altLang="en-US" dirty="0"/>
              <a:t>Imagine instances described by 20 attributes, but only 2 are relevant to target function: Instances that have identical values for the two relevant attributes may nevertheless be distant from one another</a:t>
            </a:r>
          </a:p>
          <a:p>
            <a:pPr algn="just"/>
            <a:r>
              <a:rPr lang="en-US" altLang="en-US" dirty="0"/>
              <a:t>in the 20-dimensional space. </a:t>
            </a:r>
          </a:p>
          <a:p>
            <a:pPr algn="just"/>
            <a:endParaRPr lang="en-US" altLang="en-US" sz="2000" dirty="0"/>
          </a:p>
          <a:p>
            <a:pPr algn="just"/>
            <a:r>
              <a:rPr lang="en-US" altLang="en-US" sz="2000" b="1" dirty="0"/>
              <a:t>Curse of dimensionalit</a:t>
            </a:r>
            <a:r>
              <a:rPr lang="en-US" altLang="en-US" sz="2000" dirty="0"/>
              <a:t>y: </a:t>
            </a:r>
            <a:r>
              <a:rPr lang="en-US" altLang="en-US" dirty="0"/>
              <a:t>nearest neighbor is easily misled when  high-dimensional X. (Compare to decision trees).</a:t>
            </a:r>
            <a:endParaRPr lang="en-GB" altLang="en-US" dirty="0"/>
          </a:p>
        </p:txBody>
      </p:sp>
      <p:sp>
        <p:nvSpPr>
          <p:cNvPr id="16390" name="Rectangle 3">
            <a:extLst>
              <a:ext uri="{FF2B5EF4-FFF2-40B4-BE49-F238E27FC236}">
                <a16:creationId xmlns:a16="http://schemas.microsoft.com/office/drawing/2014/main" id="{E1E975CE-B2D2-4C77-A013-0BCBB9DDB5AA}"/>
              </a:ext>
            </a:extLst>
          </p:cNvPr>
          <p:cNvSpPr>
            <a:spLocks noChangeArrowheads="1"/>
          </p:cNvSpPr>
          <p:nvPr/>
        </p:nvSpPr>
        <p:spPr bwMode="auto">
          <a:xfrm>
            <a:off x="575389" y="3725369"/>
            <a:ext cx="1135846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t>One approach: Weight each attribute differently (Use training)</a:t>
            </a:r>
          </a:p>
          <a:p>
            <a:endParaRPr lang="en-US" altLang="en-US" sz="2000" dirty="0"/>
          </a:p>
          <a:p>
            <a:r>
              <a:rPr lang="en-US" altLang="en-US" sz="2000" dirty="0"/>
              <a:t>   </a:t>
            </a:r>
            <a:r>
              <a:rPr lang="en-US" altLang="en-US" dirty="0"/>
              <a:t>1) Stretch </a:t>
            </a:r>
            <a:r>
              <a:rPr lang="en-US" altLang="en-US" i="1" dirty="0"/>
              <a:t>j </a:t>
            </a:r>
            <a:r>
              <a:rPr lang="en-US" altLang="en-US" i="1" baseline="30000" dirty="0" err="1"/>
              <a:t>th</a:t>
            </a:r>
            <a:r>
              <a:rPr lang="en-US" altLang="en-US" dirty="0"/>
              <a:t> axis by weight </a:t>
            </a:r>
            <a:r>
              <a:rPr lang="en-US" altLang="en-US" i="1" dirty="0" err="1"/>
              <a:t>z</a:t>
            </a:r>
            <a:r>
              <a:rPr lang="en-US" altLang="en-US" i="1" baseline="-25000" dirty="0" err="1"/>
              <a:t>j</a:t>
            </a:r>
            <a:r>
              <a:rPr lang="en-US" altLang="en-US" dirty="0"/>
              <a:t> , where </a:t>
            </a:r>
            <a:r>
              <a:rPr lang="en-US" altLang="en-US" i="1" dirty="0"/>
              <a:t>z</a:t>
            </a:r>
            <a:r>
              <a:rPr lang="en-US" altLang="en-US" i="1" baseline="-25000" dirty="0"/>
              <a:t>1</a:t>
            </a:r>
            <a:r>
              <a:rPr lang="en-US" altLang="en-US" i="1" dirty="0"/>
              <a:t>, …., </a:t>
            </a:r>
            <a:r>
              <a:rPr lang="en-US" altLang="en-US" i="1" dirty="0" err="1"/>
              <a:t>z</a:t>
            </a:r>
            <a:r>
              <a:rPr lang="en-US" altLang="en-US" i="1" baseline="-25000" dirty="0" err="1"/>
              <a:t>n</a:t>
            </a:r>
            <a:r>
              <a:rPr lang="en-US" altLang="en-US" dirty="0"/>
              <a:t>  chosen to minimize prediction error </a:t>
            </a:r>
          </a:p>
          <a:p>
            <a:r>
              <a:rPr lang="en-US" altLang="en-US" dirty="0"/>
              <a:t>   2) Use cross-validation to automatically choose weights </a:t>
            </a:r>
            <a:r>
              <a:rPr lang="en-US" altLang="en-US" i="1" dirty="0"/>
              <a:t>z</a:t>
            </a:r>
            <a:r>
              <a:rPr lang="en-US" altLang="en-US" i="1" baseline="-25000" dirty="0"/>
              <a:t>1</a:t>
            </a:r>
            <a:r>
              <a:rPr lang="en-US" altLang="en-US" i="1" dirty="0"/>
              <a:t>, …., </a:t>
            </a:r>
            <a:r>
              <a:rPr lang="en-US" altLang="en-US" i="1" dirty="0" err="1"/>
              <a:t>z</a:t>
            </a:r>
            <a:r>
              <a:rPr lang="en-US" altLang="en-US" i="1" baseline="-25000" dirty="0" err="1"/>
              <a:t>n</a:t>
            </a:r>
            <a:r>
              <a:rPr lang="en-US" altLang="en-US" dirty="0"/>
              <a:t> </a:t>
            </a:r>
          </a:p>
          <a:p>
            <a:r>
              <a:rPr lang="en-US" altLang="en-US" dirty="0"/>
              <a:t>   3) Note setting </a:t>
            </a:r>
            <a:r>
              <a:rPr lang="en-US" altLang="en-US" i="1" dirty="0" err="1"/>
              <a:t>z</a:t>
            </a:r>
            <a:r>
              <a:rPr lang="en-US" altLang="en-US" i="1" baseline="-25000" dirty="0" err="1"/>
              <a:t>j</a:t>
            </a:r>
            <a:r>
              <a:rPr lang="en-US" altLang="en-US" dirty="0"/>
              <a:t>  to zero eliminates dimension </a:t>
            </a:r>
            <a:r>
              <a:rPr lang="en-US" altLang="en-US" i="1" dirty="0" err="1"/>
              <a:t>i</a:t>
            </a:r>
            <a:r>
              <a:rPr lang="en-US" altLang="en-US" dirty="0"/>
              <a:t>  altogether</a:t>
            </a:r>
          </a:p>
          <a:p>
            <a:r>
              <a:rPr lang="en-US" altLang="en-US" sz="2000" dirty="0"/>
              <a:t> </a:t>
            </a:r>
          </a:p>
        </p:txBody>
      </p:sp>
    </p:spTree>
    <p:extLst>
      <p:ext uri="{BB962C8B-B14F-4D97-AF65-F5344CB8AC3E}">
        <p14:creationId xmlns:p14="http://schemas.microsoft.com/office/powerpoint/2010/main" val="159982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68A4-D6BD-414E-BA67-965D630CFC1E}"/>
              </a:ext>
            </a:extLst>
          </p:cNvPr>
          <p:cNvSpPr>
            <a:spLocks noGrp="1"/>
          </p:cNvSpPr>
          <p:nvPr>
            <p:ph type="title"/>
          </p:nvPr>
        </p:nvSpPr>
        <p:spPr>
          <a:xfrm>
            <a:off x="0" y="0"/>
            <a:ext cx="12192000" cy="990600"/>
          </a:xfrm>
          <a:solidFill>
            <a:schemeClr val="tx2">
              <a:lumMod val="20000"/>
              <a:lumOff val="80000"/>
            </a:schemeClr>
          </a:solidFill>
        </p:spPr>
        <p:txBody>
          <a:bodyPr/>
          <a:lstStyle/>
          <a:p>
            <a:r>
              <a:rPr lang="en-US" b="1" dirty="0"/>
              <a:t>Lab Program </a:t>
            </a:r>
          </a:p>
        </p:txBody>
      </p:sp>
      <p:sp>
        <p:nvSpPr>
          <p:cNvPr id="3" name="Content Placeholder 2">
            <a:extLst>
              <a:ext uri="{FF2B5EF4-FFF2-40B4-BE49-F238E27FC236}">
                <a16:creationId xmlns:a16="http://schemas.microsoft.com/office/drawing/2014/main" id="{D0CEAC91-0BBE-4FEF-BE7E-7F010B238DAC}"/>
              </a:ext>
            </a:extLst>
          </p:cNvPr>
          <p:cNvSpPr>
            <a:spLocks noGrp="1"/>
          </p:cNvSpPr>
          <p:nvPr>
            <p:ph idx="1"/>
          </p:nvPr>
        </p:nvSpPr>
        <p:spPr>
          <a:xfrm>
            <a:off x="458373" y="1825625"/>
            <a:ext cx="10895427" cy="3618572"/>
          </a:xfrm>
        </p:spPr>
        <p:txBody>
          <a:bodyPr>
            <a:normAutofit/>
          </a:bodyPr>
          <a:lstStyle/>
          <a:p>
            <a:r>
              <a:rPr lang="en-US" sz="4400" dirty="0"/>
              <a:t>Write a program to implement k-Nearest Neighbour algorithm to classify the iris data set. Print both correct and wrong predictions. Python ML library classes can be used for this problem.</a:t>
            </a:r>
          </a:p>
        </p:txBody>
      </p:sp>
      <p:sp>
        <p:nvSpPr>
          <p:cNvPr id="4" name="Footer Placeholder 3">
            <a:extLst>
              <a:ext uri="{FF2B5EF4-FFF2-40B4-BE49-F238E27FC236}">
                <a16:creationId xmlns:a16="http://schemas.microsoft.com/office/drawing/2014/main" id="{7E1F1FA0-E0C9-4FF8-933C-55ECAE6080E7}"/>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6852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p:cNvSpPr>
            <a:spLocks noGrp="1" noChangeArrowheads="1"/>
          </p:cNvSpPr>
          <p:nvPr>
            <p:ph type="title"/>
          </p:nvPr>
        </p:nvSpPr>
        <p:spPr>
          <a:xfrm>
            <a:off x="1966914" y="103188"/>
            <a:ext cx="8243887" cy="1192212"/>
          </a:xfrm>
          <a:solidFill>
            <a:schemeClr val="tx2">
              <a:lumMod val="20000"/>
              <a:lumOff val="80000"/>
            </a:schemeClr>
          </a:solidFill>
        </p:spPr>
        <p:txBody>
          <a:bodyPr/>
          <a:lstStyle/>
          <a:p>
            <a:r>
              <a:rPr lang="en-US" sz="4000" b="1" dirty="0"/>
              <a:t>K-Nearest-Neighbor Algorithm</a:t>
            </a:r>
            <a:endParaRPr lang="fr-CA" sz="4000" b="1" dirty="0"/>
          </a:p>
        </p:txBody>
      </p:sp>
      <p:sp>
        <p:nvSpPr>
          <p:cNvPr id="97287" name="Rectangle 7"/>
          <p:cNvSpPr>
            <a:spLocks noGrp="1" noChangeArrowheads="1"/>
          </p:cNvSpPr>
          <p:nvPr>
            <p:ph type="body" idx="1"/>
          </p:nvPr>
        </p:nvSpPr>
        <p:spPr>
          <a:xfrm>
            <a:off x="1012874" y="1295400"/>
            <a:ext cx="10156874" cy="4724401"/>
          </a:xfrm>
        </p:spPr>
        <p:txBody>
          <a:bodyPr/>
          <a:lstStyle/>
          <a:p>
            <a:r>
              <a:rPr lang="en-US" b="1" dirty="0"/>
              <a:t>Principle</a:t>
            </a:r>
            <a:r>
              <a:rPr lang="en-CA" b="1" dirty="0"/>
              <a:t>: </a:t>
            </a:r>
            <a:r>
              <a:rPr lang="en-CA" dirty="0"/>
              <a:t>points (documents) that are close in the space belong to the same class</a:t>
            </a:r>
            <a:endParaRPr lang="fr-CA" dirty="0"/>
          </a:p>
        </p:txBody>
      </p:sp>
      <p:pic>
        <p:nvPicPr>
          <p:cNvPr id="97284" name="Picture 4"/>
          <p:cNvPicPr>
            <a:picLocks noGrp="1" noChangeAspect="1" noChangeArrowheads="1"/>
          </p:cNvPicPr>
          <p:nvPr>
            <p:ph idx="4294967295"/>
          </p:nvPr>
        </p:nvPicPr>
        <p:blipFill>
          <a:blip r:embed="rId2"/>
          <a:srcRect/>
          <a:stretch>
            <a:fillRect/>
          </a:stretch>
        </p:blipFill>
        <p:spPr>
          <a:xfrm>
            <a:off x="2926080" y="2419643"/>
            <a:ext cx="5546409" cy="3781133"/>
          </a:xfrm>
          <a:noFill/>
          <a:ln/>
        </p:spPr>
      </p:pic>
      <p:sp>
        <p:nvSpPr>
          <p:cNvPr id="2" name="Footer Placeholder 1">
            <a:extLst>
              <a:ext uri="{FF2B5EF4-FFF2-40B4-BE49-F238E27FC236}">
                <a16:creationId xmlns:a16="http://schemas.microsoft.com/office/drawing/2014/main" id="{5D0DA519-D31A-4DCB-A027-224FEE914822}"/>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611622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noChangeArrowheads="1"/>
          </p:cNvSpPr>
          <p:nvPr>
            <p:ph type="title"/>
          </p:nvPr>
        </p:nvSpPr>
        <p:spPr>
          <a:xfrm>
            <a:off x="177018" y="90487"/>
            <a:ext cx="11780519" cy="1077131"/>
          </a:xfrm>
          <a:solidFill>
            <a:schemeClr val="tx2">
              <a:lumMod val="20000"/>
              <a:lumOff val="80000"/>
            </a:schemeClr>
          </a:solidFill>
        </p:spPr>
        <p:txBody>
          <a:bodyPr/>
          <a:lstStyle/>
          <a:p>
            <a:pPr eaLnBrk="1" hangingPunct="1"/>
            <a:r>
              <a:rPr lang="en-US" altLang="zh-CN" dirty="0">
                <a:ea typeface="SimSun" pitchFamily="2" charset="-122"/>
              </a:rPr>
              <a:t>Definition of Nearest Neighbor</a:t>
            </a:r>
          </a:p>
        </p:txBody>
      </p:sp>
      <p:graphicFrame>
        <p:nvGraphicFramePr>
          <p:cNvPr id="3074" name="Object 3"/>
          <p:cNvGraphicFramePr>
            <a:graphicFrameLocks noChangeAspect="1"/>
          </p:cNvGraphicFramePr>
          <p:nvPr/>
        </p:nvGraphicFramePr>
        <p:xfrm>
          <a:off x="2057400" y="1600200"/>
          <a:ext cx="7848600" cy="3640138"/>
        </p:xfrm>
        <a:graphic>
          <a:graphicData uri="http://schemas.openxmlformats.org/presentationml/2006/ole">
            <mc:AlternateContent xmlns:mc="http://schemas.openxmlformats.org/markup-compatibility/2006">
              <mc:Choice xmlns:v="urn:schemas-microsoft-com:vml" Requires="v">
                <p:oleObj spid="_x0000_s1080" name="VISIO" r:id="rId3" imgW="9756360" imgH="4523760" progId="">
                  <p:embed/>
                </p:oleObj>
              </mc:Choice>
              <mc:Fallback>
                <p:oleObj name="VISIO" r:id="rId3" imgW="9756360" imgH="4523760" progId="">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600200"/>
                        <a:ext cx="7848600" cy="364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Rectangle 4"/>
          <p:cNvSpPr>
            <a:spLocks noChangeArrowheads="1"/>
          </p:cNvSpPr>
          <p:nvPr/>
        </p:nvSpPr>
        <p:spPr bwMode="auto">
          <a:xfrm>
            <a:off x="2286000" y="5257800"/>
            <a:ext cx="7696200" cy="914400"/>
          </a:xfrm>
          <a:prstGeom prst="rect">
            <a:avLst/>
          </a:prstGeom>
          <a:noFill/>
          <a:ln w="9525">
            <a:noFill/>
            <a:miter lim="800000"/>
            <a:headEnd/>
            <a:tailEnd/>
          </a:ln>
        </p:spPr>
        <p:txBody>
          <a:bodyPr/>
          <a:lstStyle/>
          <a:p>
            <a:pPr marL="342900" indent="-342900" eaLnBrk="0" hangingPunct="0">
              <a:spcBef>
                <a:spcPct val="10000"/>
              </a:spcBef>
              <a:spcAft>
                <a:spcPts val="400"/>
              </a:spcAft>
              <a:buClr>
                <a:srgbClr val="0C7B9C"/>
              </a:buClr>
              <a:buSzPct val="75000"/>
            </a:pPr>
            <a:r>
              <a:rPr lang="zh-CN" altLang="en-US" sz="2400" dirty="0">
                <a:latin typeface="Arial" pitchFamily="34" charset="0"/>
                <a:ea typeface="SimSun" pitchFamily="2" charset="-122"/>
              </a:rPr>
              <a:t>    </a:t>
            </a:r>
            <a:r>
              <a:rPr lang="en-US" altLang="zh-CN" sz="2400" dirty="0">
                <a:latin typeface="Arial" pitchFamily="34" charset="0"/>
                <a:ea typeface="SimSun" pitchFamily="2" charset="-122"/>
              </a:rPr>
              <a:t>K-nearest neighbors of a record x are data points that have the k smallest distance to x</a:t>
            </a:r>
          </a:p>
        </p:txBody>
      </p:sp>
      <p:pic>
        <p:nvPicPr>
          <p:cNvPr id="6" name="Picture 5">
            <a:extLst>
              <a:ext uri="{FF2B5EF4-FFF2-40B4-BE49-F238E27FC236}">
                <a16:creationId xmlns:a16="http://schemas.microsoft.com/office/drawing/2014/main" id="{67CEA0AE-EBD7-4EE3-A02D-190BAC31F684}"/>
              </a:ext>
            </a:extLst>
          </p:cNvPr>
          <p:cNvPicPr>
            <a:picLocks noChangeAspect="1"/>
          </p:cNvPicPr>
          <p:nvPr/>
        </p:nvPicPr>
        <p:blipFill>
          <a:blip r:embed="rId5"/>
          <a:stretch>
            <a:fillRect/>
          </a:stretch>
        </p:blipFill>
        <p:spPr>
          <a:xfrm>
            <a:off x="0" y="6361611"/>
            <a:ext cx="1737360" cy="496389"/>
          </a:xfrm>
          <a:prstGeom prst="rect">
            <a:avLst/>
          </a:prstGeom>
        </p:spPr>
      </p:pic>
    </p:spTree>
    <p:extLst>
      <p:ext uri="{BB962C8B-B14F-4D97-AF65-F5344CB8AC3E}">
        <p14:creationId xmlns:p14="http://schemas.microsoft.com/office/powerpoint/2010/main" val="28325930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a:solidFill>
            <a:schemeClr val="tx2">
              <a:lumMod val="20000"/>
              <a:lumOff val="80000"/>
            </a:schemeClr>
          </a:solidFill>
        </p:spPr>
        <p:txBody>
          <a:bodyPr/>
          <a:lstStyle/>
          <a:p>
            <a:pPr eaLnBrk="1" hangingPunct="1"/>
            <a:r>
              <a:rPr lang="en-US" altLang="zh-CN" dirty="0">
                <a:ea typeface="SimSun" pitchFamily="2" charset="-122"/>
              </a:rPr>
              <a:t>Nearest Neighbor Classification</a:t>
            </a:r>
          </a:p>
        </p:txBody>
      </p:sp>
      <p:sp>
        <p:nvSpPr>
          <p:cNvPr id="4103" name="Rectangle 3"/>
          <p:cNvSpPr>
            <a:spLocks noGrp="1" noChangeArrowheads="1"/>
          </p:cNvSpPr>
          <p:nvPr>
            <p:ph type="body" idx="1"/>
          </p:nvPr>
        </p:nvSpPr>
        <p:spPr/>
        <p:txBody>
          <a:bodyPr>
            <a:normAutofit/>
          </a:bodyPr>
          <a:lstStyle/>
          <a:p>
            <a:pPr eaLnBrk="1" hangingPunct="1"/>
            <a:r>
              <a:rPr lang="en-US" altLang="zh-CN" dirty="0">
                <a:ea typeface="SimSun" pitchFamily="2" charset="-122"/>
              </a:rPr>
              <a:t>Compute distance between two points:</a:t>
            </a:r>
          </a:p>
          <a:p>
            <a:pPr lvl="1" eaLnBrk="1" hangingPunct="1"/>
            <a:r>
              <a:rPr lang="en-US" altLang="zh-CN" dirty="0">
                <a:ea typeface="SimSun" pitchFamily="2" charset="-122"/>
              </a:rPr>
              <a:t>Euclidean distance </a:t>
            </a:r>
          </a:p>
          <a:p>
            <a:pPr lvl="1" eaLnBrk="1" hangingPunct="1"/>
            <a:endParaRPr lang="en-US" altLang="zh-CN" dirty="0">
              <a:ea typeface="SimSun" pitchFamily="2" charset="-122"/>
            </a:endParaRPr>
          </a:p>
          <a:p>
            <a:pPr lvl="1" eaLnBrk="1" hangingPunct="1"/>
            <a:endParaRPr lang="en-US" altLang="zh-CN" dirty="0">
              <a:ea typeface="SimSun" pitchFamily="2" charset="-122"/>
            </a:endParaRPr>
          </a:p>
          <a:p>
            <a:pPr eaLnBrk="1" hangingPunct="1">
              <a:buFont typeface="Wingdings" pitchFamily="2" charset="2"/>
              <a:buNone/>
            </a:pPr>
            <a:endParaRPr lang="en-US" altLang="zh-CN" dirty="0">
              <a:ea typeface="SimSun" pitchFamily="2" charset="-122"/>
            </a:endParaRPr>
          </a:p>
        </p:txBody>
      </p:sp>
      <p:graphicFrame>
        <p:nvGraphicFramePr>
          <p:cNvPr id="4098" name="Object 4"/>
          <p:cNvGraphicFramePr>
            <a:graphicFrameLocks noChangeAspect="1"/>
          </p:cNvGraphicFramePr>
          <p:nvPr/>
        </p:nvGraphicFramePr>
        <p:xfrm>
          <a:off x="3352800" y="3276601"/>
          <a:ext cx="4876800" cy="823913"/>
        </p:xfrm>
        <a:graphic>
          <a:graphicData uri="http://schemas.openxmlformats.org/presentationml/2006/ole">
            <mc:AlternateContent xmlns:mc="http://schemas.openxmlformats.org/markup-compatibility/2006">
              <mc:Choice xmlns:v="urn:schemas-microsoft-com:vml" Requires="v">
                <p:oleObj spid="_x0000_s2104" name="Equation" r:id="rId3" imgW="2705040" imgH="457200" progId="Equation.3">
                  <p:embed/>
                </p:oleObj>
              </mc:Choice>
              <mc:Fallback>
                <p:oleObj name="Equation" r:id="rId3" imgW="2705040" imgH="4572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276601"/>
                        <a:ext cx="4876800" cy="823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a:extLst>
              <a:ext uri="{FF2B5EF4-FFF2-40B4-BE49-F238E27FC236}">
                <a16:creationId xmlns:a16="http://schemas.microsoft.com/office/drawing/2014/main" id="{01CCFAB7-F0B8-4309-A15E-55623A782AF6}"/>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0423550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59789" y="69703"/>
            <a:ext cx="2036298" cy="1280795"/>
          </a:xfrm>
          <a:solidFill>
            <a:schemeClr val="tx2">
              <a:lumMod val="20000"/>
              <a:lumOff val="80000"/>
            </a:schemeClr>
          </a:solidFill>
          <a:ln>
            <a:miter lim="800000"/>
            <a:headEnd/>
            <a:tailEnd/>
          </a:ln>
        </p:spPr>
        <p:txBody>
          <a:bodyPr vert="horz" wrap="square" lIns="91440" tIns="45720" rIns="91440" bIns="45720" numCol="1" rtlCol="0" anchor="t" anchorCtr="0" compatLnSpc="1">
            <a:prstTxWarp prst="textNoShape">
              <a:avLst/>
            </a:prstTxWarp>
            <a:normAutofit fontScale="90000"/>
          </a:bodyPr>
          <a:lstStyle/>
          <a:p>
            <a:r>
              <a:rPr lang="en-US" b="1" dirty="0"/>
              <a:t>Distance </a:t>
            </a:r>
            <a:br>
              <a:rPr lang="en-US" b="1" dirty="0"/>
            </a:br>
            <a:r>
              <a:rPr lang="en-US" b="1" dirty="0"/>
              <a:t>Metrics</a:t>
            </a:r>
          </a:p>
        </p:txBody>
      </p:sp>
      <p:pic>
        <p:nvPicPr>
          <p:cNvPr id="28675" name="Picture 3" descr="Snapshot 2005-11-03 15-11-07"/>
          <p:cNvPicPr>
            <a:picLocks noChangeAspect="1" noChangeArrowheads="1"/>
          </p:cNvPicPr>
          <p:nvPr/>
        </p:nvPicPr>
        <p:blipFill>
          <a:blip r:embed="rId3"/>
          <a:srcRect/>
          <a:stretch>
            <a:fillRect/>
          </a:stretch>
        </p:blipFill>
        <p:spPr bwMode="auto">
          <a:xfrm>
            <a:off x="2669563" y="9915"/>
            <a:ext cx="8443913" cy="6890923"/>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EB4786E-C7B4-43CF-A22C-30488CBAE52C}"/>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6258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FC31-EC5F-4E69-9FF2-6DB9CC8AE64D}"/>
              </a:ext>
            </a:extLst>
          </p:cNvPr>
          <p:cNvSpPr>
            <a:spLocks noGrp="1"/>
          </p:cNvSpPr>
          <p:nvPr>
            <p:ph type="title"/>
          </p:nvPr>
        </p:nvSpPr>
        <p:spPr>
          <a:xfrm>
            <a:off x="0" y="0"/>
            <a:ext cx="12192000" cy="867747"/>
          </a:xfrm>
          <a:solidFill>
            <a:schemeClr val="accent1">
              <a:lumMod val="20000"/>
              <a:lumOff val="80000"/>
            </a:schemeClr>
          </a:solidFill>
        </p:spPr>
        <p:txBody>
          <a:bodyPr/>
          <a:lstStyle/>
          <a:p>
            <a:r>
              <a:rPr lang="en-US" b="1" dirty="0"/>
              <a:t>1.1 Instance Based Learning </a:t>
            </a:r>
          </a:p>
        </p:txBody>
      </p:sp>
      <p:sp>
        <p:nvSpPr>
          <p:cNvPr id="3" name="Content Placeholder 2">
            <a:extLst>
              <a:ext uri="{FF2B5EF4-FFF2-40B4-BE49-F238E27FC236}">
                <a16:creationId xmlns:a16="http://schemas.microsoft.com/office/drawing/2014/main" id="{C3560816-3A80-4BE4-A870-5BF0D19F6B94}"/>
              </a:ext>
            </a:extLst>
          </p:cNvPr>
          <p:cNvSpPr>
            <a:spLocks noGrp="1"/>
          </p:cNvSpPr>
          <p:nvPr>
            <p:ph idx="1"/>
          </p:nvPr>
        </p:nvSpPr>
        <p:spPr>
          <a:xfrm>
            <a:off x="297023" y="1253331"/>
            <a:ext cx="11366241" cy="4351338"/>
          </a:xfrm>
        </p:spPr>
        <p:txBody>
          <a:bodyPr>
            <a:normAutofit lnSpcReduction="10000"/>
          </a:bodyPr>
          <a:lstStyle/>
          <a:p>
            <a:r>
              <a:rPr lang="en-US" b="1" dirty="0"/>
              <a:t>Memory-based learning</a:t>
            </a:r>
            <a:r>
              <a:rPr lang="en-US" dirty="0"/>
              <a:t> (also called </a:t>
            </a:r>
            <a:r>
              <a:rPr lang="en-US" b="1" dirty="0"/>
              <a:t>instance-based learning</a:t>
            </a:r>
            <a:r>
              <a:rPr lang="en-US" dirty="0"/>
              <a:t>) is a type of learning algorithm that compares new </a:t>
            </a:r>
            <a:r>
              <a:rPr lang="en-US" dirty="0">
                <a:hlinkClick r:id="rId2" tooltip="Machine Learning Lesson of the Day – Using Validation to Assess Predictive Accuracy in Supervised Learning"/>
              </a:rPr>
              <a:t>test data</a:t>
            </a:r>
            <a:r>
              <a:rPr lang="en-US" dirty="0"/>
              <a:t> with </a:t>
            </a:r>
            <a:r>
              <a:rPr lang="en-US" dirty="0">
                <a:hlinkClick r:id="rId3" tooltip="Machine Learning Lesson of the Day – Cross-Validation"/>
              </a:rPr>
              <a:t>training data</a:t>
            </a:r>
            <a:r>
              <a:rPr lang="en-US" dirty="0"/>
              <a:t> in order to solve the given </a:t>
            </a:r>
            <a:r>
              <a:rPr lang="en-US" dirty="0">
                <a:hlinkClick r:id="rId4" tooltip="Machine Learning Lesson of the Day – Supervised and Unsupervised Learning"/>
              </a:rPr>
              <a:t>machine learning</a:t>
            </a:r>
            <a:r>
              <a:rPr lang="en-US" dirty="0"/>
              <a:t> problem.  Such algorithms </a:t>
            </a:r>
            <a:r>
              <a:rPr lang="en-US" b="1" dirty="0"/>
              <a:t>search for the training data that are most similar to the test data</a:t>
            </a:r>
            <a:r>
              <a:rPr lang="en-US" dirty="0"/>
              <a:t> and make predictions based on these similarities.</a:t>
            </a:r>
          </a:p>
          <a:p>
            <a:r>
              <a:rPr lang="en-US" dirty="0"/>
              <a:t>Learning in these algorithms consists of simply storing the presented training data. When a new query instance is encountered a set of similar related instances is retrieved from memory and used to classify the new query instance</a:t>
            </a:r>
          </a:p>
          <a:p>
            <a:r>
              <a:rPr lang="en-US" dirty="0"/>
              <a:t>Examples : k-nearest neighbor learning , locally weighted regression, </a:t>
            </a:r>
            <a:r>
              <a:rPr lang="en-US" b="1" dirty="0"/>
              <a:t>Radial Basis function (RBF),  </a:t>
            </a:r>
            <a:r>
              <a:rPr lang="en-US" dirty="0"/>
              <a:t>kernel machines and  Case based Reasoning . </a:t>
            </a:r>
          </a:p>
        </p:txBody>
      </p:sp>
    </p:spTree>
    <p:extLst>
      <p:ext uri="{BB962C8B-B14F-4D97-AF65-F5344CB8AC3E}">
        <p14:creationId xmlns:p14="http://schemas.microsoft.com/office/powerpoint/2010/main" val="2639912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C079-4DBA-4433-8D9C-900E2B68CC14}"/>
              </a:ext>
            </a:extLst>
          </p:cNvPr>
          <p:cNvSpPr>
            <a:spLocks noGrp="1"/>
          </p:cNvSpPr>
          <p:nvPr>
            <p:ph type="title"/>
          </p:nvPr>
        </p:nvSpPr>
        <p:spPr>
          <a:xfrm>
            <a:off x="0" y="1"/>
            <a:ext cx="12192000" cy="886408"/>
          </a:xfrm>
          <a:solidFill>
            <a:schemeClr val="accent1">
              <a:lumMod val="40000"/>
              <a:lumOff val="60000"/>
            </a:schemeClr>
          </a:solidFill>
        </p:spPr>
        <p:txBody>
          <a:bodyPr/>
          <a:lstStyle/>
          <a:p>
            <a:r>
              <a:rPr lang="en-US" dirty="0"/>
              <a:t>Selection of Distance Metrics</a:t>
            </a:r>
          </a:p>
        </p:txBody>
      </p:sp>
      <p:sp>
        <p:nvSpPr>
          <p:cNvPr id="3" name="Content Placeholder 2">
            <a:extLst>
              <a:ext uri="{FF2B5EF4-FFF2-40B4-BE49-F238E27FC236}">
                <a16:creationId xmlns:a16="http://schemas.microsoft.com/office/drawing/2014/main" id="{7E79F9AC-8FF7-45BA-9D2A-4B517EA2AF23}"/>
              </a:ext>
            </a:extLst>
          </p:cNvPr>
          <p:cNvSpPr>
            <a:spLocks noGrp="1"/>
          </p:cNvSpPr>
          <p:nvPr>
            <p:ph idx="1"/>
          </p:nvPr>
        </p:nvSpPr>
        <p:spPr>
          <a:xfrm>
            <a:off x="91750" y="1253331"/>
            <a:ext cx="11944740" cy="4351338"/>
          </a:xfrm>
        </p:spPr>
        <p:txBody>
          <a:bodyPr/>
          <a:lstStyle/>
          <a:p>
            <a:r>
              <a:rPr lang="en-US" dirty="0"/>
              <a:t>You can choose the best distance metric based on the properties of your data. </a:t>
            </a:r>
            <a:r>
              <a:rPr lang="en-US" i="1" dirty="0"/>
              <a:t>If you are unsure, you can experiment with different distance metrics and different values of K together and see which mix results in the most accurate models</a:t>
            </a:r>
            <a:r>
              <a:rPr lang="en-US" dirty="0"/>
              <a:t>.</a:t>
            </a:r>
          </a:p>
          <a:p>
            <a:r>
              <a:rPr lang="en-US" dirty="0"/>
              <a:t>Euclidean is a good distance measure to use if the input variables are similar in type (e.g. all measured widths and heights). </a:t>
            </a:r>
          </a:p>
          <a:p>
            <a:r>
              <a:rPr lang="en-US" dirty="0"/>
              <a:t>Manhattan distance is a good measure to use if the input variables are not similar in type (such as age, gender, height, etc.).</a:t>
            </a:r>
          </a:p>
        </p:txBody>
      </p:sp>
      <p:sp>
        <p:nvSpPr>
          <p:cNvPr id="4" name="Footer Placeholder 3">
            <a:extLst>
              <a:ext uri="{FF2B5EF4-FFF2-40B4-BE49-F238E27FC236}">
                <a16:creationId xmlns:a16="http://schemas.microsoft.com/office/drawing/2014/main" id="{F9921A67-75C4-47F2-9F99-2A4F97F0B172}"/>
              </a:ext>
            </a:extLst>
          </p:cNvPr>
          <p:cNvSpPr>
            <a:spLocks noGrp="1"/>
          </p:cNvSpPr>
          <p:nvPr>
            <p:ph type="ftr" sz="quarter" idx="11"/>
          </p:nvPr>
        </p:nvSpPr>
        <p:spPr/>
        <p:txBody>
          <a:bodyPr/>
          <a:lstStyle/>
          <a:p>
            <a:r>
              <a:rPr lang="kn-IN" dirty="0"/>
              <a:t>ಡಾ|| ತ್ಯಾಗರಾಜು  ಜಿ.ಎಸ್  </a:t>
            </a:r>
            <a:endParaRPr lang="en-US" dirty="0"/>
          </a:p>
        </p:txBody>
      </p:sp>
    </p:spTree>
    <p:extLst>
      <p:ext uri="{BB962C8B-B14F-4D97-AF65-F5344CB8AC3E}">
        <p14:creationId xmlns:p14="http://schemas.microsoft.com/office/powerpoint/2010/main" val="4250251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0" y="0"/>
            <a:ext cx="12192000" cy="1325563"/>
          </a:xfrm>
          <a:solidFill>
            <a:schemeClr val="tx2">
              <a:lumMod val="20000"/>
              <a:lumOff val="80000"/>
            </a:schemeClr>
          </a:solidFill>
        </p:spPr>
        <p:txBody>
          <a:bodyPr/>
          <a:lstStyle/>
          <a:p>
            <a:pPr eaLnBrk="1" hangingPunct="1"/>
            <a:r>
              <a:rPr lang="en-US" altLang="zh-CN" dirty="0">
                <a:ea typeface="SimSun" pitchFamily="2" charset="-122"/>
              </a:rPr>
              <a:t>Nearest Neighbor Classification…</a:t>
            </a:r>
          </a:p>
        </p:txBody>
      </p:sp>
      <p:sp>
        <p:nvSpPr>
          <p:cNvPr id="5127" name="Rectangle 3"/>
          <p:cNvSpPr>
            <a:spLocks noGrp="1" noChangeArrowheads="1"/>
          </p:cNvSpPr>
          <p:nvPr>
            <p:ph type="body" idx="1"/>
          </p:nvPr>
        </p:nvSpPr>
        <p:spPr/>
        <p:txBody>
          <a:bodyPr/>
          <a:lstStyle/>
          <a:p>
            <a:pPr eaLnBrk="1" hangingPunct="1"/>
            <a:r>
              <a:rPr lang="en-US" altLang="zh-CN" b="1" dirty="0">
                <a:ea typeface="SimSun" pitchFamily="2" charset="-122"/>
              </a:rPr>
              <a:t>Choosing the value of k:</a:t>
            </a:r>
          </a:p>
          <a:p>
            <a:pPr lvl="1" eaLnBrk="1" hangingPunct="1"/>
            <a:r>
              <a:rPr lang="en-US" altLang="zh-CN" dirty="0">
                <a:ea typeface="SimSun" pitchFamily="2" charset="-122"/>
              </a:rPr>
              <a:t>If k is too small, sensitive to noise points</a:t>
            </a:r>
          </a:p>
          <a:p>
            <a:pPr lvl="1" eaLnBrk="1" hangingPunct="1"/>
            <a:r>
              <a:rPr lang="en-US" altLang="zh-CN" dirty="0">
                <a:ea typeface="SimSun" pitchFamily="2" charset="-122"/>
              </a:rPr>
              <a:t>If k is too large, neighborhood may include points from other classes</a:t>
            </a:r>
          </a:p>
        </p:txBody>
      </p:sp>
      <p:graphicFrame>
        <p:nvGraphicFramePr>
          <p:cNvPr id="5122" name="Object 4"/>
          <p:cNvGraphicFramePr>
            <a:graphicFrameLocks noChangeAspect="1"/>
          </p:cNvGraphicFramePr>
          <p:nvPr/>
        </p:nvGraphicFramePr>
        <p:xfrm>
          <a:off x="5181601" y="3078164"/>
          <a:ext cx="3738563" cy="3170237"/>
        </p:xfrm>
        <a:graphic>
          <a:graphicData uri="http://schemas.openxmlformats.org/presentationml/2006/ole">
            <mc:AlternateContent xmlns:mc="http://schemas.openxmlformats.org/markup-compatibility/2006">
              <mc:Choice xmlns:v="urn:schemas-microsoft-com:vml" Requires="v">
                <p:oleObj spid="_x0000_s3129" name="Visio" r:id="rId3" imgW="6582512" imgH="5298053" progId="">
                  <p:embed/>
                </p:oleObj>
              </mc:Choice>
              <mc:Fallback>
                <p:oleObj name="Visio" r:id="rId3" imgW="6582512" imgH="5298053" progId="">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3078164"/>
                        <a:ext cx="3738563"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a:extLst>
              <a:ext uri="{FF2B5EF4-FFF2-40B4-BE49-F238E27FC236}">
                <a16:creationId xmlns:a16="http://schemas.microsoft.com/office/drawing/2014/main" id="{C860C7E9-154B-44DB-8942-E6CA0504CFAB}"/>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7820604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7D20-658F-4188-8EFA-526893B3FC02}"/>
              </a:ext>
            </a:extLst>
          </p:cNvPr>
          <p:cNvSpPr>
            <a:spLocks noGrp="1"/>
          </p:cNvSpPr>
          <p:nvPr>
            <p:ph type="title"/>
          </p:nvPr>
        </p:nvSpPr>
        <p:spPr>
          <a:xfrm>
            <a:off x="159434" y="136525"/>
            <a:ext cx="11910646" cy="1325563"/>
          </a:xfrm>
          <a:solidFill>
            <a:schemeClr val="tx2">
              <a:lumMod val="20000"/>
              <a:lumOff val="80000"/>
            </a:schemeClr>
          </a:solidFill>
        </p:spPr>
        <p:txBody>
          <a:bodyPr>
            <a:noAutofit/>
          </a:bodyPr>
          <a:lstStyle/>
          <a:p>
            <a:r>
              <a:rPr lang="en-US" sz="3200" b="1" dirty="0"/>
              <a:t>Example: Consider the following data concerning credit default. Age and Loan are two numerical variables (predictors) and Default is the target.</a:t>
            </a:r>
          </a:p>
        </p:txBody>
      </p:sp>
      <p:pic>
        <p:nvPicPr>
          <p:cNvPr id="41986" name="Picture 2" descr="http://www.saedsayad.com/images/KNN_example_1.png">
            <a:extLst>
              <a:ext uri="{FF2B5EF4-FFF2-40B4-BE49-F238E27FC236}">
                <a16:creationId xmlns:a16="http://schemas.microsoft.com/office/drawing/2014/main" id="{40DFCBB8-A3DC-46BA-A841-B1033D5F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582" y="1645920"/>
            <a:ext cx="9411286" cy="463977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CB011D9-D93A-449F-B33A-550D38130520}"/>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328469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7D20-658F-4188-8EFA-526893B3FC02}"/>
              </a:ext>
            </a:extLst>
          </p:cNvPr>
          <p:cNvSpPr>
            <a:spLocks noGrp="1"/>
          </p:cNvSpPr>
          <p:nvPr>
            <p:ph type="title"/>
          </p:nvPr>
        </p:nvSpPr>
        <p:spPr>
          <a:xfrm>
            <a:off x="271975" y="125974"/>
            <a:ext cx="11648049" cy="1325563"/>
          </a:xfrm>
          <a:solidFill>
            <a:schemeClr val="tx2">
              <a:lumMod val="20000"/>
              <a:lumOff val="80000"/>
            </a:schemeClr>
          </a:solidFill>
        </p:spPr>
        <p:txBody>
          <a:bodyPr>
            <a:noAutofit/>
          </a:bodyPr>
          <a:lstStyle/>
          <a:p>
            <a:r>
              <a:rPr lang="en-US" sz="3200" b="1" dirty="0"/>
              <a:t>Example:</a:t>
            </a:r>
            <a:r>
              <a:rPr lang="en-US" sz="2400" b="1" dirty="0"/>
              <a:t> </a:t>
            </a:r>
            <a:r>
              <a:rPr lang="en-US" sz="3200" b="1" dirty="0"/>
              <a:t>We can now use the training set to classify an unknown case (Age=48 and Loan=$142,000) using Euclidean distance. If K=1 then the nearest neighbor is the last case in the training set with Default=Y.</a:t>
            </a:r>
          </a:p>
        </p:txBody>
      </p:sp>
      <p:pic>
        <p:nvPicPr>
          <p:cNvPr id="41986" name="Picture 2" descr="http://www.saedsayad.com/images/KNN_example_1.png">
            <a:extLst>
              <a:ext uri="{FF2B5EF4-FFF2-40B4-BE49-F238E27FC236}">
                <a16:creationId xmlns:a16="http://schemas.microsoft.com/office/drawing/2014/main" id="{40DFCBB8-A3DC-46BA-A841-B1033D5F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803" y="1451536"/>
            <a:ext cx="9873050" cy="46819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D0CB581-3828-4CB8-BADB-0F8787EEA1CA}"/>
              </a:ext>
            </a:extLst>
          </p:cNvPr>
          <p:cNvSpPr/>
          <p:nvPr/>
        </p:nvSpPr>
        <p:spPr>
          <a:xfrm>
            <a:off x="271974" y="5810348"/>
            <a:ext cx="10785231" cy="523220"/>
          </a:xfrm>
          <a:prstGeom prst="rect">
            <a:avLst/>
          </a:prstGeom>
        </p:spPr>
        <p:txBody>
          <a:bodyPr wrap="square">
            <a:spAutoFit/>
          </a:bodyPr>
          <a:lstStyle/>
          <a:p>
            <a:r>
              <a:rPr lang="es-ES" sz="2800" dirty="0">
                <a:solidFill>
                  <a:srgbClr val="000000"/>
                </a:solidFill>
                <a:latin typeface="Calibri" panose="020F0502020204030204" pitchFamily="34" charset="0"/>
              </a:rPr>
              <a:t>D = </a:t>
            </a:r>
            <a:r>
              <a:rPr lang="es-ES" sz="2800" dirty="0" err="1">
                <a:solidFill>
                  <a:srgbClr val="000000"/>
                </a:solidFill>
                <a:latin typeface="Calibri" panose="020F0502020204030204" pitchFamily="34" charset="0"/>
              </a:rPr>
              <a:t>Sqrt</a:t>
            </a:r>
            <a:r>
              <a:rPr lang="es-ES" sz="2800" dirty="0">
                <a:solidFill>
                  <a:srgbClr val="000000"/>
                </a:solidFill>
                <a:latin typeface="Calibri" panose="020F0502020204030204" pitchFamily="34" charset="0"/>
              </a:rPr>
              <a:t>[(48-33)^2 + (142000-150000)^2] = 8000.01  &gt;&gt; Default=Y</a:t>
            </a:r>
            <a:endParaRPr lang="en-US" sz="2800" dirty="0"/>
          </a:p>
        </p:txBody>
      </p:sp>
      <p:sp>
        <p:nvSpPr>
          <p:cNvPr id="4" name="Footer Placeholder 3">
            <a:extLst>
              <a:ext uri="{FF2B5EF4-FFF2-40B4-BE49-F238E27FC236}">
                <a16:creationId xmlns:a16="http://schemas.microsoft.com/office/drawing/2014/main" id="{905D8661-D621-4D8F-AD15-F337CCC3CF73}"/>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4228735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saedsayad.com/images/KNN_example_2.png">
            <a:extLst>
              <a:ext uri="{FF2B5EF4-FFF2-40B4-BE49-F238E27FC236}">
                <a16:creationId xmlns:a16="http://schemas.microsoft.com/office/drawing/2014/main" id="{C98B242C-E760-476A-A182-4EF951EFD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062" y="243165"/>
            <a:ext cx="7937876" cy="504930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717654-25A6-4C23-84FC-09BBAAAD6A46}"/>
              </a:ext>
            </a:extLst>
          </p:cNvPr>
          <p:cNvSpPr/>
          <p:nvPr/>
        </p:nvSpPr>
        <p:spPr>
          <a:xfrm>
            <a:off x="740898" y="5415114"/>
            <a:ext cx="10682067" cy="707886"/>
          </a:xfrm>
          <a:prstGeom prst="rect">
            <a:avLst/>
          </a:prstGeom>
        </p:spPr>
        <p:txBody>
          <a:bodyPr wrap="square">
            <a:spAutoFit/>
          </a:bodyPr>
          <a:lstStyle/>
          <a:p>
            <a:r>
              <a:rPr lang="en-US" sz="2000" b="1" dirty="0">
                <a:solidFill>
                  <a:srgbClr val="000000"/>
                </a:solidFill>
                <a:latin typeface="Calibri" panose="020F0502020204030204" pitchFamily="34" charset="0"/>
              </a:rPr>
              <a:t>With K=3, there are two Default=Y and one Default=N out of three closest neighbors. The prediction for the unknown case is again Default=Y.</a:t>
            </a:r>
            <a:endParaRPr lang="en-US" sz="2000" b="1" dirty="0"/>
          </a:p>
        </p:txBody>
      </p:sp>
      <p:sp>
        <p:nvSpPr>
          <p:cNvPr id="2" name="Footer Placeholder 1">
            <a:extLst>
              <a:ext uri="{FF2B5EF4-FFF2-40B4-BE49-F238E27FC236}">
                <a16:creationId xmlns:a16="http://schemas.microsoft.com/office/drawing/2014/main" id="{49F8E358-C347-4A93-B875-4E6ED724A540}"/>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6023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CDD2-AE2C-49F2-825E-60F1237B406F}"/>
              </a:ext>
            </a:extLst>
          </p:cNvPr>
          <p:cNvSpPr>
            <a:spLocks noGrp="1"/>
          </p:cNvSpPr>
          <p:nvPr>
            <p:ph type="title"/>
          </p:nvPr>
        </p:nvSpPr>
        <p:spPr>
          <a:xfrm>
            <a:off x="4210439" y="2483174"/>
            <a:ext cx="3771122" cy="1325563"/>
          </a:xfrm>
          <a:solidFill>
            <a:schemeClr val="tx2">
              <a:lumMod val="20000"/>
              <a:lumOff val="80000"/>
            </a:schemeClr>
          </a:solidFill>
        </p:spPr>
        <p:txBody>
          <a:bodyPr/>
          <a:lstStyle/>
          <a:p>
            <a:r>
              <a:rPr lang="en-US" dirty="0"/>
              <a:t>Source Code</a:t>
            </a:r>
          </a:p>
        </p:txBody>
      </p:sp>
      <p:sp>
        <p:nvSpPr>
          <p:cNvPr id="4" name="Footer Placeholder 3">
            <a:extLst>
              <a:ext uri="{FF2B5EF4-FFF2-40B4-BE49-F238E27FC236}">
                <a16:creationId xmlns:a16="http://schemas.microsoft.com/office/drawing/2014/main" id="{11D16B3F-4E50-4939-A7BD-9E56775A5CB1}"/>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81608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975E9247-741D-4B74-A5DD-C45FEBE869C4}"/>
              </a:ext>
            </a:extLst>
          </p:cNvPr>
          <p:cNvSpPr>
            <a:spLocks noGrp="1" noChangeArrowheads="1"/>
          </p:cNvSpPr>
          <p:nvPr>
            <p:ph type="title"/>
          </p:nvPr>
        </p:nvSpPr>
        <p:spPr>
          <a:xfrm>
            <a:off x="0" y="1"/>
            <a:ext cx="12192000" cy="755780"/>
          </a:xfrm>
          <a:solidFill>
            <a:schemeClr val="accent1">
              <a:lumMod val="20000"/>
              <a:lumOff val="80000"/>
            </a:schemeClr>
          </a:solidFill>
        </p:spPr>
        <p:txBody>
          <a:bodyPr>
            <a:normAutofit/>
          </a:bodyPr>
          <a:lstStyle/>
          <a:p>
            <a:pPr algn="l"/>
            <a:r>
              <a:rPr lang="en-US" altLang="en-US" sz="4000" b="1" dirty="0"/>
              <a:t>1.2 Locally-weighted Regression</a:t>
            </a:r>
            <a:endParaRPr lang="en-US" altLang="en-US" sz="4000" dirty="0"/>
          </a:p>
        </p:txBody>
      </p:sp>
      <p:sp>
        <p:nvSpPr>
          <p:cNvPr id="17414" name="Rectangle 3">
            <a:extLst>
              <a:ext uri="{FF2B5EF4-FFF2-40B4-BE49-F238E27FC236}">
                <a16:creationId xmlns:a16="http://schemas.microsoft.com/office/drawing/2014/main" id="{AA8BC857-655D-44EE-A5C1-50B3F6191158}"/>
              </a:ext>
            </a:extLst>
          </p:cNvPr>
          <p:cNvSpPr>
            <a:spLocks noChangeArrowheads="1"/>
          </p:cNvSpPr>
          <p:nvPr/>
        </p:nvSpPr>
        <p:spPr bwMode="auto">
          <a:xfrm>
            <a:off x="111968" y="826331"/>
            <a:ext cx="1152330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Basic idea: </a:t>
            </a:r>
            <a:r>
              <a:rPr lang="en-US" altLang="en-US" dirty="0"/>
              <a:t> k-NN forms local approximation to </a:t>
            </a:r>
            <a:r>
              <a:rPr lang="en-US" altLang="en-US" i="1" dirty="0"/>
              <a:t>f</a:t>
            </a:r>
            <a:r>
              <a:rPr lang="en-US" altLang="en-US" dirty="0"/>
              <a:t>  for each query point </a:t>
            </a:r>
            <a:r>
              <a:rPr lang="en-US" altLang="en-US" i="1" dirty="0"/>
              <a:t>x</a:t>
            </a:r>
            <a:r>
              <a:rPr lang="en-US" altLang="en-US" i="1" baseline="-6000" dirty="0"/>
              <a:t>q</a:t>
            </a:r>
          </a:p>
          <a:p>
            <a:r>
              <a:rPr lang="en-US" altLang="en-US" dirty="0"/>
              <a:t>Why not form an explicit approximation f (x) for region surrounding</a:t>
            </a:r>
            <a:r>
              <a:rPr lang="en-GB" altLang="en-US" dirty="0"/>
              <a:t> </a:t>
            </a:r>
            <a:r>
              <a:rPr lang="en-US" altLang="en-US" i="1" dirty="0"/>
              <a:t>x</a:t>
            </a:r>
            <a:r>
              <a:rPr lang="en-US" altLang="en-US" i="1" baseline="-6000" dirty="0"/>
              <a:t>q</a:t>
            </a:r>
          </a:p>
          <a:p>
            <a:endParaRPr lang="en-US" altLang="en-US" dirty="0"/>
          </a:p>
          <a:p>
            <a:pPr>
              <a:buFontTx/>
              <a:buChar char="•"/>
            </a:pPr>
            <a:r>
              <a:rPr lang="en-US" altLang="en-US" dirty="0"/>
              <a:t>    Fit linear function to k nearest neighbors </a:t>
            </a:r>
          </a:p>
          <a:p>
            <a:pPr>
              <a:buFontTx/>
              <a:buChar char="•"/>
            </a:pPr>
            <a:r>
              <a:rPr lang="en-US" altLang="en-US" dirty="0"/>
              <a:t>    Fit quadratic, ... </a:t>
            </a:r>
          </a:p>
          <a:p>
            <a:pPr>
              <a:buFontTx/>
              <a:buChar char="•"/>
            </a:pPr>
            <a:r>
              <a:rPr lang="en-US" altLang="en-US" dirty="0"/>
              <a:t>   Thus producing ``</a:t>
            </a:r>
            <a:r>
              <a:rPr lang="en-US" altLang="en-US" b="1" dirty="0"/>
              <a:t>piecewise approximation</a:t>
            </a:r>
            <a:r>
              <a:rPr lang="en-US" altLang="en-US" dirty="0"/>
              <a:t>''  to  </a:t>
            </a:r>
            <a:r>
              <a:rPr lang="en-US" altLang="en-US" i="1" dirty="0"/>
              <a:t>f </a:t>
            </a:r>
            <a:endParaRPr lang="en-US" altLang="en-US" dirty="0"/>
          </a:p>
          <a:p>
            <a:endParaRPr lang="en-US" altLang="en-US" dirty="0"/>
          </a:p>
        </p:txBody>
      </p:sp>
      <p:pic>
        <p:nvPicPr>
          <p:cNvPr id="2" name="Picture 1">
            <a:extLst>
              <a:ext uri="{FF2B5EF4-FFF2-40B4-BE49-F238E27FC236}">
                <a16:creationId xmlns:a16="http://schemas.microsoft.com/office/drawing/2014/main" id="{C5B40771-7EED-45B6-9E18-DC80B8804DBA}"/>
              </a:ext>
            </a:extLst>
          </p:cNvPr>
          <p:cNvPicPr>
            <a:picLocks noChangeAspect="1"/>
          </p:cNvPicPr>
          <p:nvPr/>
        </p:nvPicPr>
        <p:blipFill>
          <a:blip r:embed="rId2"/>
          <a:stretch>
            <a:fillRect/>
          </a:stretch>
        </p:blipFill>
        <p:spPr>
          <a:xfrm>
            <a:off x="410547" y="3503987"/>
            <a:ext cx="6690049" cy="267765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Line 3">
            <a:extLst>
              <a:ext uri="{FF2B5EF4-FFF2-40B4-BE49-F238E27FC236}">
                <a16:creationId xmlns:a16="http://schemas.microsoft.com/office/drawing/2014/main" id="{41AD6EE4-0520-40A1-BE39-BBB50331E201}"/>
              </a:ext>
            </a:extLst>
          </p:cNvPr>
          <p:cNvSpPr>
            <a:spLocks noChangeShapeType="1"/>
          </p:cNvSpPr>
          <p:nvPr/>
        </p:nvSpPr>
        <p:spPr bwMode="auto">
          <a:xfrm flipV="1">
            <a:off x="3505200" y="1676400"/>
            <a:ext cx="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Line 4">
            <a:extLst>
              <a:ext uri="{FF2B5EF4-FFF2-40B4-BE49-F238E27FC236}">
                <a16:creationId xmlns:a16="http://schemas.microsoft.com/office/drawing/2014/main" id="{26E696DB-AC10-4C30-BA64-5FD535E91081}"/>
              </a:ext>
            </a:extLst>
          </p:cNvPr>
          <p:cNvSpPr>
            <a:spLocks noChangeShapeType="1"/>
          </p:cNvSpPr>
          <p:nvPr/>
        </p:nvSpPr>
        <p:spPr bwMode="auto">
          <a:xfrm>
            <a:off x="3505200" y="3962400"/>
            <a:ext cx="4495800" cy="0"/>
          </a:xfrm>
          <a:prstGeom prst="line">
            <a:avLst/>
          </a:prstGeom>
          <a:noFill/>
          <a:ln w="9525">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AutoShape 5">
            <a:extLst>
              <a:ext uri="{FF2B5EF4-FFF2-40B4-BE49-F238E27FC236}">
                <a16:creationId xmlns:a16="http://schemas.microsoft.com/office/drawing/2014/main" id="{6849B8B1-36C5-41AA-834F-288286F09670}"/>
              </a:ext>
            </a:extLst>
          </p:cNvPr>
          <p:cNvSpPr>
            <a:spLocks noChangeArrowheads="1"/>
          </p:cNvSpPr>
          <p:nvPr/>
        </p:nvSpPr>
        <p:spPr bwMode="auto">
          <a:xfrm>
            <a:off x="4724400" y="31242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0" name="AutoShape 6">
            <a:extLst>
              <a:ext uri="{FF2B5EF4-FFF2-40B4-BE49-F238E27FC236}">
                <a16:creationId xmlns:a16="http://schemas.microsoft.com/office/drawing/2014/main" id="{DA6A0A20-1FBE-4E2B-B7A2-BB057D19E9B9}"/>
              </a:ext>
            </a:extLst>
          </p:cNvPr>
          <p:cNvSpPr>
            <a:spLocks noChangeArrowheads="1"/>
          </p:cNvSpPr>
          <p:nvPr/>
        </p:nvSpPr>
        <p:spPr bwMode="auto">
          <a:xfrm>
            <a:off x="5029200" y="30480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1" name="AutoShape 8">
            <a:extLst>
              <a:ext uri="{FF2B5EF4-FFF2-40B4-BE49-F238E27FC236}">
                <a16:creationId xmlns:a16="http://schemas.microsoft.com/office/drawing/2014/main" id="{6BBEB25B-9210-4351-8840-5334AC99E2D6}"/>
              </a:ext>
            </a:extLst>
          </p:cNvPr>
          <p:cNvSpPr>
            <a:spLocks noChangeArrowheads="1"/>
          </p:cNvSpPr>
          <p:nvPr/>
        </p:nvSpPr>
        <p:spPr bwMode="auto">
          <a:xfrm>
            <a:off x="5638800" y="28956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2" name="AutoShape 9">
            <a:extLst>
              <a:ext uri="{FF2B5EF4-FFF2-40B4-BE49-F238E27FC236}">
                <a16:creationId xmlns:a16="http://schemas.microsoft.com/office/drawing/2014/main" id="{3C15003B-6217-42A2-9AF2-54696B299B23}"/>
              </a:ext>
            </a:extLst>
          </p:cNvPr>
          <p:cNvSpPr>
            <a:spLocks noChangeArrowheads="1"/>
          </p:cNvSpPr>
          <p:nvPr/>
        </p:nvSpPr>
        <p:spPr bwMode="auto">
          <a:xfrm>
            <a:off x="5943600" y="28194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3" name="AutoShape 10">
            <a:extLst>
              <a:ext uri="{FF2B5EF4-FFF2-40B4-BE49-F238E27FC236}">
                <a16:creationId xmlns:a16="http://schemas.microsoft.com/office/drawing/2014/main" id="{A4BE3346-061B-41E0-935D-AEAF70A6C8D8}"/>
              </a:ext>
            </a:extLst>
          </p:cNvPr>
          <p:cNvSpPr>
            <a:spLocks noChangeArrowheads="1"/>
          </p:cNvSpPr>
          <p:nvPr/>
        </p:nvSpPr>
        <p:spPr bwMode="auto">
          <a:xfrm>
            <a:off x="6324600" y="25908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4" name="AutoShape 11">
            <a:extLst>
              <a:ext uri="{FF2B5EF4-FFF2-40B4-BE49-F238E27FC236}">
                <a16:creationId xmlns:a16="http://schemas.microsoft.com/office/drawing/2014/main" id="{3F18F8AB-2263-433B-9A2F-AA4D273D5C7E}"/>
              </a:ext>
            </a:extLst>
          </p:cNvPr>
          <p:cNvSpPr>
            <a:spLocks noChangeArrowheads="1"/>
          </p:cNvSpPr>
          <p:nvPr/>
        </p:nvSpPr>
        <p:spPr bwMode="auto">
          <a:xfrm>
            <a:off x="6553200" y="23622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5" name="AutoShape 13">
            <a:extLst>
              <a:ext uri="{FF2B5EF4-FFF2-40B4-BE49-F238E27FC236}">
                <a16:creationId xmlns:a16="http://schemas.microsoft.com/office/drawing/2014/main" id="{9F0581D1-DE27-4F4D-9FD7-B127663958FD}"/>
              </a:ext>
            </a:extLst>
          </p:cNvPr>
          <p:cNvSpPr>
            <a:spLocks noChangeArrowheads="1"/>
          </p:cNvSpPr>
          <p:nvPr/>
        </p:nvSpPr>
        <p:spPr bwMode="auto">
          <a:xfrm>
            <a:off x="7010400" y="17526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46" name="AutoShape 14">
            <a:extLst>
              <a:ext uri="{FF2B5EF4-FFF2-40B4-BE49-F238E27FC236}">
                <a16:creationId xmlns:a16="http://schemas.microsoft.com/office/drawing/2014/main" id="{9AF078DF-9AAC-4135-AA4C-E402BBD506F3}"/>
              </a:ext>
            </a:extLst>
          </p:cNvPr>
          <p:cNvSpPr>
            <a:spLocks noChangeArrowheads="1"/>
          </p:cNvSpPr>
          <p:nvPr/>
        </p:nvSpPr>
        <p:spPr bwMode="auto">
          <a:xfrm>
            <a:off x="7239000" y="14478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2" name="Line 16">
            <a:extLst>
              <a:ext uri="{FF2B5EF4-FFF2-40B4-BE49-F238E27FC236}">
                <a16:creationId xmlns:a16="http://schemas.microsoft.com/office/drawing/2014/main" id="{B60B9A03-B7DF-4094-AAA0-875FA3586DEF}"/>
              </a:ext>
            </a:extLst>
          </p:cNvPr>
          <p:cNvSpPr>
            <a:spLocks noChangeShapeType="1"/>
          </p:cNvSpPr>
          <p:nvPr/>
        </p:nvSpPr>
        <p:spPr bwMode="auto">
          <a:xfrm flipV="1">
            <a:off x="3124200" y="2743200"/>
            <a:ext cx="3657600" cy="1066800"/>
          </a:xfrm>
          <a:prstGeom prst="line">
            <a:avLst/>
          </a:prstGeom>
          <a:noFill/>
          <a:ln w="1905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a:extLst>
              <a:ext uri="{FF2B5EF4-FFF2-40B4-BE49-F238E27FC236}">
                <a16:creationId xmlns:a16="http://schemas.microsoft.com/office/drawing/2014/main" id="{7A301541-BCBF-45A5-ACC2-931EC17AFA22}"/>
              </a:ext>
            </a:extLst>
          </p:cNvPr>
          <p:cNvSpPr>
            <a:spLocks noChangeShapeType="1"/>
          </p:cNvSpPr>
          <p:nvPr/>
        </p:nvSpPr>
        <p:spPr bwMode="auto">
          <a:xfrm flipV="1">
            <a:off x="6096000" y="1066800"/>
            <a:ext cx="1676400" cy="2057400"/>
          </a:xfrm>
          <a:prstGeom prst="line">
            <a:avLst/>
          </a:prstGeom>
          <a:noFill/>
          <a:ln w="1905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5" name="AutoShape 19">
            <a:extLst>
              <a:ext uri="{FF2B5EF4-FFF2-40B4-BE49-F238E27FC236}">
                <a16:creationId xmlns:a16="http://schemas.microsoft.com/office/drawing/2014/main" id="{D13C795E-2168-4228-9708-A520C9CA1772}"/>
              </a:ext>
            </a:extLst>
          </p:cNvPr>
          <p:cNvSpPr>
            <a:spLocks noChangeArrowheads="1"/>
          </p:cNvSpPr>
          <p:nvPr/>
        </p:nvSpPr>
        <p:spPr bwMode="auto">
          <a:xfrm>
            <a:off x="5334000" y="3048000"/>
            <a:ext cx="228600" cy="228600"/>
          </a:xfrm>
          <a:prstGeom prst="smileyFace">
            <a:avLst>
              <a:gd name="adj" fmla="val 46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596" name="AutoShape 20">
            <a:extLst>
              <a:ext uri="{FF2B5EF4-FFF2-40B4-BE49-F238E27FC236}">
                <a16:creationId xmlns:a16="http://schemas.microsoft.com/office/drawing/2014/main" id="{3B693E9C-65FA-45AE-B672-01E94FF5FC5F}"/>
              </a:ext>
            </a:extLst>
          </p:cNvPr>
          <p:cNvSpPr>
            <a:spLocks noChangeArrowheads="1"/>
          </p:cNvSpPr>
          <p:nvPr/>
        </p:nvSpPr>
        <p:spPr bwMode="auto">
          <a:xfrm>
            <a:off x="6781800" y="2133600"/>
            <a:ext cx="228600" cy="228600"/>
          </a:xfrm>
          <a:prstGeom prst="smileyFace">
            <a:avLst>
              <a:gd name="adj" fmla="val 46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1" name="AutoShape 26">
            <a:extLst>
              <a:ext uri="{FF2B5EF4-FFF2-40B4-BE49-F238E27FC236}">
                <a16:creationId xmlns:a16="http://schemas.microsoft.com/office/drawing/2014/main" id="{DF2D5A2F-1B1D-4A8A-BB2F-3386BC6D25AD}"/>
              </a:ext>
            </a:extLst>
          </p:cNvPr>
          <p:cNvSpPr>
            <a:spLocks noChangeArrowheads="1"/>
          </p:cNvSpPr>
          <p:nvPr/>
        </p:nvSpPr>
        <p:spPr bwMode="auto">
          <a:xfrm>
            <a:off x="4419600" y="32004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2" name="AutoShape 31">
            <a:extLst>
              <a:ext uri="{FF2B5EF4-FFF2-40B4-BE49-F238E27FC236}">
                <a16:creationId xmlns:a16="http://schemas.microsoft.com/office/drawing/2014/main" id="{C463041D-7769-42B2-A603-43ABEEDEDAC5}"/>
              </a:ext>
            </a:extLst>
          </p:cNvPr>
          <p:cNvSpPr>
            <a:spLocks noChangeArrowheads="1"/>
          </p:cNvSpPr>
          <p:nvPr/>
        </p:nvSpPr>
        <p:spPr bwMode="auto">
          <a:xfrm>
            <a:off x="4114800" y="32766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53" name="AutoShape 32">
            <a:extLst>
              <a:ext uri="{FF2B5EF4-FFF2-40B4-BE49-F238E27FC236}">
                <a16:creationId xmlns:a16="http://schemas.microsoft.com/office/drawing/2014/main" id="{CC058623-3092-4671-9F7C-976677F18112}"/>
              </a:ext>
            </a:extLst>
          </p:cNvPr>
          <p:cNvSpPr>
            <a:spLocks noChangeArrowheads="1"/>
          </p:cNvSpPr>
          <p:nvPr/>
        </p:nvSpPr>
        <p:spPr bwMode="auto">
          <a:xfrm>
            <a:off x="3810000" y="33528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12" name="Line 36">
            <a:extLst>
              <a:ext uri="{FF2B5EF4-FFF2-40B4-BE49-F238E27FC236}">
                <a16:creationId xmlns:a16="http://schemas.microsoft.com/office/drawing/2014/main" id="{597F9D43-7AB8-4205-A1B3-426D5CD7824F}"/>
              </a:ext>
            </a:extLst>
          </p:cNvPr>
          <p:cNvSpPr>
            <a:spLocks noChangeShapeType="1"/>
          </p:cNvSpPr>
          <p:nvPr/>
        </p:nvSpPr>
        <p:spPr bwMode="auto">
          <a:xfrm flipV="1">
            <a:off x="3429000" y="1066800"/>
            <a:ext cx="5029200" cy="3048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5" name="AutoShape 38">
            <a:extLst>
              <a:ext uri="{FF2B5EF4-FFF2-40B4-BE49-F238E27FC236}">
                <a16:creationId xmlns:a16="http://schemas.microsoft.com/office/drawing/2014/main" id="{4AD91A28-03AF-4854-B118-0C181BE0483A}"/>
              </a:ext>
            </a:extLst>
          </p:cNvPr>
          <p:cNvSpPr>
            <a:spLocks noChangeArrowheads="1"/>
          </p:cNvSpPr>
          <p:nvPr/>
        </p:nvSpPr>
        <p:spPr bwMode="auto">
          <a:xfrm>
            <a:off x="7467600" y="11430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15" name="AutoShape 39">
            <a:extLst>
              <a:ext uri="{FF2B5EF4-FFF2-40B4-BE49-F238E27FC236}">
                <a16:creationId xmlns:a16="http://schemas.microsoft.com/office/drawing/2014/main" id="{83727864-B840-45E1-973B-A6B2D229F2CE}"/>
              </a:ext>
            </a:extLst>
          </p:cNvPr>
          <p:cNvSpPr>
            <a:spLocks noChangeArrowheads="1"/>
          </p:cNvSpPr>
          <p:nvPr/>
        </p:nvSpPr>
        <p:spPr bwMode="auto">
          <a:xfrm>
            <a:off x="3505200" y="3505200"/>
            <a:ext cx="228600" cy="228600"/>
          </a:xfrm>
          <a:prstGeom prst="smileyFace">
            <a:avLst>
              <a:gd name="adj" fmla="val 46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16" name="AutoShape 40">
            <a:extLst>
              <a:ext uri="{FF2B5EF4-FFF2-40B4-BE49-F238E27FC236}">
                <a16:creationId xmlns:a16="http://schemas.microsoft.com/office/drawing/2014/main" id="{B2D87878-A97A-4A96-BD2E-0FE7B8A3ED29}"/>
              </a:ext>
            </a:extLst>
          </p:cNvPr>
          <p:cNvSpPr>
            <a:spLocks noChangeArrowheads="1"/>
          </p:cNvSpPr>
          <p:nvPr/>
        </p:nvSpPr>
        <p:spPr bwMode="auto">
          <a:xfrm>
            <a:off x="3505200" y="3962400"/>
            <a:ext cx="228600" cy="228600"/>
          </a:xfrm>
          <a:prstGeom prst="hexagon">
            <a:avLst>
              <a:gd name="adj" fmla="val 250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18" name="AutoShape 42">
            <a:extLst>
              <a:ext uri="{FF2B5EF4-FFF2-40B4-BE49-F238E27FC236}">
                <a16:creationId xmlns:a16="http://schemas.microsoft.com/office/drawing/2014/main" id="{50373389-CE16-40DA-8217-80BF1441C1EB}"/>
              </a:ext>
            </a:extLst>
          </p:cNvPr>
          <p:cNvSpPr>
            <a:spLocks noChangeArrowheads="1"/>
          </p:cNvSpPr>
          <p:nvPr/>
        </p:nvSpPr>
        <p:spPr bwMode="auto">
          <a:xfrm>
            <a:off x="5334000" y="2743200"/>
            <a:ext cx="228600" cy="228600"/>
          </a:xfrm>
          <a:prstGeom prst="hexagon">
            <a:avLst>
              <a:gd name="adj" fmla="val 250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19" name="AutoShape 43">
            <a:extLst>
              <a:ext uri="{FF2B5EF4-FFF2-40B4-BE49-F238E27FC236}">
                <a16:creationId xmlns:a16="http://schemas.microsoft.com/office/drawing/2014/main" id="{11EA018F-3026-4EE1-9D71-27A55C4F7544}"/>
              </a:ext>
            </a:extLst>
          </p:cNvPr>
          <p:cNvSpPr>
            <a:spLocks noChangeArrowheads="1"/>
          </p:cNvSpPr>
          <p:nvPr/>
        </p:nvSpPr>
        <p:spPr bwMode="auto">
          <a:xfrm>
            <a:off x="6705600" y="1905000"/>
            <a:ext cx="228600" cy="228600"/>
          </a:xfrm>
          <a:prstGeom prst="hexagon">
            <a:avLst>
              <a:gd name="adj" fmla="val 250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60" name="AutoShape 44">
            <a:extLst>
              <a:ext uri="{FF2B5EF4-FFF2-40B4-BE49-F238E27FC236}">
                <a16:creationId xmlns:a16="http://schemas.microsoft.com/office/drawing/2014/main" id="{3F6F1295-E0DB-4E5F-89C6-894BE09F52E0}"/>
              </a:ext>
            </a:extLst>
          </p:cNvPr>
          <p:cNvSpPr>
            <a:spLocks noChangeArrowheads="1"/>
          </p:cNvSpPr>
          <p:nvPr/>
        </p:nvSpPr>
        <p:spPr bwMode="auto">
          <a:xfrm>
            <a:off x="2668589" y="4572000"/>
            <a:ext cx="263525"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21" name="AutoShape 45">
            <a:extLst>
              <a:ext uri="{FF2B5EF4-FFF2-40B4-BE49-F238E27FC236}">
                <a16:creationId xmlns:a16="http://schemas.microsoft.com/office/drawing/2014/main" id="{C85DE52C-47FC-464E-8B56-DF38295BCDDF}"/>
              </a:ext>
            </a:extLst>
          </p:cNvPr>
          <p:cNvSpPr>
            <a:spLocks noChangeArrowheads="1"/>
          </p:cNvSpPr>
          <p:nvPr/>
        </p:nvSpPr>
        <p:spPr bwMode="auto">
          <a:xfrm>
            <a:off x="2667001" y="5715000"/>
            <a:ext cx="263525" cy="228600"/>
          </a:xfrm>
          <a:prstGeom prst="smileyFace">
            <a:avLst>
              <a:gd name="adj" fmla="val 46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22" name="AutoShape 46">
            <a:extLst>
              <a:ext uri="{FF2B5EF4-FFF2-40B4-BE49-F238E27FC236}">
                <a16:creationId xmlns:a16="http://schemas.microsoft.com/office/drawing/2014/main" id="{053ABDD3-DD12-4016-9E8D-6AA3CE791E93}"/>
              </a:ext>
            </a:extLst>
          </p:cNvPr>
          <p:cNvSpPr>
            <a:spLocks noChangeArrowheads="1"/>
          </p:cNvSpPr>
          <p:nvPr/>
        </p:nvSpPr>
        <p:spPr bwMode="auto">
          <a:xfrm>
            <a:off x="2667001" y="5105400"/>
            <a:ext cx="263525" cy="228600"/>
          </a:xfrm>
          <a:prstGeom prst="hexagon">
            <a:avLst>
              <a:gd name="adj" fmla="val 28819"/>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27" name="AutoShape 51">
            <a:extLst>
              <a:ext uri="{FF2B5EF4-FFF2-40B4-BE49-F238E27FC236}">
                <a16:creationId xmlns:a16="http://schemas.microsoft.com/office/drawing/2014/main" id="{514F6D8F-5D51-4220-AC0A-6D2A41E19D67}"/>
              </a:ext>
            </a:extLst>
          </p:cNvPr>
          <p:cNvSpPr>
            <a:spLocks noChangeArrowheads="1"/>
          </p:cNvSpPr>
          <p:nvPr/>
        </p:nvSpPr>
        <p:spPr bwMode="auto">
          <a:xfrm>
            <a:off x="6096000" y="2667000"/>
            <a:ext cx="228600" cy="228600"/>
          </a:xfrm>
          <a:prstGeom prst="smileyFace">
            <a:avLst>
              <a:gd name="adj" fmla="val 465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28" name="AutoShape 52">
            <a:extLst>
              <a:ext uri="{FF2B5EF4-FFF2-40B4-BE49-F238E27FC236}">
                <a16:creationId xmlns:a16="http://schemas.microsoft.com/office/drawing/2014/main" id="{AEB69AA5-CD0A-42D2-966E-76DC6FA63580}"/>
              </a:ext>
            </a:extLst>
          </p:cNvPr>
          <p:cNvSpPr>
            <a:spLocks noChangeArrowheads="1"/>
          </p:cNvSpPr>
          <p:nvPr/>
        </p:nvSpPr>
        <p:spPr bwMode="auto">
          <a:xfrm>
            <a:off x="6172200" y="2286000"/>
            <a:ext cx="228600" cy="228600"/>
          </a:xfrm>
          <a:prstGeom prst="hexagon">
            <a:avLst>
              <a:gd name="adj" fmla="val 250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31" name="Rectangle 55">
            <a:extLst>
              <a:ext uri="{FF2B5EF4-FFF2-40B4-BE49-F238E27FC236}">
                <a16:creationId xmlns:a16="http://schemas.microsoft.com/office/drawing/2014/main" id="{41FE628E-16F7-40E1-AFEF-B77597F98341}"/>
              </a:ext>
            </a:extLst>
          </p:cNvPr>
          <p:cNvSpPr>
            <a:spLocks noChangeArrowheads="1"/>
          </p:cNvSpPr>
          <p:nvPr/>
        </p:nvSpPr>
        <p:spPr bwMode="auto">
          <a:xfrm>
            <a:off x="8305801" y="533400"/>
            <a:ext cx="1744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f1 (simple regression)</a:t>
            </a:r>
          </a:p>
        </p:txBody>
      </p:sp>
      <p:sp>
        <p:nvSpPr>
          <p:cNvPr id="24632" name="Line 56">
            <a:extLst>
              <a:ext uri="{FF2B5EF4-FFF2-40B4-BE49-F238E27FC236}">
                <a16:creationId xmlns:a16="http://schemas.microsoft.com/office/drawing/2014/main" id="{101EF923-BEE4-4290-9B77-C2705A39211D}"/>
              </a:ext>
            </a:extLst>
          </p:cNvPr>
          <p:cNvSpPr>
            <a:spLocks noChangeShapeType="1"/>
          </p:cNvSpPr>
          <p:nvPr/>
        </p:nvSpPr>
        <p:spPr bwMode="auto">
          <a:xfrm flipH="1">
            <a:off x="8229600" y="685800"/>
            <a:ext cx="304800" cy="457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Line 62">
            <a:extLst>
              <a:ext uri="{FF2B5EF4-FFF2-40B4-BE49-F238E27FC236}">
                <a16:creationId xmlns:a16="http://schemas.microsoft.com/office/drawing/2014/main" id="{F009112D-D287-4294-849F-E35471437358}"/>
              </a:ext>
            </a:extLst>
          </p:cNvPr>
          <p:cNvSpPr>
            <a:spLocks noChangeShapeType="1"/>
          </p:cNvSpPr>
          <p:nvPr/>
        </p:nvSpPr>
        <p:spPr bwMode="auto">
          <a:xfrm flipV="1">
            <a:off x="5105400" y="1828800"/>
            <a:ext cx="2590800" cy="160020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1" name="Line 65">
            <a:extLst>
              <a:ext uri="{FF2B5EF4-FFF2-40B4-BE49-F238E27FC236}">
                <a16:creationId xmlns:a16="http://schemas.microsoft.com/office/drawing/2014/main" id="{A0FF45C0-8659-4D2C-95E3-8BBC82802B33}"/>
              </a:ext>
            </a:extLst>
          </p:cNvPr>
          <p:cNvSpPr>
            <a:spLocks noChangeShapeType="1"/>
          </p:cNvSpPr>
          <p:nvPr/>
        </p:nvSpPr>
        <p:spPr bwMode="auto">
          <a:xfrm flipH="1">
            <a:off x="7239000" y="2133600"/>
            <a:ext cx="12192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2" name="Line 66">
            <a:extLst>
              <a:ext uri="{FF2B5EF4-FFF2-40B4-BE49-F238E27FC236}">
                <a16:creationId xmlns:a16="http://schemas.microsoft.com/office/drawing/2014/main" id="{F540F446-6311-4F9F-AD7A-99099D985BBD}"/>
              </a:ext>
            </a:extLst>
          </p:cNvPr>
          <p:cNvSpPr>
            <a:spLocks noChangeShapeType="1"/>
          </p:cNvSpPr>
          <p:nvPr/>
        </p:nvSpPr>
        <p:spPr bwMode="auto">
          <a:xfrm flipV="1">
            <a:off x="5486400" y="3276600"/>
            <a:ext cx="0" cy="685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3" name="Line 67">
            <a:extLst>
              <a:ext uri="{FF2B5EF4-FFF2-40B4-BE49-F238E27FC236}">
                <a16:creationId xmlns:a16="http://schemas.microsoft.com/office/drawing/2014/main" id="{8311DB43-063F-46D3-BDEF-EADC2BBEE107}"/>
              </a:ext>
            </a:extLst>
          </p:cNvPr>
          <p:cNvSpPr>
            <a:spLocks noChangeShapeType="1"/>
          </p:cNvSpPr>
          <p:nvPr/>
        </p:nvSpPr>
        <p:spPr bwMode="auto">
          <a:xfrm flipV="1">
            <a:off x="6324600" y="28956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4" name="Line 68">
            <a:extLst>
              <a:ext uri="{FF2B5EF4-FFF2-40B4-BE49-F238E27FC236}">
                <a16:creationId xmlns:a16="http://schemas.microsoft.com/office/drawing/2014/main" id="{D8FDF3A2-5750-4FE9-9A4C-72BD78A8EC24}"/>
              </a:ext>
            </a:extLst>
          </p:cNvPr>
          <p:cNvSpPr>
            <a:spLocks noChangeShapeType="1"/>
          </p:cNvSpPr>
          <p:nvPr/>
        </p:nvSpPr>
        <p:spPr bwMode="auto">
          <a:xfrm flipV="1">
            <a:off x="6934200" y="2362200"/>
            <a:ext cx="0" cy="16002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5" name="Line 69">
            <a:extLst>
              <a:ext uri="{FF2B5EF4-FFF2-40B4-BE49-F238E27FC236}">
                <a16:creationId xmlns:a16="http://schemas.microsoft.com/office/drawing/2014/main" id="{5EDF3360-8453-4752-9975-C712A4D45080}"/>
              </a:ext>
            </a:extLst>
          </p:cNvPr>
          <p:cNvSpPr>
            <a:spLocks noChangeShapeType="1"/>
          </p:cNvSpPr>
          <p:nvPr/>
        </p:nvSpPr>
        <p:spPr bwMode="auto">
          <a:xfrm flipV="1">
            <a:off x="3581400" y="3657600"/>
            <a:ext cx="0" cy="304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6" name="Line 70">
            <a:extLst>
              <a:ext uri="{FF2B5EF4-FFF2-40B4-BE49-F238E27FC236}">
                <a16:creationId xmlns:a16="http://schemas.microsoft.com/office/drawing/2014/main" id="{92565237-68DC-412F-9FFB-AB71FFE64E9E}"/>
              </a:ext>
            </a:extLst>
          </p:cNvPr>
          <p:cNvSpPr>
            <a:spLocks noChangeShapeType="1"/>
          </p:cNvSpPr>
          <p:nvPr/>
        </p:nvSpPr>
        <p:spPr bwMode="auto">
          <a:xfrm flipV="1">
            <a:off x="6934200" y="2362200"/>
            <a:ext cx="0" cy="1600200"/>
          </a:xfrm>
          <a:prstGeom prst="line">
            <a:avLst/>
          </a:prstGeom>
          <a:noFill/>
          <a:ln w="9525">
            <a:solidFill>
              <a:schemeClr val="accent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7" name="Line 71">
            <a:extLst>
              <a:ext uri="{FF2B5EF4-FFF2-40B4-BE49-F238E27FC236}">
                <a16:creationId xmlns:a16="http://schemas.microsoft.com/office/drawing/2014/main" id="{6522583C-DC13-4B44-8955-872B31A2421A}"/>
              </a:ext>
            </a:extLst>
          </p:cNvPr>
          <p:cNvSpPr>
            <a:spLocks noChangeShapeType="1"/>
          </p:cNvSpPr>
          <p:nvPr/>
        </p:nvSpPr>
        <p:spPr bwMode="auto">
          <a:xfrm flipV="1">
            <a:off x="6324600" y="2895600"/>
            <a:ext cx="0" cy="1066800"/>
          </a:xfrm>
          <a:prstGeom prst="line">
            <a:avLst/>
          </a:prstGeom>
          <a:noFill/>
          <a:ln w="9525">
            <a:solidFill>
              <a:srgbClr val="9966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8" name="Line 72">
            <a:extLst>
              <a:ext uri="{FF2B5EF4-FFF2-40B4-BE49-F238E27FC236}">
                <a16:creationId xmlns:a16="http://schemas.microsoft.com/office/drawing/2014/main" id="{722B385C-8540-4DB6-A00A-4901F59F122E}"/>
              </a:ext>
            </a:extLst>
          </p:cNvPr>
          <p:cNvSpPr>
            <a:spLocks noChangeShapeType="1"/>
          </p:cNvSpPr>
          <p:nvPr/>
        </p:nvSpPr>
        <p:spPr bwMode="auto">
          <a:xfrm flipV="1">
            <a:off x="5486400" y="3276600"/>
            <a:ext cx="0" cy="685800"/>
          </a:xfrm>
          <a:prstGeom prst="line">
            <a:avLst/>
          </a:prstGeom>
          <a:noFill/>
          <a:ln w="9525">
            <a:solidFill>
              <a:srgbClr val="CC00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9" name="Line 73">
            <a:extLst>
              <a:ext uri="{FF2B5EF4-FFF2-40B4-BE49-F238E27FC236}">
                <a16:creationId xmlns:a16="http://schemas.microsoft.com/office/drawing/2014/main" id="{1382BF8E-25D4-4D1C-8DBA-66A9E9BB47AF}"/>
              </a:ext>
            </a:extLst>
          </p:cNvPr>
          <p:cNvSpPr>
            <a:spLocks noChangeShapeType="1"/>
          </p:cNvSpPr>
          <p:nvPr/>
        </p:nvSpPr>
        <p:spPr bwMode="auto">
          <a:xfrm flipV="1">
            <a:off x="3581400" y="3581400"/>
            <a:ext cx="0" cy="304800"/>
          </a:xfrm>
          <a:prstGeom prst="line">
            <a:avLst/>
          </a:prstGeom>
          <a:noFill/>
          <a:ln w="9525">
            <a:solidFill>
              <a:srgbClr val="CC00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7" name="Rectangle 74">
            <a:extLst>
              <a:ext uri="{FF2B5EF4-FFF2-40B4-BE49-F238E27FC236}">
                <a16:creationId xmlns:a16="http://schemas.microsoft.com/office/drawing/2014/main" id="{B677BD4D-F59E-4870-B174-A420483BCA56}"/>
              </a:ext>
            </a:extLst>
          </p:cNvPr>
          <p:cNvSpPr>
            <a:spLocks noChangeArrowheads="1"/>
          </p:cNvSpPr>
          <p:nvPr/>
        </p:nvSpPr>
        <p:spPr bwMode="auto">
          <a:xfrm>
            <a:off x="3276600" y="4572001"/>
            <a:ext cx="1543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Training data</a:t>
            </a:r>
          </a:p>
        </p:txBody>
      </p:sp>
      <p:sp>
        <p:nvSpPr>
          <p:cNvPr id="24651" name="Rectangle 75">
            <a:extLst>
              <a:ext uri="{FF2B5EF4-FFF2-40B4-BE49-F238E27FC236}">
                <a16:creationId xmlns:a16="http://schemas.microsoft.com/office/drawing/2014/main" id="{B12617A9-BB9C-4E5F-8576-5600437A7801}"/>
              </a:ext>
            </a:extLst>
          </p:cNvPr>
          <p:cNvSpPr>
            <a:spLocks noChangeArrowheads="1"/>
          </p:cNvSpPr>
          <p:nvPr/>
        </p:nvSpPr>
        <p:spPr bwMode="auto">
          <a:xfrm>
            <a:off x="3276600" y="5638801"/>
            <a:ext cx="653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Predicted value using locally weighted (piece-wise) regression</a:t>
            </a:r>
          </a:p>
        </p:txBody>
      </p:sp>
      <p:sp>
        <p:nvSpPr>
          <p:cNvPr id="24652" name="Rectangle 76">
            <a:extLst>
              <a:ext uri="{FF2B5EF4-FFF2-40B4-BE49-F238E27FC236}">
                <a16:creationId xmlns:a16="http://schemas.microsoft.com/office/drawing/2014/main" id="{E107A903-E065-4926-9E5C-127998E75088}"/>
              </a:ext>
            </a:extLst>
          </p:cNvPr>
          <p:cNvSpPr>
            <a:spLocks noChangeArrowheads="1"/>
          </p:cNvSpPr>
          <p:nvPr/>
        </p:nvSpPr>
        <p:spPr bwMode="auto">
          <a:xfrm>
            <a:off x="3276600" y="5105401"/>
            <a:ext cx="4210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Predicted value using simple regression</a:t>
            </a:r>
          </a:p>
        </p:txBody>
      </p:sp>
      <p:sp>
        <p:nvSpPr>
          <p:cNvPr id="24653" name="Line 77">
            <a:extLst>
              <a:ext uri="{FF2B5EF4-FFF2-40B4-BE49-F238E27FC236}">
                <a16:creationId xmlns:a16="http://schemas.microsoft.com/office/drawing/2014/main" id="{BBDFB19E-D215-4BE3-BCC1-418983522BF1}"/>
              </a:ext>
            </a:extLst>
          </p:cNvPr>
          <p:cNvSpPr>
            <a:spLocks noChangeShapeType="1"/>
          </p:cNvSpPr>
          <p:nvPr/>
        </p:nvSpPr>
        <p:spPr bwMode="auto">
          <a:xfrm flipV="1">
            <a:off x="3124200" y="2743200"/>
            <a:ext cx="3657600" cy="1066800"/>
          </a:xfrm>
          <a:prstGeom prst="line">
            <a:avLst/>
          </a:prstGeom>
          <a:noFill/>
          <a:ln w="1905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1" name="AutoShape 79">
            <a:extLst>
              <a:ext uri="{FF2B5EF4-FFF2-40B4-BE49-F238E27FC236}">
                <a16:creationId xmlns:a16="http://schemas.microsoft.com/office/drawing/2014/main" id="{2E0B4FA3-F49B-461D-A59B-BC4DBC4D9985}"/>
              </a:ext>
            </a:extLst>
          </p:cNvPr>
          <p:cNvSpPr>
            <a:spLocks noChangeArrowheads="1"/>
          </p:cNvSpPr>
          <p:nvPr/>
        </p:nvSpPr>
        <p:spPr bwMode="auto">
          <a:xfrm>
            <a:off x="7696200" y="8382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482" name="AutoShape 81">
            <a:extLst>
              <a:ext uri="{FF2B5EF4-FFF2-40B4-BE49-F238E27FC236}">
                <a16:creationId xmlns:a16="http://schemas.microsoft.com/office/drawing/2014/main" id="{3BF9160B-460F-48E7-A69C-FC5B4658082C}"/>
              </a:ext>
            </a:extLst>
          </p:cNvPr>
          <p:cNvSpPr>
            <a:spLocks noChangeArrowheads="1"/>
          </p:cNvSpPr>
          <p:nvPr/>
        </p:nvSpPr>
        <p:spPr bwMode="auto">
          <a:xfrm>
            <a:off x="3124200" y="3581400"/>
            <a:ext cx="228600" cy="304800"/>
          </a:xfrm>
          <a:prstGeom prst="star4">
            <a:avLst>
              <a:gd name="adj" fmla="val 125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658" name="Rectangle 82">
            <a:extLst>
              <a:ext uri="{FF2B5EF4-FFF2-40B4-BE49-F238E27FC236}">
                <a16:creationId xmlns:a16="http://schemas.microsoft.com/office/drawing/2014/main" id="{C440B718-9DB3-4BE7-A25D-57C1B40C4F43}"/>
              </a:ext>
            </a:extLst>
          </p:cNvPr>
          <p:cNvSpPr>
            <a:spLocks noChangeArrowheads="1"/>
          </p:cNvSpPr>
          <p:nvPr/>
        </p:nvSpPr>
        <p:spPr bwMode="auto">
          <a:xfrm>
            <a:off x="4724401" y="685800"/>
            <a:ext cx="2234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Locally-weighted regression</a:t>
            </a:r>
          </a:p>
          <a:p>
            <a:endParaRPr lang="en-US" altLang="en-US" sz="1400"/>
          </a:p>
          <a:p>
            <a:r>
              <a:rPr lang="en-US" altLang="en-US" sz="1400"/>
              <a:t>                                         f2</a:t>
            </a:r>
          </a:p>
        </p:txBody>
      </p:sp>
      <p:sp>
        <p:nvSpPr>
          <p:cNvPr id="24659" name="Rectangle 83">
            <a:extLst>
              <a:ext uri="{FF2B5EF4-FFF2-40B4-BE49-F238E27FC236}">
                <a16:creationId xmlns:a16="http://schemas.microsoft.com/office/drawing/2014/main" id="{E7F530D8-70E0-4CC6-8434-E512D67763CF}"/>
              </a:ext>
            </a:extLst>
          </p:cNvPr>
          <p:cNvSpPr>
            <a:spLocks noChangeArrowheads="1"/>
          </p:cNvSpPr>
          <p:nvPr/>
        </p:nvSpPr>
        <p:spPr bwMode="auto">
          <a:xfrm>
            <a:off x="8153401" y="1752600"/>
            <a:ext cx="2234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Locally-weighted regression</a:t>
            </a:r>
          </a:p>
          <a:p>
            <a:endParaRPr lang="en-US" altLang="en-US" sz="1400"/>
          </a:p>
          <a:p>
            <a:r>
              <a:rPr lang="en-US" altLang="en-US" sz="1400"/>
              <a:t>f3</a:t>
            </a:r>
          </a:p>
        </p:txBody>
      </p:sp>
      <p:sp>
        <p:nvSpPr>
          <p:cNvPr id="24660" name="Rectangle 84">
            <a:extLst>
              <a:ext uri="{FF2B5EF4-FFF2-40B4-BE49-F238E27FC236}">
                <a16:creationId xmlns:a16="http://schemas.microsoft.com/office/drawing/2014/main" id="{A90CDCE5-D721-48B4-91FD-BB34C288DF02}"/>
              </a:ext>
            </a:extLst>
          </p:cNvPr>
          <p:cNvSpPr>
            <a:spLocks noChangeArrowheads="1"/>
          </p:cNvSpPr>
          <p:nvPr/>
        </p:nvSpPr>
        <p:spPr bwMode="auto">
          <a:xfrm>
            <a:off x="2057401" y="2057400"/>
            <a:ext cx="2234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Locally-weighted regression</a:t>
            </a:r>
          </a:p>
          <a:p>
            <a:endParaRPr lang="en-US" altLang="en-US" sz="1400"/>
          </a:p>
          <a:p>
            <a:r>
              <a:rPr lang="en-US" altLang="en-US" sz="1400"/>
              <a:t>                f4</a:t>
            </a:r>
          </a:p>
        </p:txBody>
      </p:sp>
      <p:sp>
        <p:nvSpPr>
          <p:cNvPr id="24661" name="Line 85">
            <a:extLst>
              <a:ext uri="{FF2B5EF4-FFF2-40B4-BE49-F238E27FC236}">
                <a16:creationId xmlns:a16="http://schemas.microsoft.com/office/drawing/2014/main" id="{E8FC3598-FC0B-44AB-A6D4-63D531EDB21F}"/>
              </a:ext>
            </a:extLst>
          </p:cNvPr>
          <p:cNvSpPr>
            <a:spLocks noChangeShapeType="1"/>
          </p:cNvSpPr>
          <p:nvPr/>
        </p:nvSpPr>
        <p:spPr bwMode="auto">
          <a:xfrm>
            <a:off x="6781800" y="1066800"/>
            <a:ext cx="609600" cy="304800"/>
          </a:xfrm>
          <a:prstGeom prst="line">
            <a:avLst/>
          </a:prstGeom>
          <a:noFill/>
          <a:ln w="9525">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2" name="Line 86">
            <a:extLst>
              <a:ext uri="{FF2B5EF4-FFF2-40B4-BE49-F238E27FC236}">
                <a16:creationId xmlns:a16="http://schemas.microsoft.com/office/drawing/2014/main" id="{D036B23C-8ACD-442F-AE69-BD10325E36E6}"/>
              </a:ext>
            </a:extLst>
          </p:cNvPr>
          <p:cNvSpPr>
            <a:spLocks noChangeShapeType="1"/>
          </p:cNvSpPr>
          <p:nvPr/>
        </p:nvSpPr>
        <p:spPr bwMode="auto">
          <a:xfrm>
            <a:off x="3581400" y="2286000"/>
            <a:ext cx="228600" cy="1295400"/>
          </a:xfrm>
          <a:prstGeom prst="line">
            <a:avLst/>
          </a:prstGeom>
          <a:noFill/>
          <a:ln w="952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12"/>
                                        </p:tgtEl>
                                        <p:attrNameLst>
                                          <p:attrName>style.visibility</p:attrName>
                                        </p:attrNameLst>
                                      </p:cBhvr>
                                      <p:to>
                                        <p:strVal val="visible"/>
                                      </p:to>
                                    </p:set>
                                    <p:anim calcmode="lin" valueType="num">
                                      <p:cBhvr additive="base">
                                        <p:cTn id="7" dur="500" fill="hold"/>
                                        <p:tgtEl>
                                          <p:spTgt spid="24612"/>
                                        </p:tgtEl>
                                        <p:attrNameLst>
                                          <p:attrName>ppt_x</p:attrName>
                                        </p:attrNameLst>
                                      </p:cBhvr>
                                      <p:tavLst>
                                        <p:tav tm="0">
                                          <p:val>
                                            <p:strVal val="0-#ppt_w/2"/>
                                          </p:val>
                                        </p:tav>
                                        <p:tav tm="100000">
                                          <p:val>
                                            <p:strVal val="#ppt_x"/>
                                          </p:val>
                                        </p:tav>
                                      </p:tavLst>
                                    </p:anim>
                                    <p:anim calcmode="lin" valueType="num">
                                      <p:cBhvr additive="base">
                                        <p:cTn id="8" dur="500" fill="hold"/>
                                        <p:tgtEl>
                                          <p:spTgt spid="246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622"/>
                                        </p:tgtEl>
                                        <p:attrNameLst>
                                          <p:attrName>style.visibility</p:attrName>
                                        </p:attrNameLst>
                                      </p:cBhvr>
                                      <p:to>
                                        <p:strVal val="visible"/>
                                      </p:to>
                                    </p:set>
                                    <p:anim calcmode="lin" valueType="num">
                                      <p:cBhvr additive="base">
                                        <p:cTn id="13" dur="500" fill="hold"/>
                                        <p:tgtEl>
                                          <p:spTgt spid="24622"/>
                                        </p:tgtEl>
                                        <p:attrNameLst>
                                          <p:attrName>ppt_x</p:attrName>
                                        </p:attrNameLst>
                                      </p:cBhvr>
                                      <p:tavLst>
                                        <p:tav tm="0">
                                          <p:val>
                                            <p:strVal val="0-#ppt_w/2"/>
                                          </p:val>
                                        </p:tav>
                                        <p:tav tm="100000">
                                          <p:val>
                                            <p:strVal val="#ppt_x"/>
                                          </p:val>
                                        </p:tav>
                                      </p:tavLst>
                                    </p:anim>
                                    <p:anim calcmode="lin" valueType="num">
                                      <p:cBhvr additive="base">
                                        <p:cTn id="14" dur="500" fill="hold"/>
                                        <p:tgtEl>
                                          <p:spTgt spid="246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652"/>
                                        </p:tgtEl>
                                        <p:attrNameLst>
                                          <p:attrName>style.visibility</p:attrName>
                                        </p:attrNameLst>
                                      </p:cBhvr>
                                      <p:to>
                                        <p:strVal val="visible"/>
                                      </p:to>
                                    </p:set>
                                    <p:anim calcmode="lin" valueType="num">
                                      <p:cBhvr additive="base">
                                        <p:cTn id="19" dur="500" fill="hold"/>
                                        <p:tgtEl>
                                          <p:spTgt spid="24652"/>
                                        </p:tgtEl>
                                        <p:attrNameLst>
                                          <p:attrName>ppt_x</p:attrName>
                                        </p:attrNameLst>
                                      </p:cBhvr>
                                      <p:tavLst>
                                        <p:tav tm="0">
                                          <p:val>
                                            <p:strVal val="0-#ppt_w/2"/>
                                          </p:val>
                                        </p:tav>
                                        <p:tav tm="100000">
                                          <p:val>
                                            <p:strVal val="#ppt_x"/>
                                          </p:val>
                                        </p:tav>
                                      </p:tavLst>
                                    </p:anim>
                                    <p:anim calcmode="lin" valueType="num">
                                      <p:cBhvr additive="base">
                                        <p:cTn id="20" dur="500" fill="hold"/>
                                        <p:tgtEl>
                                          <p:spTgt spid="2465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4644"/>
                                        </p:tgtEl>
                                        <p:attrNameLst>
                                          <p:attrName>style.visibility</p:attrName>
                                        </p:attrNameLst>
                                      </p:cBhvr>
                                      <p:to>
                                        <p:strVal val="visible"/>
                                      </p:to>
                                    </p:set>
                                    <p:anim calcmode="lin" valueType="num">
                                      <p:cBhvr additive="base">
                                        <p:cTn id="25" dur="500" fill="hold"/>
                                        <p:tgtEl>
                                          <p:spTgt spid="24644"/>
                                        </p:tgtEl>
                                        <p:attrNameLst>
                                          <p:attrName>ppt_x</p:attrName>
                                        </p:attrNameLst>
                                      </p:cBhvr>
                                      <p:tavLst>
                                        <p:tav tm="0">
                                          <p:val>
                                            <p:strVal val="0-#ppt_w/2"/>
                                          </p:val>
                                        </p:tav>
                                        <p:tav tm="100000">
                                          <p:val>
                                            <p:strVal val="#ppt_x"/>
                                          </p:val>
                                        </p:tav>
                                      </p:tavLst>
                                    </p:anim>
                                    <p:anim calcmode="lin" valueType="num">
                                      <p:cBhvr additive="base">
                                        <p:cTn id="26" dur="500" fill="hold"/>
                                        <p:tgtEl>
                                          <p:spTgt spid="2464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619"/>
                                        </p:tgtEl>
                                        <p:attrNameLst>
                                          <p:attrName>style.visibility</p:attrName>
                                        </p:attrNameLst>
                                      </p:cBhvr>
                                      <p:to>
                                        <p:strVal val="visible"/>
                                      </p:to>
                                    </p:set>
                                    <p:anim calcmode="lin" valueType="num">
                                      <p:cBhvr additive="base">
                                        <p:cTn id="31" dur="500" fill="hold"/>
                                        <p:tgtEl>
                                          <p:spTgt spid="24619"/>
                                        </p:tgtEl>
                                        <p:attrNameLst>
                                          <p:attrName>ppt_x</p:attrName>
                                        </p:attrNameLst>
                                      </p:cBhvr>
                                      <p:tavLst>
                                        <p:tav tm="0">
                                          <p:val>
                                            <p:strVal val="0-#ppt_w/2"/>
                                          </p:val>
                                        </p:tav>
                                        <p:tav tm="100000">
                                          <p:val>
                                            <p:strVal val="#ppt_x"/>
                                          </p:val>
                                        </p:tav>
                                      </p:tavLst>
                                    </p:anim>
                                    <p:anim calcmode="lin" valueType="num">
                                      <p:cBhvr additive="base">
                                        <p:cTn id="32" dur="500" fill="hold"/>
                                        <p:tgtEl>
                                          <p:spTgt spid="2461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4643"/>
                                        </p:tgtEl>
                                        <p:attrNameLst>
                                          <p:attrName>style.visibility</p:attrName>
                                        </p:attrNameLst>
                                      </p:cBhvr>
                                      <p:to>
                                        <p:strVal val="visible"/>
                                      </p:to>
                                    </p:set>
                                    <p:anim calcmode="lin" valueType="num">
                                      <p:cBhvr additive="base">
                                        <p:cTn id="37" dur="500" fill="hold"/>
                                        <p:tgtEl>
                                          <p:spTgt spid="24643"/>
                                        </p:tgtEl>
                                        <p:attrNameLst>
                                          <p:attrName>ppt_x</p:attrName>
                                        </p:attrNameLst>
                                      </p:cBhvr>
                                      <p:tavLst>
                                        <p:tav tm="0">
                                          <p:val>
                                            <p:strVal val="0-#ppt_w/2"/>
                                          </p:val>
                                        </p:tav>
                                        <p:tav tm="100000">
                                          <p:val>
                                            <p:strVal val="#ppt_x"/>
                                          </p:val>
                                        </p:tav>
                                      </p:tavLst>
                                    </p:anim>
                                    <p:anim calcmode="lin" valueType="num">
                                      <p:cBhvr additive="base">
                                        <p:cTn id="38" dur="500" fill="hold"/>
                                        <p:tgtEl>
                                          <p:spTgt spid="2464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4628"/>
                                        </p:tgtEl>
                                        <p:attrNameLst>
                                          <p:attrName>style.visibility</p:attrName>
                                        </p:attrNameLst>
                                      </p:cBhvr>
                                      <p:to>
                                        <p:strVal val="visible"/>
                                      </p:to>
                                    </p:set>
                                    <p:anim calcmode="lin" valueType="num">
                                      <p:cBhvr additive="base">
                                        <p:cTn id="43" dur="500" fill="hold"/>
                                        <p:tgtEl>
                                          <p:spTgt spid="24628"/>
                                        </p:tgtEl>
                                        <p:attrNameLst>
                                          <p:attrName>ppt_x</p:attrName>
                                        </p:attrNameLst>
                                      </p:cBhvr>
                                      <p:tavLst>
                                        <p:tav tm="0">
                                          <p:val>
                                            <p:strVal val="0-#ppt_w/2"/>
                                          </p:val>
                                        </p:tav>
                                        <p:tav tm="100000">
                                          <p:val>
                                            <p:strVal val="#ppt_x"/>
                                          </p:val>
                                        </p:tav>
                                      </p:tavLst>
                                    </p:anim>
                                    <p:anim calcmode="lin" valueType="num">
                                      <p:cBhvr additive="base">
                                        <p:cTn id="44" dur="500" fill="hold"/>
                                        <p:tgtEl>
                                          <p:spTgt spid="2462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4642"/>
                                        </p:tgtEl>
                                        <p:attrNameLst>
                                          <p:attrName>style.visibility</p:attrName>
                                        </p:attrNameLst>
                                      </p:cBhvr>
                                      <p:to>
                                        <p:strVal val="visible"/>
                                      </p:to>
                                    </p:set>
                                    <p:anim calcmode="lin" valueType="num">
                                      <p:cBhvr additive="base">
                                        <p:cTn id="49" dur="500" fill="hold"/>
                                        <p:tgtEl>
                                          <p:spTgt spid="24642"/>
                                        </p:tgtEl>
                                        <p:attrNameLst>
                                          <p:attrName>ppt_x</p:attrName>
                                        </p:attrNameLst>
                                      </p:cBhvr>
                                      <p:tavLst>
                                        <p:tav tm="0">
                                          <p:val>
                                            <p:strVal val="0-#ppt_w/2"/>
                                          </p:val>
                                        </p:tav>
                                        <p:tav tm="100000">
                                          <p:val>
                                            <p:strVal val="#ppt_x"/>
                                          </p:val>
                                        </p:tav>
                                      </p:tavLst>
                                    </p:anim>
                                    <p:anim calcmode="lin" valueType="num">
                                      <p:cBhvr additive="base">
                                        <p:cTn id="50" dur="500" fill="hold"/>
                                        <p:tgtEl>
                                          <p:spTgt spid="2464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4618"/>
                                        </p:tgtEl>
                                        <p:attrNameLst>
                                          <p:attrName>style.visibility</p:attrName>
                                        </p:attrNameLst>
                                      </p:cBhvr>
                                      <p:to>
                                        <p:strVal val="visible"/>
                                      </p:to>
                                    </p:set>
                                    <p:anim calcmode="lin" valueType="num">
                                      <p:cBhvr additive="base">
                                        <p:cTn id="55" dur="500" fill="hold"/>
                                        <p:tgtEl>
                                          <p:spTgt spid="24618"/>
                                        </p:tgtEl>
                                        <p:attrNameLst>
                                          <p:attrName>ppt_x</p:attrName>
                                        </p:attrNameLst>
                                      </p:cBhvr>
                                      <p:tavLst>
                                        <p:tav tm="0">
                                          <p:val>
                                            <p:strVal val="0-#ppt_w/2"/>
                                          </p:val>
                                        </p:tav>
                                        <p:tav tm="100000">
                                          <p:val>
                                            <p:strVal val="#ppt_x"/>
                                          </p:val>
                                        </p:tav>
                                      </p:tavLst>
                                    </p:anim>
                                    <p:anim calcmode="lin" valueType="num">
                                      <p:cBhvr additive="base">
                                        <p:cTn id="56" dur="500" fill="hold"/>
                                        <p:tgtEl>
                                          <p:spTgt spid="2461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4645"/>
                                        </p:tgtEl>
                                        <p:attrNameLst>
                                          <p:attrName>style.visibility</p:attrName>
                                        </p:attrNameLst>
                                      </p:cBhvr>
                                      <p:to>
                                        <p:strVal val="visible"/>
                                      </p:to>
                                    </p:set>
                                    <p:anim calcmode="lin" valueType="num">
                                      <p:cBhvr additive="base">
                                        <p:cTn id="61" dur="500" fill="hold"/>
                                        <p:tgtEl>
                                          <p:spTgt spid="24645"/>
                                        </p:tgtEl>
                                        <p:attrNameLst>
                                          <p:attrName>ppt_x</p:attrName>
                                        </p:attrNameLst>
                                      </p:cBhvr>
                                      <p:tavLst>
                                        <p:tav tm="0">
                                          <p:val>
                                            <p:strVal val="0-#ppt_w/2"/>
                                          </p:val>
                                        </p:tav>
                                        <p:tav tm="100000">
                                          <p:val>
                                            <p:strVal val="#ppt_x"/>
                                          </p:val>
                                        </p:tav>
                                      </p:tavLst>
                                    </p:anim>
                                    <p:anim calcmode="lin" valueType="num">
                                      <p:cBhvr additive="base">
                                        <p:cTn id="62" dur="500" fill="hold"/>
                                        <p:tgtEl>
                                          <p:spTgt spid="2464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4616"/>
                                        </p:tgtEl>
                                        <p:attrNameLst>
                                          <p:attrName>style.visibility</p:attrName>
                                        </p:attrNameLst>
                                      </p:cBhvr>
                                      <p:to>
                                        <p:strVal val="visible"/>
                                      </p:to>
                                    </p:set>
                                    <p:anim calcmode="lin" valueType="num">
                                      <p:cBhvr additive="base">
                                        <p:cTn id="67" dur="500" fill="hold"/>
                                        <p:tgtEl>
                                          <p:spTgt spid="24616"/>
                                        </p:tgtEl>
                                        <p:attrNameLst>
                                          <p:attrName>ppt_x</p:attrName>
                                        </p:attrNameLst>
                                      </p:cBhvr>
                                      <p:tavLst>
                                        <p:tav tm="0">
                                          <p:val>
                                            <p:strVal val="0-#ppt_w/2"/>
                                          </p:val>
                                        </p:tav>
                                        <p:tav tm="100000">
                                          <p:val>
                                            <p:strVal val="#ppt_x"/>
                                          </p:val>
                                        </p:tav>
                                      </p:tavLst>
                                    </p:anim>
                                    <p:anim calcmode="lin" valueType="num">
                                      <p:cBhvr additive="base">
                                        <p:cTn id="68" dur="500" fill="hold"/>
                                        <p:tgtEl>
                                          <p:spTgt spid="2461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4651"/>
                                        </p:tgtEl>
                                        <p:attrNameLst>
                                          <p:attrName>style.visibility</p:attrName>
                                        </p:attrNameLst>
                                      </p:cBhvr>
                                      <p:to>
                                        <p:strVal val="visible"/>
                                      </p:to>
                                    </p:set>
                                    <p:anim calcmode="lin" valueType="num">
                                      <p:cBhvr additive="base">
                                        <p:cTn id="73" dur="500" fill="hold"/>
                                        <p:tgtEl>
                                          <p:spTgt spid="24651"/>
                                        </p:tgtEl>
                                        <p:attrNameLst>
                                          <p:attrName>ppt_x</p:attrName>
                                        </p:attrNameLst>
                                      </p:cBhvr>
                                      <p:tavLst>
                                        <p:tav tm="0">
                                          <p:val>
                                            <p:strVal val="0-#ppt_w/2"/>
                                          </p:val>
                                        </p:tav>
                                        <p:tav tm="100000">
                                          <p:val>
                                            <p:strVal val="#ppt_x"/>
                                          </p:val>
                                        </p:tav>
                                      </p:tavLst>
                                    </p:anim>
                                    <p:anim calcmode="lin" valueType="num">
                                      <p:cBhvr additive="base">
                                        <p:cTn id="74" dur="500" fill="hold"/>
                                        <p:tgtEl>
                                          <p:spTgt spid="2465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24621"/>
                                        </p:tgtEl>
                                        <p:attrNameLst>
                                          <p:attrName>style.visibility</p:attrName>
                                        </p:attrNameLst>
                                      </p:cBhvr>
                                      <p:to>
                                        <p:strVal val="visible"/>
                                      </p:to>
                                    </p:set>
                                    <p:anim calcmode="lin" valueType="num">
                                      <p:cBhvr additive="base">
                                        <p:cTn id="79" dur="500" fill="hold"/>
                                        <p:tgtEl>
                                          <p:spTgt spid="24621"/>
                                        </p:tgtEl>
                                        <p:attrNameLst>
                                          <p:attrName>ppt_x</p:attrName>
                                        </p:attrNameLst>
                                      </p:cBhvr>
                                      <p:tavLst>
                                        <p:tav tm="0">
                                          <p:val>
                                            <p:strVal val="0-#ppt_w/2"/>
                                          </p:val>
                                        </p:tav>
                                        <p:tav tm="100000">
                                          <p:val>
                                            <p:strVal val="#ppt_x"/>
                                          </p:val>
                                        </p:tav>
                                      </p:tavLst>
                                    </p:anim>
                                    <p:anim calcmode="lin" valueType="num">
                                      <p:cBhvr additive="base">
                                        <p:cTn id="80" dur="500" fill="hold"/>
                                        <p:tgtEl>
                                          <p:spTgt spid="2462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24646"/>
                                        </p:tgtEl>
                                        <p:attrNameLst>
                                          <p:attrName>style.visibility</p:attrName>
                                        </p:attrNameLst>
                                      </p:cBhvr>
                                      <p:to>
                                        <p:strVal val="visible"/>
                                      </p:to>
                                    </p:set>
                                    <p:anim calcmode="lin" valueType="num">
                                      <p:cBhvr additive="base">
                                        <p:cTn id="85" dur="500" fill="hold"/>
                                        <p:tgtEl>
                                          <p:spTgt spid="24646"/>
                                        </p:tgtEl>
                                        <p:attrNameLst>
                                          <p:attrName>ppt_x</p:attrName>
                                        </p:attrNameLst>
                                      </p:cBhvr>
                                      <p:tavLst>
                                        <p:tav tm="0">
                                          <p:val>
                                            <p:strVal val="0-#ppt_w/2"/>
                                          </p:val>
                                        </p:tav>
                                        <p:tav tm="100000">
                                          <p:val>
                                            <p:strVal val="#ppt_x"/>
                                          </p:val>
                                        </p:tav>
                                      </p:tavLst>
                                    </p:anim>
                                    <p:anim calcmode="lin" valueType="num">
                                      <p:cBhvr additive="base">
                                        <p:cTn id="86" dur="500" fill="hold"/>
                                        <p:tgtEl>
                                          <p:spTgt spid="2464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24594"/>
                                        </p:tgtEl>
                                        <p:attrNameLst>
                                          <p:attrName>style.visibility</p:attrName>
                                        </p:attrNameLst>
                                      </p:cBhvr>
                                      <p:to>
                                        <p:strVal val="visible"/>
                                      </p:to>
                                    </p:set>
                                    <p:anim calcmode="lin" valueType="num">
                                      <p:cBhvr additive="base">
                                        <p:cTn id="91" dur="500" fill="hold"/>
                                        <p:tgtEl>
                                          <p:spTgt spid="24594"/>
                                        </p:tgtEl>
                                        <p:attrNameLst>
                                          <p:attrName>ppt_x</p:attrName>
                                        </p:attrNameLst>
                                      </p:cBhvr>
                                      <p:tavLst>
                                        <p:tav tm="0">
                                          <p:val>
                                            <p:strVal val="0-#ppt_w/2"/>
                                          </p:val>
                                        </p:tav>
                                        <p:tav tm="100000">
                                          <p:val>
                                            <p:strVal val="#ppt_x"/>
                                          </p:val>
                                        </p:tav>
                                      </p:tavLst>
                                    </p:anim>
                                    <p:anim calcmode="lin" valueType="num">
                                      <p:cBhvr additive="base">
                                        <p:cTn id="92"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24596"/>
                                        </p:tgtEl>
                                        <p:attrNameLst>
                                          <p:attrName>style.visibility</p:attrName>
                                        </p:attrNameLst>
                                      </p:cBhvr>
                                      <p:to>
                                        <p:strVal val="visible"/>
                                      </p:to>
                                    </p:set>
                                    <p:anim calcmode="lin" valueType="num">
                                      <p:cBhvr additive="base">
                                        <p:cTn id="97" dur="500" fill="hold"/>
                                        <p:tgtEl>
                                          <p:spTgt spid="24596"/>
                                        </p:tgtEl>
                                        <p:attrNameLst>
                                          <p:attrName>ppt_x</p:attrName>
                                        </p:attrNameLst>
                                      </p:cBhvr>
                                      <p:tavLst>
                                        <p:tav tm="0">
                                          <p:val>
                                            <p:strVal val="0-#ppt_w/2"/>
                                          </p:val>
                                        </p:tav>
                                        <p:tav tm="100000">
                                          <p:val>
                                            <p:strVal val="#ppt_x"/>
                                          </p:val>
                                        </p:tav>
                                      </p:tavLst>
                                    </p:anim>
                                    <p:anim calcmode="lin" valueType="num">
                                      <p:cBhvr additive="base">
                                        <p:cTn id="98" dur="500" fill="hold"/>
                                        <p:tgtEl>
                                          <p:spTgt spid="24596"/>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24647"/>
                                        </p:tgtEl>
                                        <p:attrNameLst>
                                          <p:attrName>style.visibility</p:attrName>
                                        </p:attrNameLst>
                                      </p:cBhvr>
                                      <p:to>
                                        <p:strVal val="visible"/>
                                      </p:to>
                                    </p:set>
                                    <p:anim calcmode="lin" valueType="num">
                                      <p:cBhvr additive="base">
                                        <p:cTn id="103" dur="500" fill="hold"/>
                                        <p:tgtEl>
                                          <p:spTgt spid="24647"/>
                                        </p:tgtEl>
                                        <p:attrNameLst>
                                          <p:attrName>ppt_x</p:attrName>
                                        </p:attrNameLst>
                                      </p:cBhvr>
                                      <p:tavLst>
                                        <p:tav tm="0">
                                          <p:val>
                                            <p:strVal val="0-#ppt_w/2"/>
                                          </p:val>
                                        </p:tav>
                                        <p:tav tm="100000">
                                          <p:val>
                                            <p:strVal val="#ppt_x"/>
                                          </p:val>
                                        </p:tav>
                                      </p:tavLst>
                                    </p:anim>
                                    <p:anim calcmode="lin" valueType="num">
                                      <p:cBhvr additive="base">
                                        <p:cTn id="104" dur="500" fill="hold"/>
                                        <p:tgtEl>
                                          <p:spTgt spid="24647"/>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nodeType="clickEffect">
                                  <p:stCondLst>
                                    <p:cond delay="0"/>
                                  </p:stCondLst>
                                  <p:childTnLst>
                                    <p:set>
                                      <p:cBhvr>
                                        <p:cTn id="108" dur="1" fill="hold">
                                          <p:stCondLst>
                                            <p:cond delay="0"/>
                                          </p:stCondLst>
                                        </p:cTn>
                                        <p:tgtEl>
                                          <p:spTgt spid="24638"/>
                                        </p:tgtEl>
                                        <p:attrNameLst>
                                          <p:attrName>style.visibility</p:attrName>
                                        </p:attrNameLst>
                                      </p:cBhvr>
                                      <p:to>
                                        <p:strVal val="visible"/>
                                      </p:to>
                                    </p:set>
                                    <p:anim calcmode="lin" valueType="num">
                                      <p:cBhvr additive="base">
                                        <p:cTn id="109" dur="500" fill="hold"/>
                                        <p:tgtEl>
                                          <p:spTgt spid="24638"/>
                                        </p:tgtEl>
                                        <p:attrNameLst>
                                          <p:attrName>ppt_x</p:attrName>
                                        </p:attrNameLst>
                                      </p:cBhvr>
                                      <p:tavLst>
                                        <p:tav tm="0">
                                          <p:val>
                                            <p:strVal val="0-#ppt_w/2"/>
                                          </p:val>
                                        </p:tav>
                                        <p:tav tm="100000">
                                          <p:val>
                                            <p:strVal val="#ppt_x"/>
                                          </p:val>
                                        </p:tav>
                                      </p:tavLst>
                                    </p:anim>
                                    <p:anim calcmode="lin" valueType="num">
                                      <p:cBhvr additive="base">
                                        <p:cTn id="110" dur="500" fill="hold"/>
                                        <p:tgtEl>
                                          <p:spTgt spid="2463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nodeType="clickEffect">
                                  <p:stCondLst>
                                    <p:cond delay="0"/>
                                  </p:stCondLst>
                                  <p:childTnLst>
                                    <p:set>
                                      <p:cBhvr>
                                        <p:cTn id="114" dur="1" fill="hold">
                                          <p:stCondLst>
                                            <p:cond delay="0"/>
                                          </p:stCondLst>
                                        </p:cTn>
                                        <p:tgtEl>
                                          <p:spTgt spid="24627"/>
                                        </p:tgtEl>
                                        <p:attrNameLst>
                                          <p:attrName>style.visibility</p:attrName>
                                        </p:attrNameLst>
                                      </p:cBhvr>
                                      <p:to>
                                        <p:strVal val="visible"/>
                                      </p:to>
                                    </p:set>
                                    <p:anim calcmode="lin" valueType="num">
                                      <p:cBhvr additive="base">
                                        <p:cTn id="115" dur="500" fill="hold"/>
                                        <p:tgtEl>
                                          <p:spTgt spid="24627"/>
                                        </p:tgtEl>
                                        <p:attrNameLst>
                                          <p:attrName>ppt_x</p:attrName>
                                        </p:attrNameLst>
                                      </p:cBhvr>
                                      <p:tavLst>
                                        <p:tav tm="0">
                                          <p:val>
                                            <p:strVal val="1+#ppt_w/2"/>
                                          </p:val>
                                        </p:tav>
                                        <p:tav tm="100000">
                                          <p:val>
                                            <p:strVal val="#ppt_x"/>
                                          </p:val>
                                        </p:tav>
                                      </p:tavLst>
                                    </p:anim>
                                    <p:anim calcmode="lin" valueType="num">
                                      <p:cBhvr additive="base">
                                        <p:cTn id="116" dur="500" fill="hold"/>
                                        <p:tgtEl>
                                          <p:spTgt spid="24627"/>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24648"/>
                                        </p:tgtEl>
                                        <p:attrNameLst>
                                          <p:attrName>style.visibility</p:attrName>
                                        </p:attrNameLst>
                                      </p:cBhvr>
                                      <p:to>
                                        <p:strVal val="visible"/>
                                      </p:to>
                                    </p:set>
                                    <p:anim calcmode="lin" valueType="num">
                                      <p:cBhvr additive="base">
                                        <p:cTn id="121" dur="500" fill="hold"/>
                                        <p:tgtEl>
                                          <p:spTgt spid="24648"/>
                                        </p:tgtEl>
                                        <p:attrNameLst>
                                          <p:attrName>ppt_x</p:attrName>
                                        </p:attrNameLst>
                                      </p:cBhvr>
                                      <p:tavLst>
                                        <p:tav tm="0">
                                          <p:val>
                                            <p:strVal val="0-#ppt_w/2"/>
                                          </p:val>
                                        </p:tav>
                                        <p:tav tm="100000">
                                          <p:val>
                                            <p:strVal val="#ppt_x"/>
                                          </p:val>
                                        </p:tav>
                                      </p:tavLst>
                                    </p:anim>
                                    <p:anim calcmode="lin" valueType="num">
                                      <p:cBhvr additive="base">
                                        <p:cTn id="122" dur="500" fill="hold"/>
                                        <p:tgtEl>
                                          <p:spTgt spid="24648"/>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nodeType="clickEffect">
                                  <p:stCondLst>
                                    <p:cond delay="0"/>
                                  </p:stCondLst>
                                  <p:childTnLst>
                                    <p:set>
                                      <p:cBhvr>
                                        <p:cTn id="126" dur="1" fill="hold">
                                          <p:stCondLst>
                                            <p:cond delay="0"/>
                                          </p:stCondLst>
                                        </p:cTn>
                                        <p:tgtEl>
                                          <p:spTgt spid="24592"/>
                                        </p:tgtEl>
                                        <p:attrNameLst>
                                          <p:attrName>style.visibility</p:attrName>
                                        </p:attrNameLst>
                                      </p:cBhvr>
                                      <p:to>
                                        <p:strVal val="visible"/>
                                      </p:to>
                                    </p:set>
                                    <p:anim calcmode="lin" valueType="num">
                                      <p:cBhvr additive="base">
                                        <p:cTn id="127" dur="500" fill="hold"/>
                                        <p:tgtEl>
                                          <p:spTgt spid="24592"/>
                                        </p:tgtEl>
                                        <p:attrNameLst>
                                          <p:attrName>ppt_x</p:attrName>
                                        </p:attrNameLst>
                                      </p:cBhvr>
                                      <p:tavLst>
                                        <p:tav tm="0">
                                          <p:val>
                                            <p:strVal val="0-#ppt_w/2"/>
                                          </p:val>
                                        </p:tav>
                                        <p:tav tm="100000">
                                          <p:val>
                                            <p:strVal val="#ppt_x"/>
                                          </p:val>
                                        </p:tav>
                                      </p:tavLst>
                                    </p:anim>
                                    <p:anim calcmode="lin" valueType="num">
                                      <p:cBhvr additive="base">
                                        <p:cTn id="128" dur="500" fill="hold"/>
                                        <p:tgtEl>
                                          <p:spTgt spid="24592"/>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nodeType="clickEffect">
                                  <p:stCondLst>
                                    <p:cond delay="0"/>
                                  </p:stCondLst>
                                  <p:childTnLst>
                                    <p:set>
                                      <p:cBhvr>
                                        <p:cTn id="132" dur="1" fill="hold">
                                          <p:stCondLst>
                                            <p:cond delay="0"/>
                                          </p:stCondLst>
                                        </p:cTn>
                                        <p:tgtEl>
                                          <p:spTgt spid="24595"/>
                                        </p:tgtEl>
                                        <p:attrNameLst>
                                          <p:attrName>style.visibility</p:attrName>
                                        </p:attrNameLst>
                                      </p:cBhvr>
                                      <p:to>
                                        <p:strVal val="visible"/>
                                      </p:to>
                                    </p:set>
                                    <p:anim calcmode="lin" valueType="num">
                                      <p:cBhvr additive="base">
                                        <p:cTn id="133" dur="500" fill="hold"/>
                                        <p:tgtEl>
                                          <p:spTgt spid="24595"/>
                                        </p:tgtEl>
                                        <p:attrNameLst>
                                          <p:attrName>ppt_x</p:attrName>
                                        </p:attrNameLst>
                                      </p:cBhvr>
                                      <p:tavLst>
                                        <p:tav tm="0">
                                          <p:val>
                                            <p:strVal val="0-#ppt_w/2"/>
                                          </p:val>
                                        </p:tav>
                                        <p:tav tm="100000">
                                          <p:val>
                                            <p:strVal val="#ppt_x"/>
                                          </p:val>
                                        </p:tav>
                                      </p:tavLst>
                                    </p:anim>
                                    <p:anim calcmode="lin" valueType="num">
                                      <p:cBhvr additive="base">
                                        <p:cTn id="134" dur="500" fill="hold"/>
                                        <p:tgtEl>
                                          <p:spTgt spid="24595"/>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24649"/>
                                        </p:tgtEl>
                                        <p:attrNameLst>
                                          <p:attrName>style.visibility</p:attrName>
                                        </p:attrNameLst>
                                      </p:cBhvr>
                                      <p:to>
                                        <p:strVal val="visible"/>
                                      </p:to>
                                    </p:set>
                                    <p:anim calcmode="lin" valueType="num">
                                      <p:cBhvr additive="base">
                                        <p:cTn id="139" dur="500" fill="hold"/>
                                        <p:tgtEl>
                                          <p:spTgt spid="24649"/>
                                        </p:tgtEl>
                                        <p:attrNameLst>
                                          <p:attrName>ppt_x</p:attrName>
                                        </p:attrNameLst>
                                      </p:cBhvr>
                                      <p:tavLst>
                                        <p:tav tm="0">
                                          <p:val>
                                            <p:strVal val="0-#ppt_w/2"/>
                                          </p:val>
                                        </p:tav>
                                        <p:tav tm="100000">
                                          <p:val>
                                            <p:strVal val="#ppt_x"/>
                                          </p:val>
                                        </p:tav>
                                      </p:tavLst>
                                    </p:anim>
                                    <p:anim calcmode="lin" valueType="num">
                                      <p:cBhvr additive="base">
                                        <p:cTn id="140" dur="500" fill="hold"/>
                                        <p:tgtEl>
                                          <p:spTgt spid="24649"/>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24653"/>
                                        </p:tgtEl>
                                        <p:attrNameLst>
                                          <p:attrName>style.visibility</p:attrName>
                                        </p:attrNameLst>
                                      </p:cBhvr>
                                      <p:to>
                                        <p:strVal val="visible"/>
                                      </p:to>
                                    </p:set>
                                    <p:anim calcmode="lin" valueType="num">
                                      <p:cBhvr additive="base">
                                        <p:cTn id="145" dur="500" fill="hold"/>
                                        <p:tgtEl>
                                          <p:spTgt spid="24653"/>
                                        </p:tgtEl>
                                        <p:attrNameLst>
                                          <p:attrName>ppt_x</p:attrName>
                                        </p:attrNameLst>
                                      </p:cBhvr>
                                      <p:tavLst>
                                        <p:tav tm="0">
                                          <p:val>
                                            <p:strVal val="0-#ppt_w/2"/>
                                          </p:val>
                                        </p:tav>
                                        <p:tav tm="100000">
                                          <p:val>
                                            <p:strVal val="#ppt_x"/>
                                          </p:val>
                                        </p:tav>
                                      </p:tavLst>
                                    </p:anim>
                                    <p:anim calcmode="lin" valueType="num">
                                      <p:cBhvr additive="base">
                                        <p:cTn id="146" dur="500" fill="hold"/>
                                        <p:tgtEl>
                                          <p:spTgt spid="2465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nodeType="clickEffect">
                                  <p:stCondLst>
                                    <p:cond delay="0"/>
                                  </p:stCondLst>
                                  <p:childTnLst>
                                    <p:set>
                                      <p:cBhvr>
                                        <p:cTn id="150" dur="1" fill="hold">
                                          <p:stCondLst>
                                            <p:cond delay="0"/>
                                          </p:stCondLst>
                                        </p:cTn>
                                        <p:tgtEl>
                                          <p:spTgt spid="24615"/>
                                        </p:tgtEl>
                                        <p:attrNameLst>
                                          <p:attrName>style.visibility</p:attrName>
                                        </p:attrNameLst>
                                      </p:cBhvr>
                                      <p:to>
                                        <p:strVal val="visible"/>
                                      </p:to>
                                    </p:set>
                                    <p:anim calcmode="lin" valueType="num">
                                      <p:cBhvr additive="base">
                                        <p:cTn id="151" dur="500" fill="hold"/>
                                        <p:tgtEl>
                                          <p:spTgt spid="24615"/>
                                        </p:tgtEl>
                                        <p:attrNameLst>
                                          <p:attrName>ppt_x</p:attrName>
                                        </p:attrNameLst>
                                      </p:cBhvr>
                                      <p:tavLst>
                                        <p:tav tm="0">
                                          <p:val>
                                            <p:strVal val="0-#ppt_w/2"/>
                                          </p:val>
                                        </p:tav>
                                        <p:tav tm="100000">
                                          <p:val>
                                            <p:strVal val="#ppt_x"/>
                                          </p:val>
                                        </p:tav>
                                      </p:tavLst>
                                    </p:anim>
                                    <p:anim calcmode="lin" valueType="num">
                                      <p:cBhvr additive="base">
                                        <p:cTn id="152" dur="500" fill="hold"/>
                                        <p:tgtEl>
                                          <p:spTgt spid="24615"/>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nodeType="clickEffect">
                                  <p:stCondLst>
                                    <p:cond delay="0"/>
                                  </p:stCondLst>
                                  <p:childTnLst>
                                    <p:set>
                                      <p:cBhvr>
                                        <p:cTn id="156" dur="1" fill="hold">
                                          <p:stCondLst>
                                            <p:cond delay="0"/>
                                          </p:stCondLst>
                                        </p:cTn>
                                        <p:tgtEl>
                                          <p:spTgt spid="24632"/>
                                        </p:tgtEl>
                                        <p:attrNameLst>
                                          <p:attrName>style.visibility</p:attrName>
                                        </p:attrNameLst>
                                      </p:cBhvr>
                                      <p:to>
                                        <p:strVal val="visible"/>
                                      </p:to>
                                    </p:set>
                                    <p:anim calcmode="lin" valueType="num">
                                      <p:cBhvr additive="base">
                                        <p:cTn id="157" dur="500" fill="hold"/>
                                        <p:tgtEl>
                                          <p:spTgt spid="24632"/>
                                        </p:tgtEl>
                                        <p:attrNameLst>
                                          <p:attrName>ppt_x</p:attrName>
                                        </p:attrNameLst>
                                      </p:cBhvr>
                                      <p:tavLst>
                                        <p:tav tm="0">
                                          <p:val>
                                            <p:strVal val="0-#ppt_w/2"/>
                                          </p:val>
                                        </p:tav>
                                        <p:tav tm="100000">
                                          <p:val>
                                            <p:strVal val="#ppt_x"/>
                                          </p:val>
                                        </p:tav>
                                      </p:tavLst>
                                    </p:anim>
                                    <p:anim calcmode="lin" valueType="num">
                                      <p:cBhvr additive="base">
                                        <p:cTn id="158" dur="500" fill="hold"/>
                                        <p:tgtEl>
                                          <p:spTgt spid="24632"/>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4631"/>
                                        </p:tgtEl>
                                        <p:attrNameLst>
                                          <p:attrName>style.visibility</p:attrName>
                                        </p:attrNameLst>
                                      </p:cBhvr>
                                      <p:to>
                                        <p:strVal val="visible"/>
                                      </p:to>
                                    </p:set>
                                    <p:anim calcmode="lin" valueType="num">
                                      <p:cBhvr additive="base">
                                        <p:cTn id="163" dur="500" fill="hold"/>
                                        <p:tgtEl>
                                          <p:spTgt spid="24631"/>
                                        </p:tgtEl>
                                        <p:attrNameLst>
                                          <p:attrName>ppt_x</p:attrName>
                                        </p:attrNameLst>
                                      </p:cBhvr>
                                      <p:tavLst>
                                        <p:tav tm="0">
                                          <p:val>
                                            <p:strVal val="0-#ppt_w/2"/>
                                          </p:val>
                                        </p:tav>
                                        <p:tav tm="100000">
                                          <p:val>
                                            <p:strVal val="#ppt_x"/>
                                          </p:val>
                                        </p:tav>
                                      </p:tavLst>
                                    </p:anim>
                                    <p:anim calcmode="lin" valueType="num">
                                      <p:cBhvr additive="base">
                                        <p:cTn id="164" dur="500" fill="hold"/>
                                        <p:tgtEl>
                                          <p:spTgt spid="24631"/>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nodeType="clickEffect">
                                  <p:stCondLst>
                                    <p:cond delay="0"/>
                                  </p:stCondLst>
                                  <p:childTnLst>
                                    <p:set>
                                      <p:cBhvr>
                                        <p:cTn id="168" dur="1" fill="hold">
                                          <p:stCondLst>
                                            <p:cond delay="0"/>
                                          </p:stCondLst>
                                        </p:cTn>
                                        <p:tgtEl>
                                          <p:spTgt spid="24641"/>
                                        </p:tgtEl>
                                        <p:attrNameLst>
                                          <p:attrName>style.visibility</p:attrName>
                                        </p:attrNameLst>
                                      </p:cBhvr>
                                      <p:to>
                                        <p:strVal val="visible"/>
                                      </p:to>
                                    </p:set>
                                    <p:anim calcmode="lin" valueType="num">
                                      <p:cBhvr additive="base">
                                        <p:cTn id="169" dur="500" fill="hold"/>
                                        <p:tgtEl>
                                          <p:spTgt spid="24641"/>
                                        </p:tgtEl>
                                        <p:attrNameLst>
                                          <p:attrName>ppt_x</p:attrName>
                                        </p:attrNameLst>
                                      </p:cBhvr>
                                      <p:tavLst>
                                        <p:tav tm="0">
                                          <p:val>
                                            <p:strVal val="0-#ppt_w/2"/>
                                          </p:val>
                                        </p:tav>
                                        <p:tav tm="100000">
                                          <p:val>
                                            <p:strVal val="#ppt_x"/>
                                          </p:val>
                                        </p:tav>
                                      </p:tavLst>
                                    </p:anim>
                                    <p:anim calcmode="lin" valueType="num">
                                      <p:cBhvr additive="base">
                                        <p:cTn id="170" dur="500" fill="hold"/>
                                        <p:tgtEl>
                                          <p:spTgt spid="24641"/>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24659"/>
                                        </p:tgtEl>
                                        <p:attrNameLst>
                                          <p:attrName>style.visibility</p:attrName>
                                        </p:attrNameLst>
                                      </p:cBhvr>
                                      <p:to>
                                        <p:strVal val="visible"/>
                                      </p:to>
                                    </p:set>
                                    <p:anim calcmode="lin" valueType="num">
                                      <p:cBhvr additive="base">
                                        <p:cTn id="175" dur="500" fill="hold"/>
                                        <p:tgtEl>
                                          <p:spTgt spid="24659"/>
                                        </p:tgtEl>
                                        <p:attrNameLst>
                                          <p:attrName>ppt_x</p:attrName>
                                        </p:attrNameLst>
                                      </p:cBhvr>
                                      <p:tavLst>
                                        <p:tav tm="0">
                                          <p:val>
                                            <p:strVal val="0-#ppt_w/2"/>
                                          </p:val>
                                        </p:tav>
                                        <p:tav tm="100000">
                                          <p:val>
                                            <p:strVal val="#ppt_x"/>
                                          </p:val>
                                        </p:tav>
                                      </p:tavLst>
                                    </p:anim>
                                    <p:anim calcmode="lin" valueType="num">
                                      <p:cBhvr additive="base">
                                        <p:cTn id="176" dur="500" fill="hold"/>
                                        <p:tgtEl>
                                          <p:spTgt spid="24659"/>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nodeType="clickEffect">
                                  <p:stCondLst>
                                    <p:cond delay="0"/>
                                  </p:stCondLst>
                                  <p:childTnLst>
                                    <p:set>
                                      <p:cBhvr>
                                        <p:cTn id="180" dur="1" fill="hold">
                                          <p:stCondLst>
                                            <p:cond delay="0"/>
                                          </p:stCondLst>
                                        </p:cTn>
                                        <p:tgtEl>
                                          <p:spTgt spid="24661"/>
                                        </p:tgtEl>
                                        <p:attrNameLst>
                                          <p:attrName>style.visibility</p:attrName>
                                        </p:attrNameLst>
                                      </p:cBhvr>
                                      <p:to>
                                        <p:strVal val="visible"/>
                                      </p:to>
                                    </p:set>
                                    <p:anim calcmode="lin" valueType="num">
                                      <p:cBhvr additive="base">
                                        <p:cTn id="181" dur="500" fill="hold"/>
                                        <p:tgtEl>
                                          <p:spTgt spid="24661"/>
                                        </p:tgtEl>
                                        <p:attrNameLst>
                                          <p:attrName>ppt_x</p:attrName>
                                        </p:attrNameLst>
                                      </p:cBhvr>
                                      <p:tavLst>
                                        <p:tav tm="0">
                                          <p:val>
                                            <p:strVal val="0-#ppt_w/2"/>
                                          </p:val>
                                        </p:tav>
                                        <p:tav tm="100000">
                                          <p:val>
                                            <p:strVal val="#ppt_x"/>
                                          </p:val>
                                        </p:tav>
                                      </p:tavLst>
                                    </p:anim>
                                    <p:anim calcmode="lin" valueType="num">
                                      <p:cBhvr additive="base">
                                        <p:cTn id="182" dur="500" fill="hold"/>
                                        <p:tgtEl>
                                          <p:spTgt spid="24661"/>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24658"/>
                                        </p:tgtEl>
                                        <p:attrNameLst>
                                          <p:attrName>style.visibility</p:attrName>
                                        </p:attrNameLst>
                                      </p:cBhvr>
                                      <p:to>
                                        <p:strVal val="visible"/>
                                      </p:to>
                                    </p:set>
                                    <p:anim calcmode="lin" valueType="num">
                                      <p:cBhvr additive="base">
                                        <p:cTn id="187" dur="500" fill="hold"/>
                                        <p:tgtEl>
                                          <p:spTgt spid="24658"/>
                                        </p:tgtEl>
                                        <p:attrNameLst>
                                          <p:attrName>ppt_x</p:attrName>
                                        </p:attrNameLst>
                                      </p:cBhvr>
                                      <p:tavLst>
                                        <p:tav tm="0">
                                          <p:val>
                                            <p:strVal val="0-#ppt_w/2"/>
                                          </p:val>
                                        </p:tav>
                                        <p:tav tm="100000">
                                          <p:val>
                                            <p:strVal val="#ppt_x"/>
                                          </p:val>
                                        </p:tav>
                                      </p:tavLst>
                                    </p:anim>
                                    <p:anim calcmode="lin" valueType="num">
                                      <p:cBhvr additive="base">
                                        <p:cTn id="188" dur="500" fill="hold"/>
                                        <p:tgtEl>
                                          <p:spTgt spid="24658"/>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nodeType="clickEffect">
                                  <p:stCondLst>
                                    <p:cond delay="0"/>
                                  </p:stCondLst>
                                  <p:childTnLst>
                                    <p:set>
                                      <p:cBhvr>
                                        <p:cTn id="192" dur="1" fill="hold">
                                          <p:stCondLst>
                                            <p:cond delay="0"/>
                                          </p:stCondLst>
                                        </p:cTn>
                                        <p:tgtEl>
                                          <p:spTgt spid="24662"/>
                                        </p:tgtEl>
                                        <p:attrNameLst>
                                          <p:attrName>style.visibility</p:attrName>
                                        </p:attrNameLst>
                                      </p:cBhvr>
                                      <p:to>
                                        <p:strVal val="visible"/>
                                      </p:to>
                                    </p:set>
                                    <p:anim calcmode="lin" valueType="num">
                                      <p:cBhvr additive="base">
                                        <p:cTn id="193" dur="500" fill="hold"/>
                                        <p:tgtEl>
                                          <p:spTgt spid="24662"/>
                                        </p:tgtEl>
                                        <p:attrNameLst>
                                          <p:attrName>ppt_x</p:attrName>
                                        </p:attrNameLst>
                                      </p:cBhvr>
                                      <p:tavLst>
                                        <p:tav tm="0">
                                          <p:val>
                                            <p:strVal val="0-#ppt_w/2"/>
                                          </p:val>
                                        </p:tav>
                                        <p:tav tm="100000">
                                          <p:val>
                                            <p:strVal val="#ppt_x"/>
                                          </p:val>
                                        </p:tav>
                                      </p:tavLst>
                                    </p:anim>
                                    <p:anim calcmode="lin" valueType="num">
                                      <p:cBhvr additive="base">
                                        <p:cTn id="194" dur="500" fill="hold"/>
                                        <p:tgtEl>
                                          <p:spTgt spid="24662"/>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24660"/>
                                        </p:tgtEl>
                                        <p:attrNameLst>
                                          <p:attrName>style.visibility</p:attrName>
                                        </p:attrNameLst>
                                      </p:cBhvr>
                                      <p:to>
                                        <p:strVal val="visible"/>
                                      </p:to>
                                    </p:set>
                                    <p:anim calcmode="lin" valueType="num">
                                      <p:cBhvr additive="base">
                                        <p:cTn id="199" dur="500" fill="hold"/>
                                        <p:tgtEl>
                                          <p:spTgt spid="24660"/>
                                        </p:tgtEl>
                                        <p:attrNameLst>
                                          <p:attrName>ppt_x</p:attrName>
                                        </p:attrNameLst>
                                      </p:cBhvr>
                                      <p:tavLst>
                                        <p:tav tm="0">
                                          <p:val>
                                            <p:strVal val="0-#ppt_w/2"/>
                                          </p:val>
                                        </p:tav>
                                        <p:tav tm="100000">
                                          <p:val>
                                            <p:strVal val="#ppt_x"/>
                                          </p:val>
                                        </p:tav>
                                      </p:tavLst>
                                    </p:anim>
                                    <p:anim calcmode="lin" valueType="num">
                                      <p:cBhvr additive="base">
                                        <p:cTn id="200" dur="500" fill="hold"/>
                                        <p:tgtEl>
                                          <p:spTgt spid="24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1" grpId="0" autoUpdateAnimBg="0"/>
      <p:bldP spid="24651" grpId="0" autoUpdateAnimBg="0"/>
      <p:bldP spid="24652" grpId="0" autoUpdateAnimBg="0"/>
      <p:bldP spid="24658" grpId="0" autoUpdateAnimBg="0"/>
      <p:bldP spid="24659" grpId="0" autoUpdateAnimBg="0"/>
      <p:bldP spid="2466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6CA4-FC72-4418-9D24-135360D96912}"/>
              </a:ext>
            </a:extLst>
          </p:cNvPr>
          <p:cNvSpPr>
            <a:spLocks noGrp="1"/>
          </p:cNvSpPr>
          <p:nvPr>
            <p:ph type="title"/>
          </p:nvPr>
        </p:nvSpPr>
        <p:spPr>
          <a:xfrm>
            <a:off x="0" y="-15875"/>
            <a:ext cx="12192000" cy="1044575"/>
          </a:xfrm>
          <a:solidFill>
            <a:schemeClr val="tx2">
              <a:lumMod val="20000"/>
              <a:lumOff val="80000"/>
            </a:schemeClr>
          </a:solidFill>
        </p:spPr>
        <p:txBody>
          <a:bodyPr/>
          <a:lstStyle/>
          <a:p>
            <a:r>
              <a:rPr lang="en-US" b="1" dirty="0"/>
              <a:t>Lab Program 8</a:t>
            </a:r>
          </a:p>
        </p:txBody>
      </p:sp>
      <p:sp>
        <p:nvSpPr>
          <p:cNvPr id="3" name="Content Placeholder 2">
            <a:extLst>
              <a:ext uri="{FF2B5EF4-FFF2-40B4-BE49-F238E27FC236}">
                <a16:creationId xmlns:a16="http://schemas.microsoft.com/office/drawing/2014/main" id="{148E4861-5107-4AFB-A63E-9E4A9A993BEE}"/>
              </a:ext>
            </a:extLst>
          </p:cNvPr>
          <p:cNvSpPr>
            <a:spLocks noGrp="1"/>
          </p:cNvSpPr>
          <p:nvPr>
            <p:ph idx="1"/>
          </p:nvPr>
        </p:nvSpPr>
        <p:spPr/>
        <p:txBody>
          <a:bodyPr>
            <a:normAutofit/>
          </a:bodyPr>
          <a:lstStyle/>
          <a:p>
            <a:pPr algn="just"/>
            <a:r>
              <a:rPr lang="en-US" sz="4400" b="1" dirty="0"/>
              <a:t>Implement the non-parametric Locally Weighted Regression (LOWESS) algorithm in order to fit data points. Select appropriate data set for your experiment and draw graphs.</a:t>
            </a:r>
          </a:p>
        </p:txBody>
      </p:sp>
      <p:sp>
        <p:nvSpPr>
          <p:cNvPr id="4" name="Footer Placeholder 3">
            <a:extLst>
              <a:ext uri="{FF2B5EF4-FFF2-40B4-BE49-F238E27FC236}">
                <a16:creationId xmlns:a16="http://schemas.microsoft.com/office/drawing/2014/main" id="{CFB9BF51-127D-437F-A607-9DC3F0863A72}"/>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3664256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5687-73C9-458C-80EE-39351618A1F7}"/>
              </a:ext>
            </a:extLst>
          </p:cNvPr>
          <p:cNvSpPr>
            <a:spLocks noGrp="1"/>
          </p:cNvSpPr>
          <p:nvPr>
            <p:ph type="title"/>
          </p:nvPr>
        </p:nvSpPr>
        <p:spPr>
          <a:xfrm>
            <a:off x="0" y="0"/>
            <a:ext cx="12077700" cy="771525"/>
          </a:xfrm>
          <a:solidFill>
            <a:schemeClr val="accent1">
              <a:lumMod val="40000"/>
              <a:lumOff val="60000"/>
            </a:schemeClr>
          </a:solidFill>
        </p:spPr>
        <p:txBody>
          <a:bodyPr/>
          <a:lstStyle/>
          <a:p>
            <a:r>
              <a:rPr lang="en-US" dirty="0"/>
              <a:t>Regression</a:t>
            </a:r>
          </a:p>
        </p:txBody>
      </p:sp>
      <p:sp>
        <p:nvSpPr>
          <p:cNvPr id="3" name="Content Placeholder 2">
            <a:extLst>
              <a:ext uri="{FF2B5EF4-FFF2-40B4-BE49-F238E27FC236}">
                <a16:creationId xmlns:a16="http://schemas.microsoft.com/office/drawing/2014/main" id="{80A92B65-A6B7-44D5-8205-6706F18652C2}"/>
              </a:ext>
            </a:extLst>
          </p:cNvPr>
          <p:cNvSpPr>
            <a:spLocks noGrp="1"/>
          </p:cNvSpPr>
          <p:nvPr>
            <p:ph idx="1"/>
          </p:nvPr>
        </p:nvSpPr>
        <p:spPr>
          <a:xfrm>
            <a:off x="0" y="949325"/>
            <a:ext cx="12077700" cy="2698750"/>
          </a:xfrm>
        </p:spPr>
        <p:txBody>
          <a:bodyPr/>
          <a:lstStyle/>
          <a:p>
            <a:r>
              <a:rPr lang="en-US" dirty="0"/>
              <a:t>Regression is a technique from statistics that is used to predict values of a desired target quantity when the target quantity is continuous .</a:t>
            </a:r>
          </a:p>
          <a:p>
            <a:r>
              <a:rPr lang="en-US" dirty="0"/>
              <a:t>In regression, we seek to identify (or estimate) a continuous variable y associated with a given input vector x.</a:t>
            </a:r>
          </a:p>
          <a:p>
            <a:pPr lvl="1"/>
            <a:r>
              <a:rPr lang="en-US" dirty="0"/>
              <a:t>y is called the dependent variable. </a:t>
            </a:r>
          </a:p>
          <a:p>
            <a:pPr lvl="1"/>
            <a:r>
              <a:rPr lang="en-US" dirty="0"/>
              <a:t>x is called the independent variable. </a:t>
            </a:r>
          </a:p>
          <a:p>
            <a:endParaRPr lang="en-US" dirty="0"/>
          </a:p>
        </p:txBody>
      </p:sp>
      <p:pic>
        <p:nvPicPr>
          <p:cNvPr id="4" name="Picture 3">
            <a:extLst>
              <a:ext uri="{FF2B5EF4-FFF2-40B4-BE49-F238E27FC236}">
                <a16:creationId xmlns:a16="http://schemas.microsoft.com/office/drawing/2014/main" id="{C7B45FC9-04D3-4C9D-935B-FAD75422E4B7}"/>
              </a:ext>
            </a:extLst>
          </p:cNvPr>
          <p:cNvPicPr>
            <a:picLocks noChangeAspect="1"/>
          </p:cNvPicPr>
          <p:nvPr/>
        </p:nvPicPr>
        <p:blipFill>
          <a:blip r:embed="rId2"/>
          <a:stretch>
            <a:fillRect/>
          </a:stretch>
        </p:blipFill>
        <p:spPr>
          <a:xfrm>
            <a:off x="109537" y="4000500"/>
            <a:ext cx="5038725" cy="2381250"/>
          </a:xfrm>
          <a:prstGeom prst="rect">
            <a:avLst/>
          </a:prstGeom>
        </p:spPr>
      </p:pic>
      <p:pic>
        <p:nvPicPr>
          <p:cNvPr id="5" name="Picture 4">
            <a:extLst>
              <a:ext uri="{FF2B5EF4-FFF2-40B4-BE49-F238E27FC236}">
                <a16:creationId xmlns:a16="http://schemas.microsoft.com/office/drawing/2014/main" id="{2CBB3D93-B24B-4D02-B7E2-D9B3DECDAA07}"/>
              </a:ext>
            </a:extLst>
          </p:cNvPr>
          <p:cNvPicPr>
            <a:picLocks noChangeAspect="1"/>
          </p:cNvPicPr>
          <p:nvPr/>
        </p:nvPicPr>
        <p:blipFill>
          <a:blip r:embed="rId3"/>
          <a:stretch>
            <a:fillRect/>
          </a:stretch>
        </p:blipFill>
        <p:spPr>
          <a:xfrm>
            <a:off x="6215164" y="3900994"/>
            <a:ext cx="4800600" cy="2305050"/>
          </a:xfrm>
          <a:prstGeom prst="rect">
            <a:avLst/>
          </a:prstGeom>
        </p:spPr>
      </p:pic>
      <p:sp>
        <p:nvSpPr>
          <p:cNvPr id="6" name="Footer Placeholder 5">
            <a:extLst>
              <a:ext uri="{FF2B5EF4-FFF2-40B4-BE49-F238E27FC236}">
                <a16:creationId xmlns:a16="http://schemas.microsoft.com/office/drawing/2014/main" id="{5B38BB9B-E526-430B-87DC-00699A278A9A}"/>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77056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9F5A-A7F0-4FB9-B6D7-2D480AE686E6}"/>
              </a:ext>
            </a:extLst>
          </p:cNvPr>
          <p:cNvSpPr>
            <a:spLocks noGrp="1"/>
          </p:cNvSpPr>
          <p:nvPr>
            <p:ph type="title"/>
          </p:nvPr>
        </p:nvSpPr>
        <p:spPr>
          <a:xfrm>
            <a:off x="0" y="0"/>
            <a:ext cx="12192000" cy="614589"/>
          </a:xfrm>
          <a:solidFill>
            <a:schemeClr val="accent1">
              <a:lumMod val="20000"/>
              <a:lumOff val="80000"/>
            </a:schemeClr>
          </a:solidFill>
        </p:spPr>
        <p:txBody>
          <a:bodyPr>
            <a:normAutofit fontScale="90000"/>
          </a:bodyPr>
          <a:lstStyle/>
          <a:p>
            <a:r>
              <a:rPr lang="en-US" b="1" dirty="0"/>
              <a:t>Instance based learning </a:t>
            </a:r>
          </a:p>
        </p:txBody>
      </p:sp>
      <p:sp>
        <p:nvSpPr>
          <p:cNvPr id="3" name="Content Placeholder 2">
            <a:extLst>
              <a:ext uri="{FF2B5EF4-FFF2-40B4-BE49-F238E27FC236}">
                <a16:creationId xmlns:a16="http://schemas.microsoft.com/office/drawing/2014/main" id="{5834A6BC-E4A7-49E1-99C6-39E302C79672}"/>
              </a:ext>
            </a:extLst>
          </p:cNvPr>
          <p:cNvSpPr>
            <a:spLocks noGrp="1"/>
          </p:cNvSpPr>
          <p:nvPr>
            <p:ph idx="1"/>
          </p:nvPr>
        </p:nvSpPr>
        <p:spPr>
          <a:xfrm>
            <a:off x="74645" y="877078"/>
            <a:ext cx="11969621" cy="5980921"/>
          </a:xfrm>
        </p:spPr>
        <p:txBody>
          <a:bodyPr>
            <a:normAutofit fontScale="92500" lnSpcReduction="10000"/>
          </a:bodyPr>
          <a:lstStyle/>
          <a:p>
            <a:pPr>
              <a:lnSpc>
                <a:spcPct val="120000"/>
              </a:lnSpc>
            </a:pPr>
            <a:r>
              <a:rPr lang="en-US" altLang="en-US" sz="3400" b="1" dirty="0"/>
              <a:t>Key idea</a:t>
            </a:r>
            <a:r>
              <a:rPr lang="en-US" altLang="en-US" sz="3400" dirty="0"/>
              <a:t>: In contrast to learning methods that construct a general, explicit description of the target function when training examples are provided, instance-based learning constructs the target function only when a new instance must be classified.   </a:t>
            </a:r>
          </a:p>
          <a:p>
            <a:pPr marL="0" indent="0">
              <a:lnSpc>
                <a:spcPct val="120000"/>
              </a:lnSpc>
              <a:buNone/>
            </a:pPr>
            <a:r>
              <a:rPr lang="en-US" altLang="en-US" sz="3400" dirty="0"/>
              <a:t>Only store all training examples      </a:t>
            </a:r>
            <a:r>
              <a:rPr lang="en-US" altLang="en-US" sz="3400" i="1" dirty="0"/>
              <a:t>                        </a:t>
            </a:r>
            <a:r>
              <a:rPr lang="en-US" altLang="en-US" sz="3400" dirty="0"/>
              <a:t>where </a:t>
            </a:r>
            <a:r>
              <a:rPr lang="en-US" altLang="en-US" sz="3400" i="1" dirty="0"/>
              <a:t>x</a:t>
            </a:r>
            <a:r>
              <a:rPr lang="en-US" altLang="en-US" sz="3400" dirty="0"/>
              <a:t> describes the attributes of each instance and  </a:t>
            </a:r>
            <a:r>
              <a:rPr lang="en-US" altLang="en-US" sz="3400" i="1" dirty="0"/>
              <a:t>f(x)</a:t>
            </a:r>
            <a:r>
              <a:rPr lang="en-US" altLang="en-US" sz="3400" dirty="0"/>
              <a:t> denotes its class (or value).</a:t>
            </a:r>
          </a:p>
          <a:p>
            <a:pPr marL="0" indent="0">
              <a:lnSpc>
                <a:spcPct val="120000"/>
              </a:lnSpc>
              <a:buNone/>
            </a:pPr>
            <a:r>
              <a:rPr lang="en-US" altLang="en-US" sz="3400" b="1" dirty="0"/>
              <a:t>Use a Nearest Neighbor method: </a:t>
            </a:r>
          </a:p>
          <a:p>
            <a:pPr marL="0" indent="0">
              <a:lnSpc>
                <a:spcPct val="120000"/>
              </a:lnSpc>
              <a:buNone/>
            </a:pPr>
            <a:r>
              <a:rPr lang="en-US" altLang="en-US" sz="3400" b="1" dirty="0"/>
              <a:t>         </a:t>
            </a:r>
            <a:r>
              <a:rPr lang="en-US" altLang="en-US" sz="3400" dirty="0"/>
              <a:t>Given query instance           ,</a:t>
            </a:r>
          </a:p>
          <a:p>
            <a:pPr marL="0" indent="0">
              <a:lnSpc>
                <a:spcPct val="120000"/>
              </a:lnSpc>
              <a:buNone/>
            </a:pPr>
            <a:r>
              <a:rPr lang="en-US" altLang="en-US" sz="3400" dirty="0"/>
              <a:t>         first locate nearest (most similar) training example            , </a:t>
            </a:r>
          </a:p>
          <a:p>
            <a:pPr marL="0" indent="0">
              <a:lnSpc>
                <a:spcPct val="120000"/>
              </a:lnSpc>
              <a:buNone/>
            </a:pPr>
            <a:r>
              <a:rPr lang="en-US" altLang="en-US" sz="3400" dirty="0"/>
              <a:t>         then estimate </a:t>
            </a:r>
          </a:p>
          <a:p>
            <a:endParaRPr lang="en-US" dirty="0"/>
          </a:p>
        </p:txBody>
      </p:sp>
      <p:graphicFrame>
        <p:nvGraphicFramePr>
          <p:cNvPr id="4" name="Object 9">
            <a:extLst>
              <a:ext uri="{FF2B5EF4-FFF2-40B4-BE49-F238E27FC236}">
                <a16:creationId xmlns:a16="http://schemas.microsoft.com/office/drawing/2014/main" id="{F3ED3AC6-C030-4872-B56F-DD5EE3102EAD}"/>
              </a:ext>
            </a:extLst>
          </p:cNvPr>
          <p:cNvGraphicFramePr>
            <a:graphicFrameLocks noChangeAspect="1"/>
          </p:cNvGraphicFramePr>
          <p:nvPr>
            <p:extLst>
              <p:ext uri="{D42A27DB-BD31-4B8C-83A1-F6EECF244321}">
                <p14:modId xmlns:p14="http://schemas.microsoft.com/office/powerpoint/2010/main" val="1366393417"/>
              </p:ext>
            </p:extLst>
          </p:nvPr>
        </p:nvGraphicFramePr>
        <p:xfrm>
          <a:off x="5592308" y="3154524"/>
          <a:ext cx="1660525" cy="548952"/>
        </p:xfrm>
        <a:graphic>
          <a:graphicData uri="http://schemas.openxmlformats.org/presentationml/2006/ole">
            <mc:AlternateContent xmlns:mc="http://schemas.openxmlformats.org/markup-compatibility/2006">
              <mc:Choice xmlns:v="urn:schemas-microsoft-com:vml" Requires="v">
                <p:oleObj spid="_x0000_s4318" name="Equation" r:id="rId3" imgW="761669" imgH="203112" progId="Equation.3">
                  <p:embed/>
                </p:oleObj>
              </mc:Choice>
              <mc:Fallback>
                <p:oleObj name="Equation" r:id="rId3" imgW="761669" imgH="203112" progId="Equation.3">
                  <p:embed/>
                  <p:pic>
                    <p:nvPicPr>
                      <p:cNvPr id="6153" name="Object 9">
                        <a:extLst>
                          <a:ext uri="{FF2B5EF4-FFF2-40B4-BE49-F238E27FC236}">
                            <a16:creationId xmlns:a16="http://schemas.microsoft.com/office/drawing/2014/main" id="{CD1D9E7A-930C-4560-B56A-8FC2D7F428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308" y="3154524"/>
                        <a:ext cx="1660525" cy="548952"/>
                      </a:xfrm>
                      <a:prstGeom prst="rect">
                        <a:avLst/>
                      </a:prstGeom>
                      <a:noFill/>
                      <a:ln>
                        <a:noFill/>
                      </a:ln>
                      <a:effectLst/>
                    </p:spPr>
                  </p:pic>
                </p:oleObj>
              </mc:Fallback>
            </mc:AlternateContent>
          </a:graphicData>
        </a:graphic>
      </p:graphicFrame>
      <p:graphicFrame>
        <p:nvGraphicFramePr>
          <p:cNvPr id="5" name="Object 10">
            <a:extLst>
              <a:ext uri="{FF2B5EF4-FFF2-40B4-BE49-F238E27FC236}">
                <a16:creationId xmlns:a16="http://schemas.microsoft.com/office/drawing/2014/main" id="{B087D77A-96C0-46F1-B2E8-9A3B2C0686FC}"/>
              </a:ext>
            </a:extLst>
          </p:cNvPr>
          <p:cNvGraphicFramePr>
            <a:graphicFrameLocks noChangeAspect="1"/>
          </p:cNvGraphicFramePr>
          <p:nvPr>
            <p:extLst>
              <p:ext uri="{D42A27DB-BD31-4B8C-83A1-F6EECF244321}">
                <p14:modId xmlns:p14="http://schemas.microsoft.com/office/powerpoint/2010/main" val="355069579"/>
              </p:ext>
            </p:extLst>
          </p:nvPr>
        </p:nvGraphicFramePr>
        <p:xfrm>
          <a:off x="4466575" y="5028892"/>
          <a:ext cx="606490" cy="472524"/>
        </p:xfrm>
        <a:graphic>
          <a:graphicData uri="http://schemas.openxmlformats.org/presentationml/2006/ole">
            <mc:AlternateContent xmlns:mc="http://schemas.openxmlformats.org/markup-compatibility/2006">
              <mc:Choice xmlns:v="urn:schemas-microsoft-com:vml" Requires="v">
                <p:oleObj spid="_x0000_s4319" name="Equation" r:id="rId5" imgW="164957" imgH="152268" progId="Equation.3">
                  <p:embed/>
                </p:oleObj>
              </mc:Choice>
              <mc:Fallback>
                <p:oleObj name="Equation" r:id="rId5" imgW="164957" imgH="152268" progId="Equation.3">
                  <p:embed/>
                  <p:pic>
                    <p:nvPicPr>
                      <p:cNvPr id="6154" name="Object 10">
                        <a:extLst>
                          <a:ext uri="{FF2B5EF4-FFF2-40B4-BE49-F238E27FC236}">
                            <a16:creationId xmlns:a16="http://schemas.microsoft.com/office/drawing/2014/main" id="{4C762292-32E0-49D2-97C8-F7211ABD38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6575" y="5028892"/>
                        <a:ext cx="606490" cy="472524"/>
                      </a:xfrm>
                      <a:prstGeom prst="rect">
                        <a:avLst/>
                      </a:prstGeom>
                      <a:noFill/>
                      <a:ln>
                        <a:noFill/>
                      </a:ln>
                      <a:effectLst/>
                    </p:spPr>
                  </p:pic>
                </p:oleObj>
              </mc:Fallback>
            </mc:AlternateContent>
          </a:graphicData>
        </a:graphic>
      </p:graphicFrame>
      <p:graphicFrame>
        <p:nvGraphicFramePr>
          <p:cNvPr id="6" name="Object 12">
            <a:extLst>
              <a:ext uri="{FF2B5EF4-FFF2-40B4-BE49-F238E27FC236}">
                <a16:creationId xmlns:a16="http://schemas.microsoft.com/office/drawing/2014/main" id="{1DD037FE-2E6A-4F18-9E26-179F9826D39D}"/>
              </a:ext>
            </a:extLst>
          </p:cNvPr>
          <p:cNvGraphicFramePr>
            <a:graphicFrameLocks noChangeAspect="1"/>
          </p:cNvGraphicFramePr>
          <p:nvPr>
            <p:extLst>
              <p:ext uri="{D42A27DB-BD31-4B8C-83A1-F6EECF244321}">
                <p14:modId xmlns:p14="http://schemas.microsoft.com/office/powerpoint/2010/main" val="2207837068"/>
              </p:ext>
            </p:extLst>
          </p:nvPr>
        </p:nvGraphicFramePr>
        <p:xfrm>
          <a:off x="9184433" y="5613965"/>
          <a:ext cx="713792" cy="472524"/>
        </p:xfrm>
        <a:graphic>
          <a:graphicData uri="http://schemas.openxmlformats.org/presentationml/2006/ole">
            <mc:AlternateContent xmlns:mc="http://schemas.openxmlformats.org/markup-compatibility/2006">
              <mc:Choice xmlns:v="urn:schemas-microsoft-com:vml" Requires="v">
                <p:oleObj spid="_x0000_s4320" name="Equation" r:id="rId7" imgW="164957" imgH="139579" progId="Equation.3">
                  <p:embed/>
                </p:oleObj>
              </mc:Choice>
              <mc:Fallback>
                <p:oleObj name="Equation" r:id="rId7" imgW="164957" imgH="139579" progId="Equation.3">
                  <p:embed/>
                  <p:pic>
                    <p:nvPicPr>
                      <p:cNvPr id="6155" name="Object 12">
                        <a:extLst>
                          <a:ext uri="{FF2B5EF4-FFF2-40B4-BE49-F238E27FC236}">
                            <a16:creationId xmlns:a16="http://schemas.microsoft.com/office/drawing/2014/main" id="{FABD61F7-BE0E-4580-AEA7-0448EBADB1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84433" y="5613965"/>
                        <a:ext cx="713792" cy="472524"/>
                      </a:xfrm>
                      <a:prstGeom prst="rect">
                        <a:avLst/>
                      </a:prstGeom>
                      <a:noFill/>
                      <a:ln>
                        <a:noFill/>
                      </a:ln>
                      <a:effectLst/>
                    </p:spPr>
                  </p:pic>
                </p:oleObj>
              </mc:Fallback>
            </mc:AlternateContent>
          </a:graphicData>
        </a:graphic>
      </p:graphicFrame>
      <p:graphicFrame>
        <p:nvGraphicFramePr>
          <p:cNvPr id="7" name="Object 8">
            <a:extLst>
              <a:ext uri="{FF2B5EF4-FFF2-40B4-BE49-F238E27FC236}">
                <a16:creationId xmlns:a16="http://schemas.microsoft.com/office/drawing/2014/main" id="{E1B0FF3D-C7EB-4207-ACA4-91CB4B710CCE}"/>
              </a:ext>
            </a:extLst>
          </p:cNvPr>
          <p:cNvGraphicFramePr>
            <a:graphicFrameLocks noChangeAspect="1"/>
          </p:cNvGraphicFramePr>
          <p:nvPr>
            <p:extLst>
              <p:ext uri="{D42A27DB-BD31-4B8C-83A1-F6EECF244321}">
                <p14:modId xmlns:p14="http://schemas.microsoft.com/office/powerpoint/2010/main" val="3784268204"/>
              </p:ext>
            </p:extLst>
          </p:nvPr>
        </p:nvGraphicFramePr>
        <p:xfrm>
          <a:off x="3443641" y="6086489"/>
          <a:ext cx="2652358" cy="648056"/>
        </p:xfrm>
        <a:graphic>
          <a:graphicData uri="http://schemas.openxmlformats.org/presentationml/2006/ole">
            <mc:AlternateContent xmlns:mc="http://schemas.openxmlformats.org/markup-compatibility/2006">
              <mc:Choice xmlns:v="urn:schemas-microsoft-com:vml" Requires="v">
                <p:oleObj spid="_x0000_s4321" name="Equation" r:id="rId9" imgW="939392" imgH="241195" progId="Equation.3">
                  <p:embed/>
                </p:oleObj>
              </mc:Choice>
              <mc:Fallback>
                <p:oleObj name="Equation" r:id="rId9" imgW="939392" imgH="241195" progId="Equation.3">
                  <p:embed/>
                  <p:pic>
                    <p:nvPicPr>
                      <p:cNvPr id="6152" name="Object 8">
                        <a:extLst>
                          <a:ext uri="{FF2B5EF4-FFF2-40B4-BE49-F238E27FC236}">
                            <a16:creationId xmlns:a16="http://schemas.microsoft.com/office/drawing/2014/main" id="{A5627F8D-69E6-4A66-82BF-BEA4E50D34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3641" y="6086489"/>
                        <a:ext cx="2652358" cy="6480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871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ample Height vs Weight Linear Regression">
            <a:extLst>
              <a:ext uri="{FF2B5EF4-FFF2-40B4-BE49-F238E27FC236}">
                <a16:creationId xmlns:a16="http://schemas.microsoft.com/office/drawing/2014/main" id="{80285C96-6CDA-4BEC-B93E-7CF6B9886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15000" cy="353377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6388" name="Picture 4" descr="Image result for regression in machine learning">
            <a:extLst>
              <a:ext uri="{FF2B5EF4-FFF2-40B4-BE49-F238E27FC236}">
                <a16:creationId xmlns:a16="http://schemas.microsoft.com/office/drawing/2014/main" id="{FC12A57A-FF93-46B8-80C6-B4394422F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449" y="0"/>
            <a:ext cx="6105525" cy="353377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6390" name="Picture 6" descr="Image result for regression in machine learning">
            <a:extLst>
              <a:ext uri="{FF2B5EF4-FFF2-40B4-BE49-F238E27FC236}">
                <a16:creationId xmlns:a16="http://schemas.microsoft.com/office/drawing/2014/main" id="{CD02F425-5329-438E-8FFD-84149FE3E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18689"/>
            <a:ext cx="5715000" cy="304881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4" name="AutoShape 8" descr="Image result for regression in machine learning">
            <a:extLst>
              <a:ext uri="{FF2B5EF4-FFF2-40B4-BE49-F238E27FC236}">
                <a16:creationId xmlns:a16="http://schemas.microsoft.com/office/drawing/2014/main" id="{3DDDF881-C8C3-4571-A7A2-FC141DB560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4" name="Picture 10" descr="Image result for regression in machine learning">
            <a:extLst>
              <a:ext uri="{FF2B5EF4-FFF2-40B4-BE49-F238E27FC236}">
                <a16:creationId xmlns:a16="http://schemas.microsoft.com/office/drawing/2014/main" id="{3048A4B9-2CA6-4543-AD50-E97E0E84AD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3761564"/>
            <a:ext cx="6097622" cy="304881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F85E84C5-D0DB-4B0A-92AA-0976515DA47B}"/>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2962628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96750" cy="838200"/>
          </a:xfrm>
          <a:solidFill>
            <a:schemeClr val="accent1">
              <a:lumMod val="40000"/>
              <a:lumOff val="60000"/>
            </a:schemeClr>
          </a:solidFill>
        </p:spPr>
        <p:txBody>
          <a:bodyPr>
            <a:normAutofit/>
          </a:bodyPr>
          <a:lstStyle/>
          <a:p>
            <a:r>
              <a:rPr lang="en-US" dirty="0">
                <a:ea typeface="ＭＳ Ｐゴシック" pitchFamily="1" charset="-128"/>
                <a:cs typeface="ＭＳ Ｐゴシック" pitchFamily="1" charset="-128"/>
              </a:rPr>
              <a:t>What lines "really" best fit each case? </a:t>
            </a:r>
          </a:p>
        </p:txBody>
      </p:sp>
      <p:pic>
        <p:nvPicPr>
          <p:cNvPr id="27654" name="Picture 6"/>
          <p:cNvPicPr>
            <a:picLocks noChangeAspect="1"/>
          </p:cNvPicPr>
          <p:nvPr/>
        </p:nvPicPr>
        <p:blipFill>
          <a:blip r:embed="rId3"/>
          <a:srcRect/>
          <a:stretch>
            <a:fillRect/>
          </a:stretch>
        </p:blipFill>
        <p:spPr bwMode="auto">
          <a:xfrm>
            <a:off x="2643981" y="1047750"/>
            <a:ext cx="6808788" cy="49530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298A9361-E708-45E2-B237-B1BAE60F8DCE}"/>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3384671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8391-CD71-4B86-BD28-7708F054E777}"/>
              </a:ext>
            </a:extLst>
          </p:cNvPr>
          <p:cNvSpPr>
            <a:spLocks noGrp="1"/>
          </p:cNvSpPr>
          <p:nvPr>
            <p:ph type="title"/>
          </p:nvPr>
        </p:nvSpPr>
        <p:spPr>
          <a:xfrm>
            <a:off x="-631" y="0"/>
            <a:ext cx="12259306" cy="752475"/>
          </a:xfrm>
          <a:solidFill>
            <a:schemeClr val="tx2">
              <a:lumMod val="20000"/>
              <a:lumOff val="80000"/>
            </a:schemeClr>
          </a:solidFill>
        </p:spPr>
        <p:txBody>
          <a:bodyPr/>
          <a:lstStyle/>
          <a:p>
            <a:r>
              <a:rPr lang="en-US" dirty="0"/>
              <a:t>Loess/Lowess Regression</a:t>
            </a:r>
          </a:p>
        </p:txBody>
      </p:sp>
      <p:sp>
        <p:nvSpPr>
          <p:cNvPr id="3" name="Content Placeholder 2">
            <a:extLst>
              <a:ext uri="{FF2B5EF4-FFF2-40B4-BE49-F238E27FC236}">
                <a16:creationId xmlns:a16="http://schemas.microsoft.com/office/drawing/2014/main" id="{E4D688EF-19A2-44B3-A542-4A0010FC4330}"/>
              </a:ext>
            </a:extLst>
          </p:cNvPr>
          <p:cNvSpPr>
            <a:spLocks noGrp="1"/>
          </p:cNvSpPr>
          <p:nvPr>
            <p:ph idx="1"/>
          </p:nvPr>
        </p:nvSpPr>
        <p:spPr>
          <a:xfrm>
            <a:off x="-632" y="924306"/>
            <a:ext cx="12125955" cy="889000"/>
          </a:xfrm>
        </p:spPr>
        <p:txBody>
          <a:bodyPr>
            <a:normAutofit/>
          </a:bodyPr>
          <a:lstStyle/>
          <a:p>
            <a:r>
              <a:rPr lang="en-US" dirty="0"/>
              <a:t>Loess regression is a nonparametric technique that uses </a:t>
            </a:r>
            <a:r>
              <a:rPr lang="en-US" b="1" i="1" dirty="0"/>
              <a:t>local weighted </a:t>
            </a:r>
            <a:r>
              <a:rPr lang="en-US" dirty="0"/>
              <a:t>regression to fit a </a:t>
            </a:r>
            <a:r>
              <a:rPr lang="en-US" b="1" dirty="0"/>
              <a:t>smooth curve </a:t>
            </a:r>
            <a:r>
              <a:rPr lang="en-US" dirty="0"/>
              <a:t>through points in a scatter plot. </a:t>
            </a:r>
          </a:p>
        </p:txBody>
      </p:sp>
      <p:pic>
        <p:nvPicPr>
          <p:cNvPr id="47106" name="Picture 2" descr="https://blogs.sas.com/content/iml/files/2016/10/loess3.png">
            <a:extLst>
              <a:ext uri="{FF2B5EF4-FFF2-40B4-BE49-F238E27FC236}">
                <a16:creationId xmlns:a16="http://schemas.microsoft.com/office/drawing/2014/main" id="{54FC1546-613D-44A2-96F9-0ADD4DB60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251" y="1985137"/>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Lowess Regression algorithm">
            <a:extLst>
              <a:ext uri="{FF2B5EF4-FFF2-40B4-BE49-F238E27FC236}">
                <a16:creationId xmlns:a16="http://schemas.microsoft.com/office/drawing/2014/main" id="{A0890864-38FF-4D45-801A-8B48D45EF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60" y="2086356"/>
            <a:ext cx="5129784" cy="38473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DBC61D3-F96E-4684-9D68-195FC48D684D}"/>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401942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F0AF-791F-4BEB-9FE0-3C557C536B86}"/>
              </a:ext>
            </a:extLst>
          </p:cNvPr>
          <p:cNvSpPr>
            <a:spLocks noGrp="1"/>
          </p:cNvSpPr>
          <p:nvPr>
            <p:ph type="title"/>
          </p:nvPr>
        </p:nvSpPr>
        <p:spPr>
          <a:xfrm>
            <a:off x="0" y="1"/>
            <a:ext cx="12192000" cy="857250"/>
          </a:xfrm>
          <a:solidFill>
            <a:schemeClr val="accent1">
              <a:lumMod val="40000"/>
              <a:lumOff val="60000"/>
            </a:schemeClr>
          </a:solidFill>
        </p:spPr>
        <p:txBody>
          <a:bodyPr/>
          <a:lstStyle/>
          <a:p>
            <a:r>
              <a:rPr lang="en-US" b="1" dirty="0"/>
              <a:t>Lowess Algorithm</a:t>
            </a:r>
          </a:p>
        </p:txBody>
      </p:sp>
      <p:sp>
        <p:nvSpPr>
          <p:cNvPr id="3" name="Content Placeholder 2">
            <a:extLst>
              <a:ext uri="{FF2B5EF4-FFF2-40B4-BE49-F238E27FC236}">
                <a16:creationId xmlns:a16="http://schemas.microsoft.com/office/drawing/2014/main" id="{96002DC3-8E38-411F-80B7-C5FD99BC3087}"/>
              </a:ext>
            </a:extLst>
          </p:cNvPr>
          <p:cNvSpPr>
            <a:spLocks noGrp="1"/>
          </p:cNvSpPr>
          <p:nvPr>
            <p:ph idx="1"/>
          </p:nvPr>
        </p:nvSpPr>
        <p:spPr>
          <a:xfrm>
            <a:off x="0" y="1139825"/>
            <a:ext cx="12115800" cy="1165225"/>
          </a:xfrm>
        </p:spPr>
        <p:txBody>
          <a:bodyPr/>
          <a:lstStyle/>
          <a:p>
            <a:r>
              <a:rPr lang="en-US" sz="1800" u="sng" dirty="0">
                <a:hlinkClick r:id="rId3"/>
              </a:rPr>
              <a:t>Locally weighted regression</a:t>
            </a:r>
            <a:r>
              <a:rPr lang="en-US" sz="1800" dirty="0"/>
              <a:t> is a very powerful non-parametric model used in statistical learning .Given a </a:t>
            </a:r>
            <a:r>
              <a:rPr lang="en-US" sz="1800" i="1" dirty="0"/>
              <a:t>dataset</a:t>
            </a:r>
            <a:r>
              <a:rPr lang="en-US" sz="1800" dirty="0"/>
              <a:t> </a:t>
            </a:r>
            <a:r>
              <a:rPr lang="en-US" sz="1800" b="1" dirty="0"/>
              <a:t>X</a:t>
            </a:r>
            <a:r>
              <a:rPr lang="en-US" sz="1800" dirty="0"/>
              <a:t>, </a:t>
            </a:r>
            <a:r>
              <a:rPr lang="en-US" sz="1800" b="1" dirty="0"/>
              <a:t>y</a:t>
            </a:r>
            <a:r>
              <a:rPr lang="en-US" sz="1800" dirty="0"/>
              <a:t>, we attempt to find a </a:t>
            </a:r>
            <a:r>
              <a:rPr lang="en-US" sz="1800" i="1" dirty="0"/>
              <a:t>model</a:t>
            </a:r>
            <a:r>
              <a:rPr lang="en-US" sz="1800" dirty="0"/>
              <a:t> </a:t>
            </a:r>
            <a:r>
              <a:rPr lang="el-GR" sz="1800" dirty="0"/>
              <a:t> </a:t>
            </a:r>
            <a:r>
              <a:rPr lang="en-US" sz="1800" dirty="0"/>
              <a:t>parameter </a:t>
            </a:r>
            <a:r>
              <a:rPr lang="el-GR" sz="1800" dirty="0"/>
              <a:t>β</a:t>
            </a:r>
            <a:r>
              <a:rPr lang="en-US" sz="1800" b="1" dirty="0"/>
              <a:t>(x)</a:t>
            </a:r>
            <a:r>
              <a:rPr lang="en-US" sz="1800" dirty="0"/>
              <a:t> that minimizes </a:t>
            </a:r>
            <a:r>
              <a:rPr lang="en-US" sz="1800" i="1" dirty="0"/>
              <a:t>residual sum of </a:t>
            </a:r>
            <a:r>
              <a:rPr lang="en-US" sz="1800" b="1" i="1" dirty="0"/>
              <a:t>weighted</a:t>
            </a:r>
            <a:r>
              <a:rPr lang="en-US" sz="1800" i="1" dirty="0"/>
              <a:t> squared errors</a:t>
            </a:r>
            <a:r>
              <a:rPr lang="en-US" sz="1800" dirty="0"/>
              <a:t>. The weights are given by a </a:t>
            </a:r>
            <a:r>
              <a:rPr lang="en-US" sz="1800" i="1" dirty="0"/>
              <a:t>kernel function(k or w) </a:t>
            </a:r>
            <a:r>
              <a:rPr lang="en-US" sz="1800" dirty="0"/>
              <a:t>which can be chosen arbitrarily .</a:t>
            </a:r>
          </a:p>
        </p:txBody>
      </p:sp>
      <p:sp>
        <p:nvSpPr>
          <p:cNvPr id="4" name="Content Placeholder 2">
            <a:extLst>
              <a:ext uri="{FF2B5EF4-FFF2-40B4-BE49-F238E27FC236}">
                <a16:creationId xmlns:a16="http://schemas.microsoft.com/office/drawing/2014/main" id="{16061315-730C-4874-B756-CF220ACE0F67}"/>
              </a:ext>
            </a:extLst>
          </p:cNvPr>
          <p:cNvSpPr txBox="1">
            <a:spLocks/>
          </p:cNvSpPr>
          <p:nvPr/>
        </p:nvSpPr>
        <p:spPr>
          <a:xfrm>
            <a:off x="1638300" y="2066925"/>
            <a:ext cx="10344150" cy="3965575"/>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a:t>Algorithm</a:t>
            </a:r>
          </a:p>
          <a:p>
            <a:pPr marL="342900" indent="-342900">
              <a:buAutoNum type="arabicPeriod"/>
            </a:pPr>
            <a:r>
              <a:rPr lang="en-US" sz="1800" dirty="0"/>
              <a:t>Read the Given data  Sample to </a:t>
            </a:r>
            <a:r>
              <a:rPr lang="en-US" sz="1800" b="1" dirty="0"/>
              <a:t>X</a:t>
            </a:r>
            <a:r>
              <a:rPr lang="en-US" sz="1800" dirty="0"/>
              <a:t> and  the curve (linear or non linear) to </a:t>
            </a:r>
            <a:r>
              <a:rPr lang="en-US" sz="1800" b="1" dirty="0"/>
              <a:t>Y</a:t>
            </a:r>
            <a:r>
              <a:rPr lang="en-US" sz="1800" dirty="0"/>
              <a:t> </a:t>
            </a:r>
          </a:p>
          <a:p>
            <a:pPr marL="342900" indent="-342900">
              <a:buAutoNum type="arabicPeriod"/>
            </a:pPr>
            <a:r>
              <a:rPr lang="en-US" sz="1800" dirty="0"/>
              <a:t>Set the value for Smoothening parameter or Free parameter say </a:t>
            </a:r>
            <a:r>
              <a:rPr lang="el-GR" sz="1800" b="1" dirty="0"/>
              <a:t>τ</a:t>
            </a:r>
            <a:r>
              <a:rPr lang="en-US" sz="1800" b="1" dirty="0"/>
              <a:t> </a:t>
            </a:r>
            <a:r>
              <a:rPr lang="en-US" sz="1800" dirty="0"/>
              <a:t> </a:t>
            </a:r>
          </a:p>
          <a:p>
            <a:pPr marL="342900" indent="-342900">
              <a:buAutoNum type="arabicPeriod"/>
            </a:pPr>
            <a:r>
              <a:rPr lang="en-US" sz="1800" dirty="0"/>
              <a:t>Set the bias /Point of interest set </a:t>
            </a:r>
            <a:r>
              <a:rPr lang="en-US" sz="1800" b="1" dirty="0"/>
              <a:t>X0</a:t>
            </a:r>
            <a:r>
              <a:rPr lang="en-US" sz="1800" dirty="0"/>
              <a:t> which is a subset of </a:t>
            </a:r>
            <a:r>
              <a:rPr lang="en-US" sz="1800" b="1" dirty="0"/>
              <a:t>X </a:t>
            </a:r>
          </a:p>
          <a:p>
            <a:pPr marL="342900" indent="-342900">
              <a:buAutoNum type="arabicPeriod" startAt="4"/>
            </a:pPr>
            <a:r>
              <a:rPr lang="en-US" sz="1800" dirty="0"/>
              <a:t>Determine the weight matrix using : </a:t>
            </a:r>
          </a:p>
          <a:p>
            <a:pPr marL="342900" indent="-342900">
              <a:buAutoNum type="arabicPeriod" startAt="4"/>
            </a:pPr>
            <a:endParaRPr lang="en-US" sz="1800" dirty="0"/>
          </a:p>
          <a:p>
            <a:pPr marL="342900" indent="-342900">
              <a:buAutoNum type="arabicPeriod" startAt="4"/>
            </a:pPr>
            <a:r>
              <a:rPr lang="en-US" sz="1800" dirty="0"/>
              <a:t>Determine the value of  model term parameter β   using : </a:t>
            </a:r>
          </a:p>
          <a:p>
            <a:pPr marL="342900" indent="-342900">
              <a:buAutoNum type="arabicPeriod" startAt="4"/>
            </a:pPr>
            <a:r>
              <a:rPr lang="en-US" sz="1800" dirty="0"/>
              <a:t>Prediction = </a:t>
            </a:r>
            <a:r>
              <a:rPr lang="en-US" sz="2400" dirty="0"/>
              <a:t>x</a:t>
            </a:r>
            <a:r>
              <a:rPr lang="en-US" sz="1200" b="1" dirty="0"/>
              <a:t>0</a:t>
            </a:r>
            <a:r>
              <a:rPr lang="en-US" sz="2400" dirty="0"/>
              <a:t>*</a:t>
            </a:r>
            <a:r>
              <a:rPr lang="el-GR" sz="2400" dirty="0"/>
              <a:t>β</a:t>
            </a:r>
            <a:endParaRPr lang="en-US" sz="2400" dirty="0"/>
          </a:p>
          <a:p>
            <a:pPr marL="342900" indent="-342900">
              <a:buAutoNum type="arabicPeriod" startAt="4"/>
            </a:pPr>
            <a:endParaRPr lang="en-US" sz="1800" dirty="0"/>
          </a:p>
          <a:p>
            <a:pPr marL="342900" indent="-342900">
              <a:buAutoNum type="arabicPeriod" startAt="4"/>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AutoNum type="arabicPeriod"/>
            </a:pPr>
            <a:endParaRPr lang="en-US" sz="1800" dirty="0"/>
          </a:p>
          <a:p>
            <a:pPr marL="342900" indent="-342900">
              <a:buFont typeface="+mj-lt"/>
              <a:buAutoNum type="arabicPeriod"/>
            </a:pPr>
            <a:endParaRPr lang="en-US" sz="1800" dirty="0"/>
          </a:p>
        </p:txBody>
      </p:sp>
      <p:pic>
        <p:nvPicPr>
          <p:cNvPr id="5" name="Picture 4">
            <a:extLst>
              <a:ext uri="{FF2B5EF4-FFF2-40B4-BE49-F238E27FC236}">
                <a16:creationId xmlns:a16="http://schemas.microsoft.com/office/drawing/2014/main" id="{F0CA6641-59BD-4E01-9727-6ADA9B8DD625}"/>
              </a:ext>
            </a:extLst>
          </p:cNvPr>
          <p:cNvPicPr>
            <a:picLocks noChangeAspect="1"/>
          </p:cNvPicPr>
          <p:nvPr/>
        </p:nvPicPr>
        <p:blipFill>
          <a:blip r:embed="rId4"/>
          <a:stretch>
            <a:fillRect/>
          </a:stretch>
        </p:blipFill>
        <p:spPr>
          <a:xfrm>
            <a:off x="5424487" y="3733007"/>
            <a:ext cx="2771775" cy="633409"/>
          </a:xfrm>
          <a:prstGeom prst="rect">
            <a:avLst/>
          </a:prstGeom>
        </p:spPr>
      </p:pic>
      <p:pic>
        <p:nvPicPr>
          <p:cNvPr id="6" name="Picture 5">
            <a:extLst>
              <a:ext uri="{FF2B5EF4-FFF2-40B4-BE49-F238E27FC236}">
                <a16:creationId xmlns:a16="http://schemas.microsoft.com/office/drawing/2014/main" id="{AABDA05A-2094-4694-9E04-F2C8A385B702}"/>
              </a:ext>
            </a:extLst>
          </p:cNvPr>
          <p:cNvPicPr>
            <a:picLocks noChangeAspect="1"/>
          </p:cNvPicPr>
          <p:nvPr/>
        </p:nvPicPr>
        <p:blipFill>
          <a:blip r:embed="rId5"/>
          <a:stretch>
            <a:fillRect/>
          </a:stretch>
        </p:blipFill>
        <p:spPr>
          <a:xfrm>
            <a:off x="7605713" y="4626767"/>
            <a:ext cx="3348038" cy="395287"/>
          </a:xfrm>
          <a:prstGeom prst="rect">
            <a:avLst/>
          </a:prstGeom>
        </p:spPr>
      </p:pic>
      <p:sp>
        <p:nvSpPr>
          <p:cNvPr id="7" name="Footer Placeholder 6">
            <a:extLst>
              <a:ext uri="{FF2B5EF4-FFF2-40B4-BE49-F238E27FC236}">
                <a16:creationId xmlns:a16="http://schemas.microsoft.com/office/drawing/2014/main" id="{3DFFC064-C57B-462C-9FD7-9C6978B642A0}"/>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61839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E7C6-E6A1-4E66-908E-0521509425D5}"/>
              </a:ext>
            </a:extLst>
          </p:cNvPr>
          <p:cNvSpPr>
            <a:spLocks noGrp="1"/>
          </p:cNvSpPr>
          <p:nvPr>
            <p:ph type="title"/>
          </p:nvPr>
        </p:nvSpPr>
        <p:spPr>
          <a:xfrm>
            <a:off x="4589106" y="2668556"/>
            <a:ext cx="3564294" cy="914400"/>
          </a:xfrm>
          <a:solidFill>
            <a:schemeClr val="tx2">
              <a:lumMod val="20000"/>
              <a:lumOff val="80000"/>
            </a:schemeClr>
          </a:solidFill>
        </p:spPr>
        <p:txBody>
          <a:bodyPr/>
          <a:lstStyle/>
          <a:p>
            <a:r>
              <a:rPr lang="en-US" b="1" dirty="0"/>
              <a:t>Source Code </a:t>
            </a:r>
          </a:p>
        </p:txBody>
      </p:sp>
      <p:sp>
        <p:nvSpPr>
          <p:cNvPr id="4" name="Footer Placeholder 3">
            <a:extLst>
              <a:ext uri="{FF2B5EF4-FFF2-40B4-BE49-F238E27FC236}">
                <a16:creationId xmlns:a16="http://schemas.microsoft.com/office/drawing/2014/main" id="{D73EA134-6838-4CA5-8620-679057A19D6C}"/>
              </a:ext>
            </a:extLst>
          </p:cNvPr>
          <p:cNvSpPr>
            <a:spLocks noGrp="1"/>
          </p:cNvSpPr>
          <p:nvPr>
            <p:ph type="ftr" sz="quarter" idx="11"/>
          </p:nvPr>
        </p:nvSpPr>
        <p:spPr/>
        <p:txBody>
          <a:bodyPr/>
          <a:lstStyle/>
          <a:p>
            <a:r>
              <a:rPr lang="kn-IN"/>
              <a:t>ಡಾ|| ತ್ಯಾಗರಾಜು  ಜಿ.ಎಸ್  </a:t>
            </a:r>
            <a:endParaRPr lang="en-US"/>
          </a:p>
        </p:txBody>
      </p:sp>
    </p:spTree>
    <p:extLst>
      <p:ext uri="{BB962C8B-B14F-4D97-AF65-F5344CB8AC3E}">
        <p14:creationId xmlns:p14="http://schemas.microsoft.com/office/powerpoint/2010/main" val="1229265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7E12-9209-427D-9A52-1260BE2EAF41}"/>
              </a:ext>
            </a:extLst>
          </p:cNvPr>
          <p:cNvSpPr>
            <a:spLocks noGrp="1"/>
          </p:cNvSpPr>
          <p:nvPr>
            <p:ph type="title"/>
          </p:nvPr>
        </p:nvSpPr>
        <p:spPr>
          <a:solidFill>
            <a:schemeClr val="accent1">
              <a:lumMod val="20000"/>
              <a:lumOff val="80000"/>
            </a:schemeClr>
          </a:solidFill>
        </p:spPr>
        <p:txBody>
          <a:bodyPr/>
          <a:lstStyle/>
          <a:p>
            <a:r>
              <a:rPr lang="en-US" b="1" dirty="0"/>
              <a:t>1.3 Radial basis Function Networks </a:t>
            </a:r>
          </a:p>
        </p:txBody>
      </p:sp>
      <p:sp>
        <p:nvSpPr>
          <p:cNvPr id="3" name="Content Placeholder 2">
            <a:extLst>
              <a:ext uri="{FF2B5EF4-FFF2-40B4-BE49-F238E27FC236}">
                <a16:creationId xmlns:a16="http://schemas.microsoft.com/office/drawing/2014/main" id="{DBDA7FA7-56E5-4EC6-9373-965AA178AD80}"/>
              </a:ext>
            </a:extLst>
          </p:cNvPr>
          <p:cNvSpPr>
            <a:spLocks noGrp="1"/>
          </p:cNvSpPr>
          <p:nvPr>
            <p:ph idx="1"/>
          </p:nvPr>
        </p:nvSpPr>
        <p:spPr/>
        <p:txBody>
          <a:bodyPr/>
          <a:lstStyle/>
          <a:p>
            <a:r>
              <a:rPr lang="en-US" dirty="0"/>
              <a:t>One approach to function approximation that is closely related to distance </a:t>
            </a:r>
            <a:r>
              <a:rPr lang="en-US" i="1" dirty="0"/>
              <a:t>weighted regression and also to artificial neural network its learning with radial basis functions .It is eager instead of lazy</a:t>
            </a:r>
          </a:p>
          <a:p>
            <a:r>
              <a:rPr lang="en-US" i="1" dirty="0"/>
              <a:t>Global approximation to target function in terms of linear combination of local approximations </a:t>
            </a:r>
          </a:p>
          <a:p>
            <a:r>
              <a:rPr lang="en-US" i="1" dirty="0"/>
              <a:t>Used e.g. for image classification </a:t>
            </a:r>
          </a:p>
          <a:p>
            <a:r>
              <a:rPr lang="en-US" dirty="0"/>
              <a:t>In this approach the learned hypothesis is a function of the form </a:t>
            </a:r>
          </a:p>
        </p:txBody>
      </p:sp>
      <p:pic>
        <p:nvPicPr>
          <p:cNvPr id="4" name="Picture 3">
            <a:extLst>
              <a:ext uri="{FF2B5EF4-FFF2-40B4-BE49-F238E27FC236}">
                <a16:creationId xmlns:a16="http://schemas.microsoft.com/office/drawing/2014/main" id="{2B601DA2-A76E-4EFB-9378-689BFF210285}"/>
              </a:ext>
            </a:extLst>
          </p:cNvPr>
          <p:cNvPicPr>
            <a:picLocks noChangeAspect="1"/>
          </p:cNvPicPr>
          <p:nvPr/>
        </p:nvPicPr>
        <p:blipFill>
          <a:blip r:embed="rId2"/>
          <a:stretch>
            <a:fillRect/>
          </a:stretch>
        </p:blipFill>
        <p:spPr>
          <a:xfrm>
            <a:off x="3089545" y="5381828"/>
            <a:ext cx="4514850" cy="685800"/>
          </a:xfrm>
          <a:prstGeom prst="rect">
            <a:avLst/>
          </a:prstGeom>
        </p:spPr>
      </p:pic>
    </p:spTree>
    <p:extLst>
      <p:ext uri="{BB962C8B-B14F-4D97-AF65-F5344CB8AC3E}">
        <p14:creationId xmlns:p14="http://schemas.microsoft.com/office/powerpoint/2010/main" val="4001867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3AB638-CC40-4B03-8FDA-6BDB80E7B234}"/>
              </a:ext>
            </a:extLst>
          </p:cNvPr>
          <p:cNvPicPr>
            <a:picLocks noChangeAspect="1"/>
          </p:cNvPicPr>
          <p:nvPr/>
        </p:nvPicPr>
        <p:blipFill>
          <a:blip r:embed="rId2"/>
          <a:stretch>
            <a:fillRect/>
          </a:stretch>
        </p:blipFill>
        <p:spPr>
          <a:xfrm>
            <a:off x="1860959" y="0"/>
            <a:ext cx="8647891" cy="6858000"/>
          </a:xfrm>
          <a:prstGeom prst="rect">
            <a:avLst/>
          </a:prstGeom>
        </p:spPr>
      </p:pic>
    </p:spTree>
    <p:extLst>
      <p:ext uri="{BB962C8B-B14F-4D97-AF65-F5344CB8AC3E}">
        <p14:creationId xmlns:p14="http://schemas.microsoft.com/office/powerpoint/2010/main" val="3989030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87C4-DC44-417F-8DEC-A7F75D389F6D}"/>
              </a:ext>
            </a:extLst>
          </p:cNvPr>
          <p:cNvSpPr>
            <a:spLocks noGrp="1"/>
          </p:cNvSpPr>
          <p:nvPr>
            <p:ph type="title"/>
          </p:nvPr>
        </p:nvSpPr>
        <p:spPr>
          <a:xfrm>
            <a:off x="0" y="0"/>
            <a:ext cx="12192000" cy="860053"/>
          </a:xfrm>
          <a:solidFill>
            <a:schemeClr val="accent1">
              <a:lumMod val="20000"/>
              <a:lumOff val="80000"/>
            </a:schemeClr>
          </a:solidFill>
        </p:spPr>
        <p:txBody>
          <a:bodyPr/>
          <a:lstStyle/>
          <a:p>
            <a:r>
              <a:rPr lang="en-US" b="1" dirty="0"/>
              <a:t>Training of RBF network</a:t>
            </a:r>
          </a:p>
        </p:txBody>
      </p:sp>
      <p:sp>
        <p:nvSpPr>
          <p:cNvPr id="3" name="Content Placeholder 2">
            <a:extLst>
              <a:ext uri="{FF2B5EF4-FFF2-40B4-BE49-F238E27FC236}">
                <a16:creationId xmlns:a16="http://schemas.microsoft.com/office/drawing/2014/main" id="{4983C226-0902-4DD7-98EA-17C2CF7E743E}"/>
              </a:ext>
            </a:extLst>
          </p:cNvPr>
          <p:cNvSpPr>
            <a:spLocks noGrp="1"/>
          </p:cNvSpPr>
          <p:nvPr>
            <p:ph idx="1"/>
          </p:nvPr>
        </p:nvSpPr>
        <p:spPr/>
        <p:txBody>
          <a:bodyPr>
            <a:normAutofit fontScale="92500" lnSpcReduction="10000"/>
          </a:bodyPr>
          <a:lstStyle/>
          <a:p>
            <a:r>
              <a:rPr lang="en-US" dirty="0"/>
              <a:t>Given a set of training examples of the target function, RBF networks are typically trained in a two-stage process. </a:t>
            </a:r>
          </a:p>
          <a:p>
            <a:r>
              <a:rPr lang="en-US" dirty="0"/>
              <a:t>First, the number k of hidden units is determined and each hidden unit u is defined by choosing the values of </a:t>
            </a:r>
            <a:r>
              <a:rPr lang="en-US" dirty="0" err="1"/>
              <a:t>x</a:t>
            </a:r>
            <a:r>
              <a:rPr lang="en-US" sz="1400" dirty="0" err="1"/>
              <a:t>u</a:t>
            </a:r>
            <a:r>
              <a:rPr lang="en-US" dirty="0"/>
              <a:t> and </a:t>
            </a:r>
            <a:r>
              <a:rPr lang="el-GR" dirty="0"/>
              <a:t>σ</a:t>
            </a:r>
            <a:r>
              <a:rPr lang="en-US" sz="1400" dirty="0"/>
              <a:t>u</a:t>
            </a:r>
            <a:r>
              <a:rPr lang="en-US" dirty="0"/>
              <a:t>^</a:t>
            </a:r>
            <a:r>
              <a:rPr lang="en-US" sz="1400" dirty="0"/>
              <a:t>2</a:t>
            </a:r>
            <a:r>
              <a:rPr lang="en-US" dirty="0"/>
              <a:t>: that define its kernel function K,(d(x,, x)). </a:t>
            </a:r>
          </a:p>
          <a:p>
            <a:r>
              <a:rPr lang="en-US" dirty="0"/>
              <a:t>Second, the weights w, are trained to maximize the fit of the network to the training data, using the global error criterion given by Equation</a:t>
            </a:r>
          </a:p>
          <a:p>
            <a:endParaRPr lang="en-US" dirty="0"/>
          </a:p>
          <a:p>
            <a:pPr marL="0" indent="0">
              <a:buNone/>
            </a:pPr>
            <a:r>
              <a:rPr lang="en-US" dirty="0"/>
              <a:t> </a:t>
            </a:r>
          </a:p>
          <a:p>
            <a:r>
              <a:rPr lang="en-US" dirty="0"/>
              <a:t>Because the kernel functions are held fixed during this second stage, the linear weight values w, can be trained very efficiently.</a:t>
            </a:r>
          </a:p>
        </p:txBody>
      </p:sp>
      <p:pic>
        <p:nvPicPr>
          <p:cNvPr id="4" name="Picture 3">
            <a:extLst>
              <a:ext uri="{FF2B5EF4-FFF2-40B4-BE49-F238E27FC236}">
                <a16:creationId xmlns:a16="http://schemas.microsoft.com/office/drawing/2014/main" id="{61030953-2D90-492C-80F8-2737E9A5D654}"/>
              </a:ext>
            </a:extLst>
          </p:cNvPr>
          <p:cNvPicPr>
            <a:picLocks noChangeAspect="1"/>
          </p:cNvPicPr>
          <p:nvPr/>
        </p:nvPicPr>
        <p:blipFill>
          <a:blip r:embed="rId2"/>
          <a:stretch>
            <a:fillRect/>
          </a:stretch>
        </p:blipFill>
        <p:spPr>
          <a:xfrm>
            <a:off x="1874897" y="4441371"/>
            <a:ext cx="2594467" cy="667383"/>
          </a:xfrm>
          <a:prstGeom prst="rect">
            <a:avLst/>
          </a:prstGeom>
        </p:spPr>
      </p:pic>
    </p:spTree>
    <p:extLst>
      <p:ext uri="{BB962C8B-B14F-4D97-AF65-F5344CB8AC3E}">
        <p14:creationId xmlns:p14="http://schemas.microsoft.com/office/powerpoint/2010/main" val="4292504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5C6-A64D-4C28-8E7C-86A2A3AC8050}"/>
              </a:ext>
            </a:extLst>
          </p:cNvPr>
          <p:cNvSpPr>
            <a:spLocks noGrp="1"/>
          </p:cNvSpPr>
          <p:nvPr>
            <p:ph type="title"/>
          </p:nvPr>
        </p:nvSpPr>
        <p:spPr>
          <a:xfrm>
            <a:off x="0" y="0"/>
            <a:ext cx="12192000" cy="802433"/>
          </a:xfrm>
          <a:solidFill>
            <a:schemeClr val="accent1">
              <a:lumMod val="20000"/>
              <a:lumOff val="80000"/>
            </a:schemeClr>
          </a:solidFill>
        </p:spPr>
        <p:txBody>
          <a:bodyPr/>
          <a:lstStyle/>
          <a:p>
            <a:r>
              <a:rPr lang="en-US" b="1" dirty="0"/>
              <a:t>1.4 Case Based Reasoning </a:t>
            </a:r>
          </a:p>
        </p:txBody>
      </p:sp>
      <p:sp>
        <p:nvSpPr>
          <p:cNvPr id="3" name="Content Placeholder 2">
            <a:extLst>
              <a:ext uri="{FF2B5EF4-FFF2-40B4-BE49-F238E27FC236}">
                <a16:creationId xmlns:a16="http://schemas.microsoft.com/office/drawing/2014/main" id="{4C3F14A7-E49D-40CB-9009-42C357AC7E8A}"/>
              </a:ext>
            </a:extLst>
          </p:cNvPr>
          <p:cNvSpPr>
            <a:spLocks noGrp="1"/>
          </p:cNvSpPr>
          <p:nvPr>
            <p:ph idx="1"/>
          </p:nvPr>
        </p:nvSpPr>
        <p:spPr>
          <a:xfrm>
            <a:off x="-1" y="1253331"/>
            <a:ext cx="12191999" cy="4351338"/>
          </a:xfrm>
        </p:spPr>
        <p:txBody>
          <a:bodyPr/>
          <a:lstStyle/>
          <a:p>
            <a:r>
              <a:rPr lang="en-US" dirty="0"/>
              <a:t>Instance-based methods such as k-NEAREST NEIGHBOUR and locally weighted regression share three key properties.</a:t>
            </a:r>
          </a:p>
          <a:p>
            <a:pPr lvl="1"/>
            <a:r>
              <a:rPr lang="en-US" dirty="0"/>
              <a:t> First, they are lazy learning methods in that they defer the decision of how to generalize beyond the training data until a new query instance is observed. </a:t>
            </a:r>
          </a:p>
          <a:p>
            <a:pPr lvl="1"/>
            <a:r>
              <a:rPr lang="en-US" dirty="0"/>
              <a:t>Second, they classify new query instances by </a:t>
            </a:r>
            <a:r>
              <a:rPr lang="en-US" dirty="0" err="1"/>
              <a:t>ana</a:t>
            </a:r>
            <a:r>
              <a:rPr lang="en-US" dirty="0"/>
              <a:t>- </a:t>
            </a:r>
            <a:r>
              <a:rPr lang="en-US" dirty="0" err="1"/>
              <a:t>lyzing</a:t>
            </a:r>
            <a:r>
              <a:rPr lang="en-US" dirty="0"/>
              <a:t> similar instances while ignoring instances that are very different from the query. </a:t>
            </a:r>
          </a:p>
          <a:p>
            <a:pPr lvl="1"/>
            <a:r>
              <a:rPr lang="en-US" dirty="0"/>
              <a:t>Third, they represent instances as real-valued points in an n-dimensional Euclidean space</a:t>
            </a:r>
          </a:p>
          <a:p>
            <a:r>
              <a:rPr lang="en-US" dirty="0"/>
              <a:t>Case-based reasoning (CBR) is a learning paradigm based on the first two of these principles, but not the third</a:t>
            </a:r>
          </a:p>
        </p:txBody>
      </p:sp>
    </p:spTree>
    <p:extLst>
      <p:ext uri="{BB962C8B-B14F-4D97-AF65-F5344CB8AC3E}">
        <p14:creationId xmlns:p14="http://schemas.microsoft.com/office/powerpoint/2010/main" val="3536849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5C6-A64D-4C28-8E7C-86A2A3AC8050}"/>
              </a:ext>
            </a:extLst>
          </p:cNvPr>
          <p:cNvSpPr>
            <a:spLocks noGrp="1"/>
          </p:cNvSpPr>
          <p:nvPr>
            <p:ph type="title"/>
          </p:nvPr>
        </p:nvSpPr>
        <p:spPr>
          <a:xfrm>
            <a:off x="0" y="0"/>
            <a:ext cx="12192000" cy="802433"/>
          </a:xfrm>
          <a:solidFill>
            <a:schemeClr val="accent1">
              <a:lumMod val="20000"/>
              <a:lumOff val="80000"/>
            </a:schemeClr>
          </a:solidFill>
        </p:spPr>
        <p:txBody>
          <a:bodyPr/>
          <a:lstStyle/>
          <a:p>
            <a:r>
              <a:rPr lang="en-US" b="1" dirty="0"/>
              <a:t>Case Based Reasoning </a:t>
            </a:r>
          </a:p>
        </p:txBody>
      </p:sp>
      <p:sp>
        <p:nvSpPr>
          <p:cNvPr id="3" name="Content Placeholder 2">
            <a:extLst>
              <a:ext uri="{FF2B5EF4-FFF2-40B4-BE49-F238E27FC236}">
                <a16:creationId xmlns:a16="http://schemas.microsoft.com/office/drawing/2014/main" id="{4C3F14A7-E49D-40CB-9009-42C357AC7E8A}"/>
              </a:ext>
            </a:extLst>
          </p:cNvPr>
          <p:cNvSpPr>
            <a:spLocks noGrp="1"/>
          </p:cNvSpPr>
          <p:nvPr>
            <p:ph idx="1"/>
          </p:nvPr>
        </p:nvSpPr>
        <p:spPr>
          <a:xfrm>
            <a:off x="-1" y="1253331"/>
            <a:ext cx="12191999" cy="4351338"/>
          </a:xfrm>
        </p:spPr>
        <p:txBody>
          <a:bodyPr/>
          <a:lstStyle/>
          <a:p>
            <a:r>
              <a:rPr lang="en-US" dirty="0"/>
              <a:t>In CBR, instances are typically represented using more rich symbolic descriptions, and the methods used to retrieve similar instances are correspondingly more elaborate.</a:t>
            </a:r>
          </a:p>
          <a:p>
            <a:r>
              <a:rPr lang="en-US" dirty="0"/>
              <a:t>CBR has been applied to problems such as conceptual design of mechanical devices based on a </a:t>
            </a:r>
            <a:r>
              <a:rPr lang="en-US" i="1" dirty="0"/>
              <a:t>stored library of previous designs </a:t>
            </a:r>
            <a:r>
              <a:rPr lang="en-US" dirty="0"/>
              <a:t>(Sycara et al. 1992), </a:t>
            </a:r>
            <a:r>
              <a:rPr lang="en-US" i="1" dirty="0"/>
              <a:t>reasoning about new legal cases based on previous rulings </a:t>
            </a:r>
            <a:r>
              <a:rPr lang="en-US" dirty="0"/>
              <a:t>(Ashley 1990), and </a:t>
            </a:r>
            <a:r>
              <a:rPr lang="en-US" i="1" dirty="0"/>
              <a:t>solving planning </a:t>
            </a:r>
            <a:r>
              <a:rPr lang="en-US" dirty="0"/>
              <a:t>and  </a:t>
            </a:r>
            <a:r>
              <a:rPr lang="en-US" i="1" dirty="0"/>
              <a:t>scheduling problems by reusing and combining portions </a:t>
            </a:r>
            <a:r>
              <a:rPr lang="en-US" dirty="0"/>
              <a:t>of previous solutions to similar problems (Veloso 1992). </a:t>
            </a:r>
          </a:p>
          <a:p>
            <a:endParaRPr lang="en-US" dirty="0"/>
          </a:p>
          <a:p>
            <a:endParaRPr lang="en-US" dirty="0"/>
          </a:p>
        </p:txBody>
      </p:sp>
    </p:spTree>
    <p:extLst>
      <p:ext uri="{BB962C8B-B14F-4D97-AF65-F5344CB8AC3E}">
        <p14:creationId xmlns:p14="http://schemas.microsoft.com/office/powerpoint/2010/main" val="36363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F7AB00-23BA-4B2A-B1D8-F8675AB009F6}"/>
              </a:ext>
            </a:extLst>
          </p:cNvPr>
          <p:cNvPicPr>
            <a:picLocks noChangeAspect="1"/>
          </p:cNvPicPr>
          <p:nvPr/>
        </p:nvPicPr>
        <p:blipFill>
          <a:blip r:embed="rId2"/>
          <a:stretch>
            <a:fillRect/>
          </a:stretch>
        </p:blipFill>
        <p:spPr>
          <a:xfrm>
            <a:off x="1110342" y="643467"/>
            <a:ext cx="10142375" cy="5571066"/>
          </a:xfrm>
          <a:prstGeom prst="rect">
            <a:avLst/>
          </a:prstGeom>
        </p:spPr>
      </p:pic>
    </p:spTree>
    <p:extLst>
      <p:ext uri="{BB962C8B-B14F-4D97-AF65-F5344CB8AC3E}">
        <p14:creationId xmlns:p14="http://schemas.microsoft.com/office/powerpoint/2010/main" val="731695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C5C6-A64D-4C28-8E7C-86A2A3AC8050}"/>
              </a:ext>
            </a:extLst>
          </p:cNvPr>
          <p:cNvSpPr>
            <a:spLocks noGrp="1"/>
          </p:cNvSpPr>
          <p:nvPr>
            <p:ph type="title"/>
          </p:nvPr>
        </p:nvSpPr>
        <p:spPr>
          <a:xfrm>
            <a:off x="0" y="0"/>
            <a:ext cx="12192000" cy="802433"/>
          </a:xfrm>
          <a:solidFill>
            <a:schemeClr val="accent1">
              <a:lumMod val="20000"/>
              <a:lumOff val="80000"/>
            </a:schemeClr>
          </a:solidFill>
        </p:spPr>
        <p:txBody>
          <a:bodyPr/>
          <a:lstStyle/>
          <a:p>
            <a:r>
              <a:rPr lang="en-US" b="1" dirty="0"/>
              <a:t>Case Based Reasoning </a:t>
            </a:r>
          </a:p>
        </p:txBody>
      </p:sp>
      <p:pic>
        <p:nvPicPr>
          <p:cNvPr id="5" name="Picture 4">
            <a:extLst>
              <a:ext uri="{FF2B5EF4-FFF2-40B4-BE49-F238E27FC236}">
                <a16:creationId xmlns:a16="http://schemas.microsoft.com/office/drawing/2014/main" id="{5013638B-318E-46A2-88FF-1A2BFD7DD1E5}"/>
              </a:ext>
            </a:extLst>
          </p:cNvPr>
          <p:cNvPicPr>
            <a:picLocks noChangeAspect="1"/>
          </p:cNvPicPr>
          <p:nvPr/>
        </p:nvPicPr>
        <p:blipFill>
          <a:blip r:embed="rId3"/>
          <a:stretch>
            <a:fillRect/>
          </a:stretch>
        </p:blipFill>
        <p:spPr>
          <a:xfrm>
            <a:off x="0" y="802432"/>
            <a:ext cx="12192000" cy="6055567"/>
          </a:xfrm>
          <a:prstGeom prst="rect">
            <a:avLst/>
          </a:prstGeom>
        </p:spPr>
      </p:pic>
    </p:spTree>
    <p:extLst>
      <p:ext uri="{BB962C8B-B14F-4D97-AF65-F5344CB8AC3E}">
        <p14:creationId xmlns:p14="http://schemas.microsoft.com/office/powerpoint/2010/main" val="853399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835-ED7B-4DE6-B331-F6EC4F5AC9A6}"/>
              </a:ext>
            </a:extLst>
          </p:cNvPr>
          <p:cNvSpPr>
            <a:spLocks noGrp="1"/>
          </p:cNvSpPr>
          <p:nvPr>
            <p:ph type="title"/>
          </p:nvPr>
        </p:nvSpPr>
        <p:spPr>
          <a:xfrm>
            <a:off x="0" y="1"/>
            <a:ext cx="12192000" cy="914400"/>
          </a:xfrm>
          <a:solidFill>
            <a:schemeClr val="accent1">
              <a:lumMod val="20000"/>
              <a:lumOff val="80000"/>
            </a:schemeClr>
          </a:solidFill>
        </p:spPr>
        <p:txBody>
          <a:bodyPr/>
          <a:lstStyle/>
          <a:p>
            <a:r>
              <a:rPr lang="en-US" b="1" dirty="0"/>
              <a:t>Case Based Reasoning in CADET</a:t>
            </a:r>
          </a:p>
        </p:txBody>
      </p:sp>
      <p:sp>
        <p:nvSpPr>
          <p:cNvPr id="3" name="Content Placeholder 2">
            <a:extLst>
              <a:ext uri="{FF2B5EF4-FFF2-40B4-BE49-F238E27FC236}">
                <a16:creationId xmlns:a16="http://schemas.microsoft.com/office/drawing/2014/main" id="{03C564DB-56AC-4C07-8735-D7C5F08CD366}"/>
              </a:ext>
            </a:extLst>
          </p:cNvPr>
          <p:cNvSpPr>
            <a:spLocks noGrp="1"/>
          </p:cNvSpPr>
          <p:nvPr>
            <p:ph idx="1"/>
          </p:nvPr>
        </p:nvSpPr>
        <p:spPr>
          <a:xfrm>
            <a:off x="-1" y="914401"/>
            <a:ext cx="12191999" cy="5943598"/>
          </a:xfrm>
        </p:spPr>
        <p:txBody>
          <a:bodyPr>
            <a:normAutofit lnSpcReduction="10000"/>
          </a:bodyPr>
          <a:lstStyle/>
          <a:p>
            <a:endParaRPr lang="en-US" dirty="0"/>
          </a:p>
          <a:p>
            <a:r>
              <a:rPr lang="en-US" dirty="0"/>
              <a:t>The CADET system (Sycara et al. 1992) employs case- based reasoning to assist in the conceptual design of </a:t>
            </a:r>
            <a:r>
              <a:rPr lang="en-US" b="1" i="1" dirty="0"/>
              <a:t>simple mechanical devices such as water faucets. </a:t>
            </a:r>
          </a:p>
          <a:p>
            <a:pPr marL="0" indent="0">
              <a:buNone/>
            </a:pPr>
            <a:endParaRPr lang="en-US" dirty="0"/>
          </a:p>
          <a:p>
            <a:r>
              <a:rPr lang="en-US" dirty="0"/>
              <a:t>It uses a library containing approximately </a:t>
            </a:r>
            <a:r>
              <a:rPr lang="en-US" b="1" i="1" dirty="0"/>
              <a:t>75 previous designs and design fragments</a:t>
            </a:r>
            <a:r>
              <a:rPr lang="en-US" dirty="0"/>
              <a:t> to suggest conceptual designs to meet the </a:t>
            </a:r>
            <a:r>
              <a:rPr lang="en-US" b="1" i="1" dirty="0"/>
              <a:t>specifications of new design problems. </a:t>
            </a:r>
          </a:p>
          <a:p>
            <a:endParaRPr lang="en-US" dirty="0"/>
          </a:p>
          <a:p>
            <a:r>
              <a:rPr lang="en-US" dirty="0"/>
              <a:t>Each instance stored in memory (e.g., a water pipe) is represented by describing both its structure and its qualitative function. </a:t>
            </a:r>
          </a:p>
          <a:p>
            <a:endParaRPr lang="en-US" dirty="0"/>
          </a:p>
          <a:p>
            <a:r>
              <a:rPr lang="en-US" dirty="0"/>
              <a:t>New design problems are then presented by specifying the desired function and requesting the corresponding structure.</a:t>
            </a:r>
          </a:p>
        </p:txBody>
      </p:sp>
    </p:spTree>
    <p:extLst>
      <p:ext uri="{BB962C8B-B14F-4D97-AF65-F5344CB8AC3E}">
        <p14:creationId xmlns:p14="http://schemas.microsoft.com/office/powerpoint/2010/main" val="2874292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6835-ED7B-4DE6-B331-F6EC4F5AC9A6}"/>
              </a:ext>
            </a:extLst>
          </p:cNvPr>
          <p:cNvSpPr>
            <a:spLocks noGrp="1"/>
          </p:cNvSpPr>
          <p:nvPr>
            <p:ph type="title"/>
          </p:nvPr>
        </p:nvSpPr>
        <p:spPr>
          <a:xfrm>
            <a:off x="0" y="1"/>
            <a:ext cx="12192000" cy="914400"/>
          </a:xfrm>
          <a:solidFill>
            <a:schemeClr val="accent1">
              <a:lumMod val="20000"/>
              <a:lumOff val="80000"/>
            </a:schemeClr>
          </a:solidFill>
        </p:spPr>
        <p:txBody>
          <a:bodyPr/>
          <a:lstStyle/>
          <a:p>
            <a:r>
              <a:rPr lang="en-US" b="1" dirty="0"/>
              <a:t>Case Based Reasoning in CADET</a:t>
            </a:r>
          </a:p>
        </p:txBody>
      </p:sp>
      <p:pic>
        <p:nvPicPr>
          <p:cNvPr id="6" name="Picture 5">
            <a:extLst>
              <a:ext uri="{FF2B5EF4-FFF2-40B4-BE49-F238E27FC236}">
                <a16:creationId xmlns:a16="http://schemas.microsoft.com/office/drawing/2014/main" id="{78B21DAD-CE03-4ADD-A46E-1D669848EB28}"/>
              </a:ext>
            </a:extLst>
          </p:cNvPr>
          <p:cNvPicPr>
            <a:picLocks noChangeAspect="1"/>
          </p:cNvPicPr>
          <p:nvPr/>
        </p:nvPicPr>
        <p:blipFill>
          <a:blip r:embed="rId2"/>
          <a:stretch>
            <a:fillRect/>
          </a:stretch>
        </p:blipFill>
        <p:spPr>
          <a:xfrm>
            <a:off x="1268962" y="914400"/>
            <a:ext cx="8770777" cy="5943599"/>
          </a:xfrm>
          <a:prstGeom prst="rect">
            <a:avLst/>
          </a:prstGeom>
        </p:spPr>
      </p:pic>
    </p:spTree>
    <p:extLst>
      <p:ext uri="{BB962C8B-B14F-4D97-AF65-F5344CB8AC3E}">
        <p14:creationId xmlns:p14="http://schemas.microsoft.com/office/powerpoint/2010/main" val="3765428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A78D0-A6FC-4430-99B5-26F0BBF12DF3}"/>
              </a:ext>
            </a:extLst>
          </p:cNvPr>
          <p:cNvSpPr>
            <a:spLocks noGrp="1"/>
          </p:cNvSpPr>
          <p:nvPr>
            <p:ph idx="1"/>
          </p:nvPr>
        </p:nvSpPr>
        <p:spPr>
          <a:xfrm>
            <a:off x="838200" y="335902"/>
            <a:ext cx="10515600" cy="5841061"/>
          </a:xfrm>
        </p:spPr>
        <p:txBody>
          <a:bodyPr>
            <a:normAutofit/>
          </a:bodyPr>
          <a:lstStyle/>
          <a:p>
            <a:r>
              <a:rPr lang="en-US" dirty="0"/>
              <a:t> The top half of the figure shows the description of a typical stored case called a T-junction pipe. Its function is represented in terms of the qualitative relationships among the waterflow levels and temperatures at its inputs and outputs. </a:t>
            </a:r>
          </a:p>
          <a:p>
            <a:r>
              <a:rPr lang="en-US" dirty="0"/>
              <a:t>In the functional description at its right, an arrow with a "+" label indicates that the variable at the arrowhead increases with the variable at its tail. </a:t>
            </a:r>
          </a:p>
          <a:p>
            <a:r>
              <a:rPr lang="en-US" dirty="0"/>
              <a:t>For example, the output waterflow Q3 increases with increasing input waterflow Ql.</a:t>
            </a:r>
          </a:p>
          <a:p>
            <a:r>
              <a:rPr lang="en-US" dirty="0"/>
              <a:t> Similarly a "-" label indicates that the variable at the head decreases with the variable at the tail. </a:t>
            </a:r>
          </a:p>
        </p:txBody>
      </p:sp>
    </p:spTree>
    <p:extLst>
      <p:ext uri="{BB962C8B-B14F-4D97-AF65-F5344CB8AC3E}">
        <p14:creationId xmlns:p14="http://schemas.microsoft.com/office/powerpoint/2010/main" val="400721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A78D0-A6FC-4430-99B5-26F0BBF12DF3}"/>
              </a:ext>
            </a:extLst>
          </p:cNvPr>
          <p:cNvSpPr>
            <a:spLocks noGrp="1"/>
          </p:cNvSpPr>
          <p:nvPr>
            <p:ph idx="1"/>
          </p:nvPr>
        </p:nvSpPr>
        <p:spPr>
          <a:xfrm>
            <a:off x="838200" y="335902"/>
            <a:ext cx="10515600" cy="5841061"/>
          </a:xfrm>
        </p:spPr>
        <p:txBody>
          <a:bodyPr>
            <a:normAutofit lnSpcReduction="10000"/>
          </a:bodyPr>
          <a:lstStyle/>
          <a:p>
            <a:r>
              <a:rPr lang="en-US" dirty="0"/>
              <a:t>The bottom half of this figure depicts a new design problem described by its desired function. This particular function describes the required behavior of one type of water faucet. </a:t>
            </a:r>
          </a:p>
          <a:p>
            <a:r>
              <a:rPr lang="en-US" dirty="0"/>
              <a:t>Here Qc, refers to the flow of cold water into the faucet, </a:t>
            </a:r>
            <a:r>
              <a:rPr lang="en-US" dirty="0" err="1"/>
              <a:t>Qh</a:t>
            </a:r>
            <a:r>
              <a:rPr lang="en-US" dirty="0"/>
              <a:t> to the input flow of hot water, and </a:t>
            </a:r>
            <a:r>
              <a:rPr lang="en-US" dirty="0" err="1"/>
              <a:t>Qm</a:t>
            </a:r>
            <a:r>
              <a:rPr lang="en-US" dirty="0"/>
              <a:t>, to the single mixed flow out of the faucet. </a:t>
            </a:r>
          </a:p>
          <a:p>
            <a:r>
              <a:rPr lang="en-US" dirty="0"/>
              <a:t>Similarly, Tc, Th, and Tm , refer to the temperatures of the cold water, hot water, and mixed water respectively. </a:t>
            </a:r>
          </a:p>
          <a:p>
            <a:r>
              <a:rPr lang="en-US" dirty="0"/>
              <a:t>The variable Ct, denotes the control signal for temperature that is input to the faucet, and </a:t>
            </a:r>
            <a:r>
              <a:rPr lang="en-US" dirty="0" err="1"/>
              <a:t>Cf</a:t>
            </a:r>
            <a:r>
              <a:rPr lang="en-US" dirty="0"/>
              <a:t> denotes the control signal for waterflow. Note the description of the desired function specifies that these controls Ct, and </a:t>
            </a:r>
            <a:r>
              <a:rPr lang="en-US" dirty="0" err="1"/>
              <a:t>Cf</a:t>
            </a:r>
            <a:r>
              <a:rPr lang="en-US" dirty="0"/>
              <a:t> are to influence the water flows Qc, and </a:t>
            </a:r>
            <a:r>
              <a:rPr lang="en-US" dirty="0" err="1"/>
              <a:t>Qh</a:t>
            </a:r>
            <a:r>
              <a:rPr lang="en-US" dirty="0"/>
              <a:t>, thereby indirectly influencing the faucet output flow </a:t>
            </a:r>
            <a:r>
              <a:rPr lang="en-US" dirty="0" err="1"/>
              <a:t>Qm</a:t>
            </a:r>
            <a:r>
              <a:rPr lang="en-US" dirty="0"/>
              <a:t>, and temperature Tm.</a:t>
            </a:r>
          </a:p>
        </p:txBody>
      </p:sp>
    </p:spTree>
    <p:extLst>
      <p:ext uri="{BB962C8B-B14F-4D97-AF65-F5344CB8AC3E}">
        <p14:creationId xmlns:p14="http://schemas.microsoft.com/office/powerpoint/2010/main" val="2182953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A78D0-A6FC-4430-99B5-26F0BBF12DF3}"/>
              </a:ext>
            </a:extLst>
          </p:cNvPr>
          <p:cNvSpPr>
            <a:spLocks noGrp="1"/>
          </p:cNvSpPr>
          <p:nvPr>
            <p:ph idx="1"/>
          </p:nvPr>
        </p:nvSpPr>
        <p:spPr>
          <a:xfrm>
            <a:off x="838200" y="335902"/>
            <a:ext cx="10515600" cy="5841061"/>
          </a:xfrm>
        </p:spPr>
        <p:txBody>
          <a:bodyPr>
            <a:normAutofit/>
          </a:bodyPr>
          <a:lstStyle/>
          <a:p>
            <a:r>
              <a:rPr lang="en-US" dirty="0"/>
              <a:t>Given this functional specification for the new design problem, CADET searches its library for stored cases whose functional descriptions match the design problem. </a:t>
            </a:r>
          </a:p>
          <a:p>
            <a:r>
              <a:rPr lang="en-US" dirty="0"/>
              <a:t>If an exact match is found, indicating that some stored case implements exactly the desired function, then this case can be returned as a suggested solution to the design problem. </a:t>
            </a:r>
          </a:p>
          <a:p>
            <a:r>
              <a:rPr lang="en-US" dirty="0"/>
              <a:t>If no exact match occurs, CADET may find cases that match various subgraphs of the desired functional specification.</a:t>
            </a:r>
          </a:p>
        </p:txBody>
      </p:sp>
    </p:spTree>
    <p:extLst>
      <p:ext uri="{BB962C8B-B14F-4D97-AF65-F5344CB8AC3E}">
        <p14:creationId xmlns:p14="http://schemas.microsoft.com/office/powerpoint/2010/main" val="2613096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D41E-5F4B-4D1B-BAA0-0B117BB2497D}"/>
              </a:ext>
            </a:extLst>
          </p:cNvPr>
          <p:cNvSpPr>
            <a:spLocks noGrp="1"/>
          </p:cNvSpPr>
          <p:nvPr>
            <p:ph type="title"/>
          </p:nvPr>
        </p:nvSpPr>
        <p:spPr>
          <a:xfrm>
            <a:off x="-65314" y="0"/>
            <a:ext cx="12192000" cy="1325563"/>
          </a:xfrm>
          <a:solidFill>
            <a:schemeClr val="accent1">
              <a:lumMod val="20000"/>
              <a:lumOff val="80000"/>
            </a:schemeClr>
          </a:solidFill>
        </p:spPr>
        <p:txBody>
          <a:bodyPr/>
          <a:lstStyle/>
          <a:p>
            <a:r>
              <a:rPr lang="en-US" b="1" dirty="0"/>
              <a:t>Generic properties of case-based reasoning system</a:t>
            </a:r>
          </a:p>
        </p:txBody>
      </p:sp>
      <p:sp>
        <p:nvSpPr>
          <p:cNvPr id="3" name="Content Placeholder 2">
            <a:extLst>
              <a:ext uri="{FF2B5EF4-FFF2-40B4-BE49-F238E27FC236}">
                <a16:creationId xmlns:a16="http://schemas.microsoft.com/office/drawing/2014/main" id="{1CD40E96-A0BC-4A9B-AC80-947BF5C8EBA8}"/>
              </a:ext>
            </a:extLst>
          </p:cNvPr>
          <p:cNvSpPr>
            <a:spLocks noGrp="1"/>
          </p:cNvSpPr>
          <p:nvPr>
            <p:ph idx="1"/>
          </p:nvPr>
        </p:nvSpPr>
        <p:spPr/>
        <p:txBody>
          <a:bodyPr>
            <a:normAutofit/>
          </a:bodyPr>
          <a:lstStyle/>
          <a:p>
            <a:r>
              <a:rPr lang="en-US" dirty="0"/>
              <a:t>Instances or cases may be represented by rich symbolic descriptions, such as the function graphs used in CADET. This may require a similarity metric different from Euclidean distance, such as the size of the largest shared subgraph between two function graphs. </a:t>
            </a:r>
          </a:p>
          <a:p>
            <a:r>
              <a:rPr lang="en-US" dirty="0"/>
              <a:t> </a:t>
            </a:r>
          </a:p>
        </p:txBody>
      </p:sp>
    </p:spTree>
    <p:extLst>
      <p:ext uri="{BB962C8B-B14F-4D97-AF65-F5344CB8AC3E}">
        <p14:creationId xmlns:p14="http://schemas.microsoft.com/office/powerpoint/2010/main" val="3280264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D41E-5F4B-4D1B-BAA0-0B117BB2497D}"/>
              </a:ext>
            </a:extLst>
          </p:cNvPr>
          <p:cNvSpPr>
            <a:spLocks noGrp="1"/>
          </p:cNvSpPr>
          <p:nvPr>
            <p:ph type="title"/>
          </p:nvPr>
        </p:nvSpPr>
        <p:spPr>
          <a:xfrm>
            <a:off x="-1" y="0"/>
            <a:ext cx="12192001" cy="1325563"/>
          </a:xfrm>
          <a:solidFill>
            <a:schemeClr val="accent1">
              <a:lumMod val="20000"/>
              <a:lumOff val="80000"/>
            </a:schemeClr>
          </a:solidFill>
        </p:spPr>
        <p:txBody>
          <a:bodyPr/>
          <a:lstStyle/>
          <a:p>
            <a:r>
              <a:rPr lang="en-US" dirty="0"/>
              <a:t>Generic properties of case-based reasoning system</a:t>
            </a:r>
          </a:p>
        </p:txBody>
      </p:sp>
      <p:sp>
        <p:nvSpPr>
          <p:cNvPr id="3" name="Content Placeholder 2">
            <a:extLst>
              <a:ext uri="{FF2B5EF4-FFF2-40B4-BE49-F238E27FC236}">
                <a16:creationId xmlns:a16="http://schemas.microsoft.com/office/drawing/2014/main" id="{1CD40E96-A0BC-4A9B-AC80-947BF5C8EBA8}"/>
              </a:ext>
            </a:extLst>
          </p:cNvPr>
          <p:cNvSpPr>
            <a:spLocks noGrp="1"/>
          </p:cNvSpPr>
          <p:nvPr>
            <p:ph idx="1"/>
          </p:nvPr>
        </p:nvSpPr>
        <p:spPr/>
        <p:txBody>
          <a:bodyPr>
            <a:normAutofit/>
          </a:bodyPr>
          <a:lstStyle/>
          <a:p>
            <a:r>
              <a:rPr lang="en-US" dirty="0"/>
              <a:t>Multiple retrieved cases may be combined to form the solution to the new problem. </a:t>
            </a:r>
          </a:p>
          <a:p>
            <a:r>
              <a:rPr lang="en-US" dirty="0"/>
              <a:t>This is similar to the k-NEAREST NEIGHBOR approach, in that multiple similar cases are used to construct a response for the new query. </a:t>
            </a:r>
          </a:p>
          <a:p>
            <a:r>
              <a:rPr lang="en-US" dirty="0"/>
              <a:t>However, the process for combining these multiple retrieved cases can be very different, relying on knowledge-based reasoning rather than statistical methods.</a:t>
            </a:r>
          </a:p>
          <a:p>
            <a:r>
              <a:rPr lang="en-US" dirty="0"/>
              <a:t> </a:t>
            </a:r>
          </a:p>
        </p:txBody>
      </p:sp>
    </p:spTree>
    <p:extLst>
      <p:ext uri="{BB962C8B-B14F-4D97-AF65-F5344CB8AC3E}">
        <p14:creationId xmlns:p14="http://schemas.microsoft.com/office/powerpoint/2010/main" val="3296121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D41E-5F4B-4D1B-BAA0-0B117BB2497D}"/>
              </a:ext>
            </a:extLst>
          </p:cNvPr>
          <p:cNvSpPr>
            <a:spLocks noGrp="1"/>
          </p:cNvSpPr>
          <p:nvPr>
            <p:ph type="title"/>
          </p:nvPr>
        </p:nvSpPr>
        <p:spPr>
          <a:xfrm>
            <a:off x="0" y="0"/>
            <a:ext cx="12192000" cy="923731"/>
          </a:xfrm>
          <a:solidFill>
            <a:schemeClr val="accent1">
              <a:lumMod val="20000"/>
              <a:lumOff val="80000"/>
            </a:schemeClr>
          </a:solidFill>
        </p:spPr>
        <p:txBody>
          <a:bodyPr/>
          <a:lstStyle/>
          <a:p>
            <a:r>
              <a:rPr lang="en-US" b="1" dirty="0"/>
              <a:t>Generic properties of case-based reasoning system</a:t>
            </a:r>
          </a:p>
        </p:txBody>
      </p:sp>
      <p:sp>
        <p:nvSpPr>
          <p:cNvPr id="3" name="Content Placeholder 2">
            <a:extLst>
              <a:ext uri="{FF2B5EF4-FFF2-40B4-BE49-F238E27FC236}">
                <a16:creationId xmlns:a16="http://schemas.microsoft.com/office/drawing/2014/main" id="{1CD40E96-A0BC-4A9B-AC80-947BF5C8EBA8}"/>
              </a:ext>
            </a:extLst>
          </p:cNvPr>
          <p:cNvSpPr>
            <a:spLocks noGrp="1"/>
          </p:cNvSpPr>
          <p:nvPr>
            <p:ph idx="1"/>
          </p:nvPr>
        </p:nvSpPr>
        <p:spPr>
          <a:xfrm>
            <a:off x="838199" y="1825625"/>
            <a:ext cx="11039669" cy="4351338"/>
          </a:xfrm>
        </p:spPr>
        <p:txBody>
          <a:bodyPr>
            <a:normAutofit/>
          </a:bodyPr>
          <a:lstStyle/>
          <a:p>
            <a:r>
              <a:rPr lang="en-US" dirty="0"/>
              <a:t>There may be a tight coupling between case retrieval, knowledge-based reasoning, and problem solving. </a:t>
            </a:r>
          </a:p>
          <a:p>
            <a:r>
              <a:rPr lang="en-US" dirty="0"/>
              <a:t>One simple example of this is found in CADET, which uses generic knowledge about influences to rewrite function graphs during its attempt to find matching cases. </a:t>
            </a:r>
          </a:p>
          <a:p>
            <a:r>
              <a:rPr lang="en-US" dirty="0"/>
              <a:t>Other systems have been developed that more fully integrate case-based reasoning into general search- based problem-solving systems. Two examples are ANAPRON (Golding and Rosenbloom 199 1) and PRODIGY/ANALOGY (Veloso 1992).</a:t>
            </a:r>
          </a:p>
        </p:txBody>
      </p:sp>
    </p:spTree>
    <p:extLst>
      <p:ext uri="{BB962C8B-B14F-4D97-AF65-F5344CB8AC3E}">
        <p14:creationId xmlns:p14="http://schemas.microsoft.com/office/powerpoint/2010/main" val="529329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85DF-0A2B-4158-99C8-3275FBD1EE9C}"/>
              </a:ext>
            </a:extLst>
          </p:cNvPr>
          <p:cNvSpPr>
            <a:spLocks noGrp="1"/>
          </p:cNvSpPr>
          <p:nvPr>
            <p:ph type="title"/>
          </p:nvPr>
        </p:nvSpPr>
        <p:spPr>
          <a:xfrm>
            <a:off x="0" y="1"/>
            <a:ext cx="12192000" cy="970384"/>
          </a:xfrm>
          <a:solidFill>
            <a:schemeClr val="accent1">
              <a:lumMod val="20000"/>
              <a:lumOff val="80000"/>
            </a:schemeClr>
          </a:solidFill>
        </p:spPr>
        <p:txBody>
          <a:bodyPr/>
          <a:lstStyle/>
          <a:p>
            <a:r>
              <a:rPr lang="en-US" dirty="0"/>
              <a:t>Summary</a:t>
            </a:r>
          </a:p>
        </p:txBody>
      </p:sp>
      <p:sp>
        <p:nvSpPr>
          <p:cNvPr id="3" name="Content Placeholder 2">
            <a:extLst>
              <a:ext uri="{FF2B5EF4-FFF2-40B4-BE49-F238E27FC236}">
                <a16:creationId xmlns:a16="http://schemas.microsoft.com/office/drawing/2014/main" id="{F69ACA22-4AF5-4720-B3C4-3C73C420947C}"/>
              </a:ext>
            </a:extLst>
          </p:cNvPr>
          <p:cNvSpPr>
            <a:spLocks noGrp="1"/>
          </p:cNvSpPr>
          <p:nvPr>
            <p:ph idx="1"/>
          </p:nvPr>
        </p:nvSpPr>
        <p:spPr/>
        <p:txBody>
          <a:bodyPr/>
          <a:lstStyle/>
          <a:p>
            <a:r>
              <a:rPr lang="en-US" dirty="0"/>
              <a:t>To summarize, case-based reasoning is an instance-based learning method in which instances (cases) may be rich relational descriptions and in which the retrieval and combination of cases to solve the current query may rely on knowledge- based reasoning and search-intensive problem-solving methods. </a:t>
            </a:r>
          </a:p>
          <a:p>
            <a:r>
              <a:rPr lang="en-US" dirty="0"/>
              <a:t>One current re- search issue in case-based reasoning is to develop improved methods for indexing cases. The central issue here is that syntactic similarity measures (e.g., subgraph isomorphism between function graphs) provide only an approximate indication of the relevance of a particular case to a particular problem.</a:t>
            </a:r>
          </a:p>
        </p:txBody>
      </p:sp>
    </p:spTree>
    <p:extLst>
      <p:ext uri="{BB962C8B-B14F-4D97-AF65-F5344CB8AC3E}">
        <p14:creationId xmlns:p14="http://schemas.microsoft.com/office/powerpoint/2010/main" val="321095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3" name="Object 2">
            <a:extLst>
              <a:ext uri="{FF2B5EF4-FFF2-40B4-BE49-F238E27FC236}">
                <a16:creationId xmlns:a16="http://schemas.microsoft.com/office/drawing/2014/main" id="{DD07142B-9E37-4D05-8B59-7FAB3212E17D}"/>
              </a:ext>
            </a:extLst>
          </p:cNvPr>
          <p:cNvGraphicFramePr>
            <a:graphicFrameLocks noChangeAspect="1"/>
          </p:cNvGraphicFramePr>
          <p:nvPr/>
        </p:nvGraphicFramePr>
        <p:xfrm>
          <a:off x="2819400" y="2209800"/>
          <a:ext cx="2743200" cy="1828800"/>
        </p:xfrm>
        <a:graphic>
          <a:graphicData uri="http://schemas.openxmlformats.org/presentationml/2006/ole">
            <mc:AlternateContent xmlns:mc="http://schemas.openxmlformats.org/markup-compatibility/2006">
              <mc:Choice xmlns:v="urn:schemas-microsoft-com:vml" Requires="v">
                <p:oleObj spid="_x0000_s5230" name="Picture" r:id="rId3" imgW="2743200" imgH="1828800" progId="Word.Picture.8">
                  <p:embed/>
                </p:oleObj>
              </mc:Choice>
              <mc:Fallback>
                <p:oleObj name="Picture" r:id="rId3" imgW="2743200" imgH="1828800" progId="Word.Picture.8">
                  <p:embed/>
                  <p:pic>
                    <p:nvPicPr>
                      <p:cNvPr id="7173" name="Object 2">
                        <a:extLst>
                          <a:ext uri="{FF2B5EF4-FFF2-40B4-BE49-F238E27FC236}">
                            <a16:creationId xmlns:a16="http://schemas.microsoft.com/office/drawing/2014/main" id="{DD07142B-9E37-4D05-8B59-7FAB3212E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09800"/>
                        <a:ext cx="27432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Rectangle 3">
            <a:extLst>
              <a:ext uri="{FF2B5EF4-FFF2-40B4-BE49-F238E27FC236}">
                <a16:creationId xmlns:a16="http://schemas.microsoft.com/office/drawing/2014/main" id="{A9BA796A-F271-484E-A434-DF863460D6CC}"/>
              </a:ext>
            </a:extLst>
          </p:cNvPr>
          <p:cNvSpPr>
            <a:spLocks noChangeArrowheads="1"/>
          </p:cNvSpPr>
          <p:nvPr/>
        </p:nvSpPr>
        <p:spPr bwMode="auto">
          <a:xfrm>
            <a:off x="653143" y="4572001"/>
            <a:ext cx="110567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Need to consider :</a:t>
            </a:r>
            <a:endParaRPr lang="en-US" altLang="en-US" sz="3200" dirty="0"/>
          </a:p>
          <a:p>
            <a:r>
              <a:rPr lang="en-US" altLang="en-US" sz="3200" dirty="0"/>
              <a:t>1)  Similarity (how to calculate distance)</a:t>
            </a:r>
          </a:p>
          <a:p>
            <a:r>
              <a:rPr lang="en-US" altLang="en-US" sz="3200" dirty="0"/>
              <a:t>2)  Number (and weight) of similar (near) instances</a:t>
            </a:r>
            <a:endParaRPr lang="en-GB" altLang="en-US" sz="3200" dirty="0"/>
          </a:p>
        </p:txBody>
      </p:sp>
      <p:sp>
        <p:nvSpPr>
          <p:cNvPr id="7175" name="Rectangle 4">
            <a:extLst>
              <a:ext uri="{FF2B5EF4-FFF2-40B4-BE49-F238E27FC236}">
                <a16:creationId xmlns:a16="http://schemas.microsoft.com/office/drawing/2014/main" id="{34378E33-B522-420E-B32F-F2731324ED81}"/>
              </a:ext>
            </a:extLst>
          </p:cNvPr>
          <p:cNvSpPr>
            <a:spLocks noChangeArrowheads="1"/>
          </p:cNvSpPr>
          <p:nvPr/>
        </p:nvSpPr>
        <p:spPr bwMode="auto">
          <a:xfrm>
            <a:off x="0" y="0"/>
            <a:ext cx="12192000" cy="1569660"/>
          </a:xfrm>
          <a:prstGeom prst="rect">
            <a:avLst/>
          </a:prstGeom>
          <a:solidFill>
            <a:schemeClr val="accent1">
              <a:lumMod val="20000"/>
              <a:lumOff val="80000"/>
            </a:schemeClr>
          </a:solidFill>
          <a:ln>
            <a:noFill/>
          </a:ln>
          <a:effec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Example</a:t>
            </a:r>
          </a:p>
          <a:p>
            <a:r>
              <a:rPr lang="en-US" altLang="en-US" sz="3200" dirty="0"/>
              <a:t>Simple 2-D case, each instance described only by two values (x, y co-ordinates). The class is either      or  </a:t>
            </a:r>
            <a:endParaRPr lang="en-GB" altLang="en-US" sz="3200" dirty="0"/>
          </a:p>
        </p:txBody>
      </p:sp>
      <p:sp>
        <p:nvSpPr>
          <p:cNvPr id="7176" name="AutoShape 5">
            <a:extLst>
              <a:ext uri="{FF2B5EF4-FFF2-40B4-BE49-F238E27FC236}">
                <a16:creationId xmlns:a16="http://schemas.microsoft.com/office/drawing/2014/main" id="{D9CA1A02-8514-4435-8D09-E0BBCFC37403}"/>
              </a:ext>
            </a:extLst>
          </p:cNvPr>
          <p:cNvSpPr>
            <a:spLocks noChangeArrowheads="1"/>
          </p:cNvSpPr>
          <p:nvPr/>
        </p:nvSpPr>
        <p:spPr bwMode="auto">
          <a:xfrm>
            <a:off x="4966996" y="1159340"/>
            <a:ext cx="370114" cy="289248"/>
          </a:xfrm>
          <a:prstGeom prst="flowChar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7" name="AutoShape 7">
            <a:extLst>
              <a:ext uri="{FF2B5EF4-FFF2-40B4-BE49-F238E27FC236}">
                <a16:creationId xmlns:a16="http://schemas.microsoft.com/office/drawing/2014/main" id="{71AF3750-0FE4-4A97-AEF6-DF686E5324E9}"/>
              </a:ext>
            </a:extLst>
          </p:cNvPr>
          <p:cNvSpPr>
            <a:spLocks noChangeArrowheads="1"/>
          </p:cNvSpPr>
          <p:nvPr/>
        </p:nvSpPr>
        <p:spPr bwMode="auto">
          <a:xfrm>
            <a:off x="5877508" y="1159340"/>
            <a:ext cx="436983" cy="289248"/>
          </a:xfrm>
          <a:prstGeom prst="hexagon">
            <a:avLst>
              <a:gd name="adj" fmla="val 25000"/>
              <a:gd name="vf" fmla="val 11547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7178" name="Object 8">
            <a:extLst>
              <a:ext uri="{FF2B5EF4-FFF2-40B4-BE49-F238E27FC236}">
                <a16:creationId xmlns:a16="http://schemas.microsoft.com/office/drawing/2014/main" id="{89C7D5BE-BDD8-44FE-B998-3C1F77B22BF1}"/>
              </a:ext>
            </a:extLst>
          </p:cNvPr>
          <p:cNvGraphicFramePr>
            <a:graphicFrameLocks noChangeAspect="1"/>
          </p:cNvGraphicFramePr>
          <p:nvPr/>
        </p:nvGraphicFramePr>
        <p:xfrm>
          <a:off x="6400801" y="1828801"/>
          <a:ext cx="3427413" cy="2284413"/>
        </p:xfrm>
        <a:graphic>
          <a:graphicData uri="http://schemas.openxmlformats.org/presentationml/2006/ole">
            <mc:AlternateContent xmlns:mc="http://schemas.openxmlformats.org/markup-compatibility/2006">
              <mc:Choice xmlns:v="urn:schemas-microsoft-com:vml" Requires="v">
                <p:oleObj spid="_x0000_s5231" name="Picture" r:id="rId5" imgW="2743200" imgH="1828800" progId="Word.Picture.8">
                  <p:embed/>
                </p:oleObj>
              </mc:Choice>
              <mc:Fallback>
                <p:oleObj name="Picture" r:id="rId5" imgW="2743200" imgH="1828800" progId="Word.Picture.8">
                  <p:embed/>
                  <p:pic>
                    <p:nvPicPr>
                      <p:cNvPr id="7178" name="Object 8">
                        <a:extLst>
                          <a:ext uri="{FF2B5EF4-FFF2-40B4-BE49-F238E27FC236}">
                            <a16:creationId xmlns:a16="http://schemas.microsoft.com/office/drawing/2014/main" id="{89C7D5BE-BDD8-44FE-B998-3C1F77B22B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1" y="1828801"/>
                        <a:ext cx="3427413"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0A3A-363C-428D-8266-DEE1B26E71A1}"/>
              </a:ext>
            </a:extLst>
          </p:cNvPr>
          <p:cNvSpPr>
            <a:spLocks noGrp="1"/>
          </p:cNvSpPr>
          <p:nvPr>
            <p:ph type="title"/>
          </p:nvPr>
        </p:nvSpPr>
        <p:spPr>
          <a:xfrm>
            <a:off x="0" y="1"/>
            <a:ext cx="12192000" cy="970384"/>
          </a:xfrm>
          <a:solidFill>
            <a:schemeClr val="accent1">
              <a:lumMod val="20000"/>
              <a:lumOff val="80000"/>
            </a:schemeClr>
          </a:solidFill>
        </p:spPr>
        <p:txBody>
          <a:bodyPr/>
          <a:lstStyle/>
          <a:p>
            <a:r>
              <a:rPr lang="en-US" b="1" dirty="0"/>
              <a:t>2. Reinforced Learning </a:t>
            </a:r>
          </a:p>
        </p:txBody>
      </p:sp>
      <p:sp>
        <p:nvSpPr>
          <p:cNvPr id="3" name="Content Placeholder 2">
            <a:extLst>
              <a:ext uri="{FF2B5EF4-FFF2-40B4-BE49-F238E27FC236}">
                <a16:creationId xmlns:a16="http://schemas.microsoft.com/office/drawing/2014/main" id="{3BD120BC-AFC7-43FD-BEDD-B00CAF580D7F}"/>
              </a:ext>
            </a:extLst>
          </p:cNvPr>
          <p:cNvSpPr>
            <a:spLocks noGrp="1"/>
          </p:cNvSpPr>
          <p:nvPr>
            <p:ph idx="1"/>
          </p:nvPr>
        </p:nvSpPr>
        <p:spPr>
          <a:xfrm>
            <a:off x="0" y="970385"/>
            <a:ext cx="12120465" cy="4667250"/>
          </a:xfrm>
        </p:spPr>
        <p:txBody>
          <a:bodyPr>
            <a:normAutofit fontScale="85000" lnSpcReduction="10000"/>
          </a:bodyPr>
          <a:lstStyle/>
          <a:p>
            <a:pPr algn="just"/>
            <a:r>
              <a:rPr lang="en-US" dirty="0"/>
              <a:t>Reinforcement learning addresses the question of how an autonomous agent that senses and acts in its environment can learn to choose optimal actions to achieve its goals. </a:t>
            </a:r>
          </a:p>
          <a:p>
            <a:pPr algn="just"/>
            <a:r>
              <a:rPr lang="en-US" dirty="0"/>
              <a:t>This very generic problem covers tasks such as learning to control a mobile robot, learning to optimize operations in factories, and learning to play board games. Each time the agent performs an action in its environment, a trainer may provide a reward or penalty to indicate the desirability of the resulting state. </a:t>
            </a:r>
          </a:p>
          <a:p>
            <a:pPr algn="just"/>
            <a:r>
              <a:rPr lang="en-US" dirty="0"/>
              <a:t>For example, when training an agent to play a game the trainer might provide a positive reward when the game is won, negative reward when it is lost, and zero reward in all other states. The task of the agent is to learn from this indirect, delayed reward, to choose sequences of actions that produce the greatest cumulative reward. This chapter focuses on an algorithm called Q learning that can acquire optimal control strategies from delayed rewards, even when the agent has no prior knowledge of the effects of its actions on the environment. Reinforcement learning algorithms are related to dynamic programming algorithms frequently used to solve optimization problems.</a:t>
            </a:r>
          </a:p>
        </p:txBody>
      </p:sp>
    </p:spTree>
    <p:extLst>
      <p:ext uri="{BB962C8B-B14F-4D97-AF65-F5344CB8AC3E}">
        <p14:creationId xmlns:p14="http://schemas.microsoft.com/office/powerpoint/2010/main" val="148444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a:extLst>
              <a:ext uri="{FF2B5EF4-FFF2-40B4-BE49-F238E27FC236}">
                <a16:creationId xmlns:a16="http://schemas.microsoft.com/office/drawing/2014/main" id="{3150F6B2-B980-47AF-AF88-CE86A82B1A33}"/>
              </a:ext>
            </a:extLst>
          </p:cNvPr>
          <p:cNvSpPr>
            <a:spLocks noChangeArrowheads="1"/>
          </p:cNvSpPr>
          <p:nvPr/>
        </p:nvSpPr>
        <p:spPr bwMode="auto">
          <a:xfrm>
            <a:off x="86583" y="492335"/>
            <a:ext cx="115886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Similarity:  </a:t>
            </a:r>
            <a:r>
              <a:rPr lang="en-US" altLang="en-US" sz="3200" dirty="0"/>
              <a:t>Euclidean distance, more precisely let an arbitrary instance x be described by the feature vector (set of attributes) as follows:</a:t>
            </a:r>
            <a:r>
              <a:rPr lang="en-US" altLang="en-US" sz="3200" b="1" dirty="0"/>
              <a:t> </a:t>
            </a:r>
            <a:endParaRPr lang="en-GB" altLang="en-US" sz="3200" dirty="0"/>
          </a:p>
        </p:txBody>
      </p:sp>
      <p:graphicFrame>
        <p:nvGraphicFramePr>
          <p:cNvPr id="8198" name="Object 6">
            <a:extLst>
              <a:ext uri="{FF2B5EF4-FFF2-40B4-BE49-F238E27FC236}">
                <a16:creationId xmlns:a16="http://schemas.microsoft.com/office/drawing/2014/main" id="{D6E1C4E4-E400-4B27-B4E5-A6DF7BEC4ACD}"/>
              </a:ext>
            </a:extLst>
          </p:cNvPr>
          <p:cNvGraphicFramePr>
            <a:graphicFrameLocks noChangeAspect="1"/>
          </p:cNvGraphicFramePr>
          <p:nvPr>
            <p:extLst>
              <p:ext uri="{D42A27DB-BD31-4B8C-83A1-F6EECF244321}">
                <p14:modId xmlns:p14="http://schemas.microsoft.com/office/powerpoint/2010/main" val="1600814902"/>
              </p:ext>
            </p:extLst>
          </p:nvPr>
        </p:nvGraphicFramePr>
        <p:xfrm>
          <a:off x="2140322" y="1526349"/>
          <a:ext cx="3672649" cy="599967"/>
        </p:xfrm>
        <a:graphic>
          <a:graphicData uri="http://schemas.openxmlformats.org/presentationml/2006/ole">
            <mc:AlternateContent xmlns:mc="http://schemas.openxmlformats.org/markup-compatibility/2006">
              <mc:Choice xmlns:v="urn:schemas-microsoft-com:vml" Requires="v">
                <p:oleObj spid="_x0000_s6254" name="Equation" r:id="rId3" imgW="1409088" imgH="203112" progId="Equation.3">
                  <p:embed/>
                </p:oleObj>
              </mc:Choice>
              <mc:Fallback>
                <p:oleObj name="Equation" r:id="rId3" imgW="1409088" imgH="203112" progId="Equation.3">
                  <p:embed/>
                  <p:pic>
                    <p:nvPicPr>
                      <p:cNvPr id="8198" name="Object 6">
                        <a:extLst>
                          <a:ext uri="{FF2B5EF4-FFF2-40B4-BE49-F238E27FC236}">
                            <a16:creationId xmlns:a16="http://schemas.microsoft.com/office/drawing/2014/main" id="{D6E1C4E4-E400-4B27-B4E5-A6DF7BEC4A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0322" y="1526349"/>
                        <a:ext cx="3672649" cy="599967"/>
                      </a:xfrm>
                      <a:prstGeom prst="rect">
                        <a:avLst/>
                      </a:prstGeom>
                      <a:noFill/>
                      <a:ln>
                        <a:noFill/>
                      </a:ln>
                      <a:effectLst/>
                    </p:spPr>
                  </p:pic>
                </p:oleObj>
              </mc:Fallback>
            </mc:AlternateContent>
          </a:graphicData>
        </a:graphic>
      </p:graphicFrame>
      <p:sp>
        <p:nvSpPr>
          <p:cNvPr id="8199" name="Rectangle 8">
            <a:extLst>
              <a:ext uri="{FF2B5EF4-FFF2-40B4-BE49-F238E27FC236}">
                <a16:creationId xmlns:a16="http://schemas.microsoft.com/office/drawing/2014/main" id="{149125D7-9039-40A3-93DA-F7D9BB0D980E}"/>
              </a:ext>
            </a:extLst>
          </p:cNvPr>
          <p:cNvSpPr>
            <a:spLocks noChangeArrowheads="1"/>
          </p:cNvSpPr>
          <p:nvPr/>
        </p:nvSpPr>
        <p:spPr bwMode="auto">
          <a:xfrm>
            <a:off x="86583" y="2413337"/>
            <a:ext cx="1167101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2000" dirty="0"/>
          </a:p>
          <a:p>
            <a:r>
              <a:rPr lang="en-US" altLang="en-US" sz="3200" dirty="0"/>
              <a:t>where </a:t>
            </a:r>
            <a:r>
              <a:rPr lang="en-US" altLang="en-US" sz="3200" i="1" dirty="0" err="1"/>
              <a:t>ar</a:t>
            </a:r>
            <a:r>
              <a:rPr lang="en-US" altLang="en-US" sz="3200" i="1" dirty="0"/>
              <a:t>(x)</a:t>
            </a:r>
            <a:r>
              <a:rPr lang="en-US" altLang="en-US" sz="3200" dirty="0"/>
              <a:t> denotes the value of the </a:t>
            </a:r>
            <a:r>
              <a:rPr lang="en-US" altLang="en-US" sz="3200" dirty="0" err="1"/>
              <a:t>r</a:t>
            </a:r>
            <a:r>
              <a:rPr lang="en-US" altLang="en-US" sz="3200" baseline="30000" dirty="0" err="1"/>
              <a:t>th</a:t>
            </a:r>
            <a:r>
              <a:rPr lang="en-US" altLang="en-US" sz="3200" baseline="30000" dirty="0"/>
              <a:t> </a:t>
            </a:r>
            <a:r>
              <a:rPr lang="en-US" altLang="en-US" sz="3200" dirty="0"/>
              <a:t>attribute of instance </a:t>
            </a:r>
            <a:r>
              <a:rPr lang="en-US" altLang="en-US" sz="3200" i="1" dirty="0"/>
              <a:t>x</a:t>
            </a:r>
            <a:r>
              <a:rPr lang="en-US" altLang="en-US" sz="3200" dirty="0"/>
              <a:t>. Then the distance between two instances xi and </a:t>
            </a:r>
            <a:r>
              <a:rPr lang="en-US" altLang="en-US" sz="3200" dirty="0" err="1"/>
              <a:t>xj</a:t>
            </a:r>
            <a:r>
              <a:rPr lang="en-US" altLang="en-US" sz="3200" dirty="0"/>
              <a:t> is defined to be </a:t>
            </a:r>
            <a:r>
              <a:rPr lang="en-US" altLang="en-US" sz="3200" i="1" dirty="0"/>
              <a:t>d(x</a:t>
            </a:r>
            <a:r>
              <a:rPr lang="en-US" altLang="en-US" sz="3200" i="1" baseline="-25000" dirty="0"/>
              <a:t>i</a:t>
            </a:r>
            <a:r>
              <a:rPr lang="en-US" altLang="en-US" sz="3200" i="1" dirty="0"/>
              <a:t>, </a:t>
            </a:r>
            <a:r>
              <a:rPr lang="en-US" altLang="en-US" sz="3200" i="1" dirty="0" err="1"/>
              <a:t>x</a:t>
            </a:r>
            <a:r>
              <a:rPr lang="en-US" altLang="en-US" sz="3200" i="1" baseline="-25000" dirty="0" err="1"/>
              <a:t>j</a:t>
            </a:r>
            <a:r>
              <a:rPr lang="en-US" altLang="en-US" sz="3200" i="1" dirty="0"/>
              <a:t>)</a:t>
            </a:r>
            <a:r>
              <a:rPr lang="en-US" altLang="en-US" sz="3200" dirty="0"/>
              <a:t> where  </a:t>
            </a:r>
            <a:endParaRPr lang="en-GB" altLang="en-US" sz="3200" dirty="0"/>
          </a:p>
        </p:txBody>
      </p:sp>
      <p:graphicFrame>
        <p:nvGraphicFramePr>
          <p:cNvPr id="8200" name="Object 9">
            <a:extLst>
              <a:ext uri="{FF2B5EF4-FFF2-40B4-BE49-F238E27FC236}">
                <a16:creationId xmlns:a16="http://schemas.microsoft.com/office/drawing/2014/main" id="{6EEE2C5A-4C53-4005-80E2-D709C32EB27D}"/>
              </a:ext>
            </a:extLst>
          </p:cNvPr>
          <p:cNvGraphicFramePr>
            <a:graphicFrameLocks noChangeAspect="1"/>
          </p:cNvGraphicFramePr>
          <p:nvPr>
            <p:extLst>
              <p:ext uri="{D42A27DB-BD31-4B8C-83A1-F6EECF244321}">
                <p14:modId xmlns:p14="http://schemas.microsoft.com/office/powerpoint/2010/main" val="2027515159"/>
              </p:ext>
            </p:extLst>
          </p:nvPr>
        </p:nvGraphicFramePr>
        <p:xfrm>
          <a:off x="2140322" y="4102651"/>
          <a:ext cx="4254663" cy="1078929"/>
        </p:xfrm>
        <a:graphic>
          <a:graphicData uri="http://schemas.openxmlformats.org/presentationml/2006/ole">
            <mc:AlternateContent xmlns:mc="http://schemas.openxmlformats.org/markup-compatibility/2006">
              <mc:Choice xmlns:v="urn:schemas-microsoft-com:vml" Requires="v">
                <p:oleObj spid="_x0000_s6255" name="Equation" r:id="rId5" imgW="1943100" imgH="482600" progId="Equation.3">
                  <p:embed/>
                </p:oleObj>
              </mc:Choice>
              <mc:Fallback>
                <p:oleObj name="Equation" r:id="rId5" imgW="1943100" imgH="482600" progId="Equation.3">
                  <p:embed/>
                  <p:pic>
                    <p:nvPicPr>
                      <p:cNvPr id="8200" name="Object 9">
                        <a:extLst>
                          <a:ext uri="{FF2B5EF4-FFF2-40B4-BE49-F238E27FC236}">
                            <a16:creationId xmlns:a16="http://schemas.microsoft.com/office/drawing/2014/main" id="{6EEE2C5A-4C53-4005-80E2-D709C32EB2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0322" y="4102651"/>
                        <a:ext cx="4254663" cy="1078929"/>
                      </a:xfrm>
                      <a:prstGeom prst="rect">
                        <a:avLst/>
                      </a:prstGeom>
                      <a:noFill/>
                      <a:ln>
                        <a:noFill/>
                      </a:ln>
                      <a:effec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3">
            <a:extLst>
              <a:ext uri="{FF2B5EF4-FFF2-40B4-BE49-F238E27FC236}">
                <a16:creationId xmlns:a16="http://schemas.microsoft.com/office/drawing/2014/main" id="{B8495656-C584-4220-A1FC-18F98991EEC5}"/>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850B05-AC02-46AA-B652-32E4F7FC403A}" type="slidenum">
              <a:rPr lang="en-US" altLang="en-US" sz="1400"/>
              <a:pPr/>
              <a:t>7</a:t>
            </a:fld>
            <a:endParaRPr lang="en-US" altLang="en-US" sz="1400"/>
          </a:p>
        </p:txBody>
      </p:sp>
      <p:graphicFrame>
        <p:nvGraphicFramePr>
          <p:cNvPr id="9221" name="Object 2">
            <a:extLst>
              <a:ext uri="{FF2B5EF4-FFF2-40B4-BE49-F238E27FC236}">
                <a16:creationId xmlns:a16="http://schemas.microsoft.com/office/drawing/2014/main" id="{CE30D232-02E8-4AC9-AD9B-0C993801CF77}"/>
              </a:ext>
            </a:extLst>
          </p:cNvPr>
          <p:cNvGraphicFramePr>
            <a:graphicFrameLocks noChangeAspect="1"/>
          </p:cNvGraphicFramePr>
          <p:nvPr>
            <p:extLst>
              <p:ext uri="{D42A27DB-BD31-4B8C-83A1-F6EECF244321}">
                <p14:modId xmlns:p14="http://schemas.microsoft.com/office/powerpoint/2010/main" val="2905515252"/>
              </p:ext>
            </p:extLst>
          </p:nvPr>
        </p:nvGraphicFramePr>
        <p:xfrm>
          <a:off x="3463576" y="2169799"/>
          <a:ext cx="3778477" cy="2518402"/>
        </p:xfrm>
        <a:graphic>
          <a:graphicData uri="http://schemas.openxmlformats.org/presentationml/2006/ole">
            <mc:AlternateContent xmlns:mc="http://schemas.openxmlformats.org/markup-compatibility/2006">
              <mc:Choice xmlns:v="urn:schemas-microsoft-com:vml" Requires="v">
                <p:oleObj spid="_x0000_s7332" name="Picture" r:id="rId3" imgW="2743200" imgH="1828800" progId="Word.Picture.8">
                  <p:embed/>
                </p:oleObj>
              </mc:Choice>
              <mc:Fallback>
                <p:oleObj name="Picture" r:id="rId3" imgW="2743200" imgH="1828800" progId="Word.Picture.8">
                  <p:embed/>
                  <p:pic>
                    <p:nvPicPr>
                      <p:cNvPr id="9221" name="Object 2">
                        <a:extLst>
                          <a:ext uri="{FF2B5EF4-FFF2-40B4-BE49-F238E27FC236}">
                            <a16:creationId xmlns:a16="http://schemas.microsoft.com/office/drawing/2014/main" id="{CE30D232-02E8-4AC9-AD9B-0C993801CF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576" y="2169799"/>
                        <a:ext cx="3778477" cy="2518402"/>
                      </a:xfrm>
                      <a:prstGeom prst="rect">
                        <a:avLst/>
                      </a:prstGeom>
                      <a:noFill/>
                      <a:ln>
                        <a:noFill/>
                      </a:ln>
                      <a:effectLst/>
                    </p:spPr>
                  </p:pic>
                </p:oleObj>
              </mc:Fallback>
            </mc:AlternateContent>
          </a:graphicData>
        </a:graphic>
      </p:graphicFrame>
      <p:sp>
        <p:nvSpPr>
          <p:cNvPr id="9222" name="Rectangle 6">
            <a:extLst>
              <a:ext uri="{FF2B5EF4-FFF2-40B4-BE49-F238E27FC236}">
                <a16:creationId xmlns:a16="http://schemas.microsoft.com/office/drawing/2014/main" id="{A10C6073-49BF-4E7B-A344-14949FD94C4B}"/>
              </a:ext>
            </a:extLst>
          </p:cNvPr>
          <p:cNvSpPr>
            <a:spLocks noChangeArrowheads="1"/>
          </p:cNvSpPr>
          <p:nvPr/>
        </p:nvSpPr>
        <p:spPr bwMode="auto">
          <a:xfrm>
            <a:off x="158622" y="108746"/>
            <a:ext cx="11905860" cy="218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000" b="1" dirty="0"/>
              <a:t>k-Nearest Neighbor:</a:t>
            </a:r>
            <a:r>
              <a:rPr lang="en-US" altLang="en-US" sz="2000" dirty="0"/>
              <a:t> </a:t>
            </a:r>
          </a:p>
          <a:p>
            <a:pPr>
              <a:lnSpc>
                <a:spcPct val="120000"/>
              </a:lnSpc>
            </a:pPr>
            <a:r>
              <a:rPr lang="en-US" altLang="en-US" sz="3200" dirty="0"/>
              <a:t>Given query instance </a:t>
            </a:r>
            <a:r>
              <a:rPr lang="en-US" altLang="en-US" sz="3200" i="1" dirty="0"/>
              <a:t>      </a:t>
            </a:r>
            <a:r>
              <a:rPr lang="en-US" altLang="en-US" sz="3200" dirty="0"/>
              <a:t>, take </a:t>
            </a:r>
            <a:r>
              <a:rPr lang="en-US" altLang="en-US" sz="3200" b="1" dirty="0"/>
              <a:t>vote</a:t>
            </a:r>
            <a:r>
              <a:rPr lang="en-US" altLang="en-US" sz="3200" dirty="0"/>
              <a:t> among its </a:t>
            </a:r>
            <a:r>
              <a:rPr lang="en-US" altLang="en-US" sz="3200" i="1" dirty="0"/>
              <a:t>k</a:t>
            </a:r>
            <a:r>
              <a:rPr lang="en-US" altLang="en-US" sz="3200" dirty="0"/>
              <a:t> nearest neighbors  to decide its class, (return most common value of  </a:t>
            </a:r>
            <a:r>
              <a:rPr lang="en-US" altLang="en-US" sz="3200" i="1" dirty="0"/>
              <a:t>f</a:t>
            </a:r>
            <a:r>
              <a:rPr lang="en-US" altLang="en-US" sz="3200" dirty="0"/>
              <a:t>  among the  </a:t>
            </a:r>
            <a:r>
              <a:rPr lang="en-US" altLang="en-US" sz="3200" i="1" dirty="0"/>
              <a:t>k</a:t>
            </a:r>
            <a:r>
              <a:rPr lang="en-US" altLang="en-US" sz="3200" dirty="0"/>
              <a:t> nearest training elements to       )</a:t>
            </a:r>
          </a:p>
        </p:txBody>
      </p:sp>
      <p:graphicFrame>
        <p:nvGraphicFramePr>
          <p:cNvPr id="9223" name="Object 7">
            <a:extLst>
              <a:ext uri="{FF2B5EF4-FFF2-40B4-BE49-F238E27FC236}">
                <a16:creationId xmlns:a16="http://schemas.microsoft.com/office/drawing/2014/main" id="{660297D4-DA1C-43B3-BA10-255103E6174C}"/>
              </a:ext>
            </a:extLst>
          </p:cNvPr>
          <p:cNvGraphicFramePr>
            <a:graphicFrameLocks noChangeAspect="1"/>
          </p:cNvGraphicFramePr>
          <p:nvPr>
            <p:extLst>
              <p:ext uri="{D42A27DB-BD31-4B8C-83A1-F6EECF244321}">
                <p14:modId xmlns:p14="http://schemas.microsoft.com/office/powerpoint/2010/main" val="2608794266"/>
              </p:ext>
            </p:extLst>
          </p:nvPr>
        </p:nvGraphicFramePr>
        <p:xfrm>
          <a:off x="3741266" y="625767"/>
          <a:ext cx="613326" cy="565327"/>
        </p:xfrm>
        <a:graphic>
          <a:graphicData uri="http://schemas.openxmlformats.org/presentationml/2006/ole">
            <mc:AlternateContent xmlns:mc="http://schemas.openxmlformats.org/markup-compatibility/2006">
              <mc:Choice xmlns:v="urn:schemas-microsoft-com:vml" Requires="v">
                <p:oleObj spid="_x0000_s7333" name="Equation" r:id="rId5" imgW="164957" imgH="152268" progId="Equation.3">
                  <p:embed/>
                </p:oleObj>
              </mc:Choice>
              <mc:Fallback>
                <p:oleObj name="Equation" r:id="rId5" imgW="164957" imgH="152268" progId="Equation.3">
                  <p:embed/>
                  <p:pic>
                    <p:nvPicPr>
                      <p:cNvPr id="9223" name="Object 7">
                        <a:extLst>
                          <a:ext uri="{FF2B5EF4-FFF2-40B4-BE49-F238E27FC236}">
                            <a16:creationId xmlns:a16="http://schemas.microsoft.com/office/drawing/2014/main" id="{660297D4-DA1C-43B3-BA10-255103E617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1266" y="625767"/>
                        <a:ext cx="613326" cy="565327"/>
                      </a:xfrm>
                      <a:prstGeom prst="rect">
                        <a:avLst/>
                      </a:prstGeom>
                      <a:noFill/>
                      <a:ln>
                        <a:noFill/>
                      </a:ln>
                      <a:effectLst/>
                    </p:spPr>
                  </p:pic>
                </p:oleObj>
              </mc:Fallback>
            </mc:AlternateContent>
          </a:graphicData>
        </a:graphic>
      </p:graphicFrame>
      <p:sp>
        <p:nvSpPr>
          <p:cNvPr id="9224" name="Rectangle 8">
            <a:extLst>
              <a:ext uri="{FF2B5EF4-FFF2-40B4-BE49-F238E27FC236}">
                <a16:creationId xmlns:a16="http://schemas.microsoft.com/office/drawing/2014/main" id="{15577014-53E5-49DA-B430-3921FBF5D0C6}"/>
              </a:ext>
            </a:extLst>
          </p:cNvPr>
          <p:cNvSpPr>
            <a:spLocks noChangeArrowheads="1"/>
          </p:cNvSpPr>
          <p:nvPr/>
        </p:nvSpPr>
        <p:spPr bwMode="auto">
          <a:xfrm>
            <a:off x="533400" y="4461813"/>
            <a:ext cx="11391121" cy="1591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endParaRPr lang="en-US" altLang="en-US" sz="2000" dirty="0"/>
          </a:p>
          <a:p>
            <a:pPr>
              <a:lnSpc>
                <a:spcPct val="120000"/>
              </a:lnSpc>
            </a:pPr>
            <a:r>
              <a:rPr lang="en-US" altLang="en-US" sz="3200" dirty="0"/>
              <a:t>Simple-NN, class is        ,     5-NN, class is </a:t>
            </a:r>
          </a:p>
          <a:p>
            <a:pPr>
              <a:lnSpc>
                <a:spcPct val="120000"/>
              </a:lnSpc>
            </a:pPr>
            <a:r>
              <a:rPr lang="en-US" altLang="en-US" sz="3200" dirty="0"/>
              <a:t>Advantage: overcome class noise in training set. </a:t>
            </a:r>
          </a:p>
        </p:txBody>
      </p:sp>
      <p:sp>
        <p:nvSpPr>
          <p:cNvPr id="9225" name="AutoShape 9">
            <a:extLst>
              <a:ext uri="{FF2B5EF4-FFF2-40B4-BE49-F238E27FC236}">
                <a16:creationId xmlns:a16="http://schemas.microsoft.com/office/drawing/2014/main" id="{C2B85F5E-98E5-4592-A4E9-0514ACB291A5}"/>
              </a:ext>
            </a:extLst>
          </p:cNvPr>
          <p:cNvSpPr>
            <a:spLocks noChangeArrowheads="1"/>
          </p:cNvSpPr>
          <p:nvPr/>
        </p:nvSpPr>
        <p:spPr bwMode="auto">
          <a:xfrm>
            <a:off x="4047929" y="5047861"/>
            <a:ext cx="531845" cy="341816"/>
          </a:xfrm>
          <a:prstGeom prst="hexagon">
            <a:avLst>
              <a:gd name="adj" fmla="val 37500"/>
              <a:gd name="vf" fmla="val 11547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6" name="AutoShape 10">
            <a:extLst>
              <a:ext uri="{FF2B5EF4-FFF2-40B4-BE49-F238E27FC236}">
                <a16:creationId xmlns:a16="http://schemas.microsoft.com/office/drawing/2014/main" id="{445578DB-BB14-4635-B0FC-3B033A462FEA}"/>
              </a:ext>
            </a:extLst>
          </p:cNvPr>
          <p:cNvSpPr>
            <a:spLocks noChangeArrowheads="1"/>
          </p:cNvSpPr>
          <p:nvPr/>
        </p:nvSpPr>
        <p:spPr bwMode="auto">
          <a:xfrm>
            <a:off x="7808945" y="4961335"/>
            <a:ext cx="688910" cy="454710"/>
          </a:xfrm>
          <a:prstGeom prst="flowChartSummingJunction">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27" name="Object 11">
            <a:extLst>
              <a:ext uri="{FF2B5EF4-FFF2-40B4-BE49-F238E27FC236}">
                <a16:creationId xmlns:a16="http://schemas.microsoft.com/office/drawing/2014/main" id="{8B3AF6AD-54DC-4EFD-9A7E-F0405C03C53D}"/>
              </a:ext>
            </a:extLst>
          </p:cNvPr>
          <p:cNvGraphicFramePr>
            <a:graphicFrameLocks noChangeAspect="1"/>
          </p:cNvGraphicFramePr>
          <p:nvPr>
            <p:extLst>
              <p:ext uri="{D42A27DB-BD31-4B8C-83A1-F6EECF244321}">
                <p14:modId xmlns:p14="http://schemas.microsoft.com/office/powerpoint/2010/main" val="2272471253"/>
              </p:ext>
            </p:extLst>
          </p:nvPr>
        </p:nvGraphicFramePr>
        <p:xfrm>
          <a:off x="3576918" y="1730930"/>
          <a:ext cx="611154" cy="563325"/>
        </p:xfrm>
        <a:graphic>
          <a:graphicData uri="http://schemas.openxmlformats.org/presentationml/2006/ole">
            <mc:AlternateContent xmlns:mc="http://schemas.openxmlformats.org/markup-compatibility/2006">
              <mc:Choice xmlns:v="urn:schemas-microsoft-com:vml" Requires="v">
                <p:oleObj spid="_x0000_s7334" name="Equation" r:id="rId7" imgW="164957" imgH="152268" progId="Equation.3">
                  <p:embed/>
                </p:oleObj>
              </mc:Choice>
              <mc:Fallback>
                <p:oleObj name="Equation" r:id="rId7" imgW="164957" imgH="152268" progId="Equation.3">
                  <p:embed/>
                  <p:pic>
                    <p:nvPicPr>
                      <p:cNvPr id="9227" name="Object 11">
                        <a:extLst>
                          <a:ext uri="{FF2B5EF4-FFF2-40B4-BE49-F238E27FC236}">
                            <a16:creationId xmlns:a16="http://schemas.microsoft.com/office/drawing/2014/main" id="{8B3AF6AD-54DC-4EFD-9A7E-F0405C03C5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6918" y="1730930"/>
                        <a:ext cx="611154" cy="563325"/>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a:extLst>
              <a:ext uri="{FF2B5EF4-FFF2-40B4-BE49-F238E27FC236}">
                <a16:creationId xmlns:a16="http://schemas.microsoft.com/office/drawing/2014/main" id="{31F0E510-0519-47B6-A3C9-F1985D32C52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19112-6315-4E4E-9D18-B032AD0BEC49}" type="slidenum">
              <a:rPr lang="en-US" altLang="en-US" sz="1400"/>
              <a:pPr/>
              <a:t>8</a:t>
            </a:fld>
            <a:endParaRPr lang="en-US" altLang="en-US" sz="1400"/>
          </a:p>
        </p:txBody>
      </p:sp>
      <p:sp>
        <p:nvSpPr>
          <p:cNvPr id="10245" name="Rectangle 2">
            <a:extLst>
              <a:ext uri="{FF2B5EF4-FFF2-40B4-BE49-F238E27FC236}">
                <a16:creationId xmlns:a16="http://schemas.microsoft.com/office/drawing/2014/main" id="{45F2362C-7275-4887-B4D5-D53D6EC127C0}"/>
              </a:ext>
            </a:extLst>
          </p:cNvPr>
          <p:cNvSpPr>
            <a:spLocks noChangeArrowheads="1"/>
          </p:cNvSpPr>
          <p:nvPr/>
        </p:nvSpPr>
        <p:spPr bwMode="auto">
          <a:xfrm>
            <a:off x="228601" y="4057826"/>
            <a:ext cx="9204648" cy="145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000" b="1" dirty="0"/>
              <a:t>Training Algorithm</a:t>
            </a:r>
            <a:endParaRPr lang="en-US" altLang="en-US" sz="2000" dirty="0"/>
          </a:p>
          <a:p>
            <a:pPr>
              <a:lnSpc>
                <a:spcPct val="120000"/>
              </a:lnSpc>
            </a:pPr>
            <a:r>
              <a:rPr lang="en-US" altLang="en-US" sz="2000" dirty="0"/>
              <a:t>     </a:t>
            </a:r>
            <a:r>
              <a:rPr lang="en-US" altLang="en-US" sz="2800" dirty="0"/>
              <a:t>For each training example </a:t>
            </a:r>
            <a:r>
              <a:rPr lang="en-US" altLang="en-US" sz="2800" i="1" dirty="0"/>
              <a:t>&lt;x ,  f(x) &gt;,</a:t>
            </a:r>
          </a:p>
          <a:p>
            <a:pPr>
              <a:lnSpc>
                <a:spcPct val="120000"/>
              </a:lnSpc>
            </a:pPr>
            <a:r>
              <a:rPr lang="en-US" altLang="en-US" sz="2800" i="1" dirty="0"/>
              <a:t>             </a:t>
            </a:r>
            <a:r>
              <a:rPr lang="en-US" altLang="en-US" sz="2800" dirty="0"/>
              <a:t>add the</a:t>
            </a:r>
            <a:r>
              <a:rPr lang="en-US" altLang="en-US" sz="2800" i="1" dirty="0"/>
              <a:t> </a:t>
            </a:r>
            <a:r>
              <a:rPr lang="en-US" altLang="en-US" sz="2800" dirty="0"/>
              <a:t>example to the list of </a:t>
            </a:r>
            <a:r>
              <a:rPr lang="en-US" altLang="en-US" sz="2800" i="1" dirty="0" err="1"/>
              <a:t>training_examples</a:t>
            </a:r>
            <a:endParaRPr lang="en-US" altLang="en-US" sz="2800" dirty="0"/>
          </a:p>
        </p:txBody>
      </p:sp>
      <p:sp>
        <p:nvSpPr>
          <p:cNvPr id="10246" name="Rectangle 10">
            <a:extLst>
              <a:ext uri="{FF2B5EF4-FFF2-40B4-BE49-F238E27FC236}">
                <a16:creationId xmlns:a16="http://schemas.microsoft.com/office/drawing/2014/main" id="{045EFE74-CEC7-4395-8A2F-5D8BA5DDD609}"/>
              </a:ext>
            </a:extLst>
          </p:cNvPr>
          <p:cNvSpPr>
            <a:spLocks noChangeArrowheads="1"/>
          </p:cNvSpPr>
          <p:nvPr/>
        </p:nvSpPr>
        <p:spPr bwMode="auto">
          <a:xfrm>
            <a:off x="444500" y="2727325"/>
            <a:ext cx="99871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t>Consider, the case of learning a discrete-valued target function of the</a:t>
            </a:r>
          </a:p>
          <a:p>
            <a:r>
              <a:rPr lang="en-US" altLang="en-US" sz="2800" dirty="0"/>
              <a:t>form </a:t>
            </a:r>
            <a:endParaRPr lang="en-GB" altLang="en-US" sz="2800" dirty="0"/>
          </a:p>
        </p:txBody>
      </p:sp>
      <p:graphicFrame>
        <p:nvGraphicFramePr>
          <p:cNvPr id="10247" name="Object 11">
            <a:extLst>
              <a:ext uri="{FF2B5EF4-FFF2-40B4-BE49-F238E27FC236}">
                <a16:creationId xmlns:a16="http://schemas.microsoft.com/office/drawing/2014/main" id="{B86788A2-451C-42B1-A0D2-5C9E350E8262}"/>
              </a:ext>
            </a:extLst>
          </p:cNvPr>
          <p:cNvGraphicFramePr>
            <a:graphicFrameLocks noChangeAspect="1"/>
          </p:cNvGraphicFramePr>
          <p:nvPr>
            <p:extLst>
              <p:ext uri="{D42A27DB-BD31-4B8C-83A1-F6EECF244321}">
                <p14:modId xmlns:p14="http://schemas.microsoft.com/office/powerpoint/2010/main" val="3323190409"/>
              </p:ext>
            </p:extLst>
          </p:nvPr>
        </p:nvGraphicFramePr>
        <p:xfrm>
          <a:off x="1611312" y="3222625"/>
          <a:ext cx="6958014" cy="615774"/>
        </p:xfrm>
        <a:graphic>
          <a:graphicData uri="http://schemas.openxmlformats.org/presentationml/2006/ole">
            <mc:AlternateContent xmlns:mc="http://schemas.openxmlformats.org/markup-compatibility/2006">
              <mc:Choice xmlns:v="urn:schemas-microsoft-com:vml" Requires="v">
                <p:oleObj spid="_x0000_s8247" name="Equation" r:id="rId3" imgW="2692400" imgH="228600" progId="Equation.3">
                  <p:embed/>
                </p:oleObj>
              </mc:Choice>
              <mc:Fallback>
                <p:oleObj name="Equation" r:id="rId3" imgW="2692400" imgH="228600" progId="Equation.3">
                  <p:embed/>
                  <p:pic>
                    <p:nvPicPr>
                      <p:cNvPr id="10247" name="Object 11">
                        <a:extLst>
                          <a:ext uri="{FF2B5EF4-FFF2-40B4-BE49-F238E27FC236}">
                            <a16:creationId xmlns:a16="http://schemas.microsoft.com/office/drawing/2014/main" id="{B86788A2-451C-42B1-A0D2-5C9E350E8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312" y="3222625"/>
                        <a:ext cx="6958014" cy="615774"/>
                      </a:xfrm>
                      <a:prstGeom prst="rect">
                        <a:avLst/>
                      </a:prstGeom>
                      <a:noFill/>
                      <a:ln>
                        <a:noFill/>
                      </a:ln>
                      <a:effectLst/>
                    </p:spPr>
                  </p:pic>
                </p:oleObj>
              </mc:Fallback>
            </mc:AlternateContent>
          </a:graphicData>
        </a:graphic>
      </p:graphicFrame>
      <p:sp>
        <p:nvSpPr>
          <p:cNvPr id="10248" name="Rectangle 12">
            <a:extLst>
              <a:ext uri="{FF2B5EF4-FFF2-40B4-BE49-F238E27FC236}">
                <a16:creationId xmlns:a16="http://schemas.microsoft.com/office/drawing/2014/main" id="{9B44DF46-75AE-4725-A707-396281341AEE}"/>
              </a:ext>
            </a:extLst>
          </p:cNvPr>
          <p:cNvSpPr>
            <a:spLocks noChangeArrowheads="1"/>
          </p:cNvSpPr>
          <p:nvPr/>
        </p:nvSpPr>
        <p:spPr bwMode="auto">
          <a:xfrm>
            <a:off x="0" y="173247"/>
            <a:ext cx="11560629"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t>Key Advantages</a:t>
            </a:r>
          </a:p>
          <a:p>
            <a:r>
              <a:rPr lang="en-US" altLang="en-US" sz="2800" dirty="0"/>
              <a:t>Instead of estimating the target function once for the entire data set   (which can lead to complex and not necessarily accurate functions)    IBL can estimate the required function locally and differently for each new instance to be classified</a:t>
            </a:r>
            <a:r>
              <a:rPr lang="en-US" altLang="en-US" sz="2000" dirty="0"/>
              <a:t>.</a:t>
            </a:r>
          </a:p>
        </p:txBody>
      </p:sp>
      <p:sp>
        <p:nvSpPr>
          <p:cNvPr id="10249" name="Rectangle 13">
            <a:extLst>
              <a:ext uri="{FF2B5EF4-FFF2-40B4-BE49-F238E27FC236}">
                <a16:creationId xmlns:a16="http://schemas.microsoft.com/office/drawing/2014/main" id="{692D6CFC-16AD-41E0-AED9-AC64D4D5662E}"/>
              </a:ext>
            </a:extLst>
          </p:cNvPr>
          <p:cNvSpPr>
            <a:spLocks noChangeArrowheads="1"/>
          </p:cNvSpPr>
          <p:nvPr/>
        </p:nvSpPr>
        <p:spPr bwMode="auto">
          <a:xfrm>
            <a:off x="228601" y="2173483"/>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t>Algorithms for K-NN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3">
            <a:extLst>
              <a:ext uri="{FF2B5EF4-FFF2-40B4-BE49-F238E27FC236}">
                <a16:creationId xmlns:a16="http://schemas.microsoft.com/office/drawing/2014/main" id="{31F0E510-0519-47B6-A3C9-F1985D32C52D}"/>
              </a:ext>
            </a:extLst>
          </p:cNvPr>
          <p:cNvSpPr>
            <a:spLocks noGrp="1"/>
          </p:cNvSpPr>
          <p:nvPr>
            <p:ph type="sldNum" sz="quarter" idx="12"/>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C19112-6315-4E4E-9D18-B032AD0BEC49}" type="slidenum">
              <a:rPr lang="en-US" altLang="en-US" sz="1400"/>
              <a:pPr/>
              <a:t>9</a:t>
            </a:fld>
            <a:endParaRPr lang="en-US" altLang="en-US" sz="1400"/>
          </a:p>
        </p:txBody>
      </p:sp>
      <p:sp>
        <p:nvSpPr>
          <p:cNvPr id="10245" name="Rectangle 2">
            <a:extLst>
              <a:ext uri="{FF2B5EF4-FFF2-40B4-BE49-F238E27FC236}">
                <a16:creationId xmlns:a16="http://schemas.microsoft.com/office/drawing/2014/main" id="{45F2362C-7275-4887-B4D5-D53D6EC127C0}"/>
              </a:ext>
            </a:extLst>
          </p:cNvPr>
          <p:cNvSpPr>
            <a:spLocks noChangeArrowheads="1"/>
          </p:cNvSpPr>
          <p:nvPr/>
        </p:nvSpPr>
        <p:spPr bwMode="auto">
          <a:xfrm>
            <a:off x="116633" y="1759302"/>
            <a:ext cx="11994501" cy="798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en-US" sz="2000" b="1" dirty="0"/>
              <a:t>Training Algorithm  :</a:t>
            </a:r>
          </a:p>
          <a:p>
            <a:pPr marL="342900" indent="-342900">
              <a:lnSpc>
                <a:spcPct val="120000"/>
              </a:lnSpc>
              <a:buFont typeface="Arial" panose="020B0604020202020204" pitchFamily="34" charset="0"/>
              <a:buChar char="•"/>
            </a:pPr>
            <a:r>
              <a:rPr lang="en-US" altLang="en-US" sz="2000" dirty="0"/>
              <a:t>For each training example </a:t>
            </a:r>
            <a:r>
              <a:rPr lang="en-US" altLang="en-US" sz="2000" i="1" dirty="0"/>
              <a:t>&lt;x ,  f(x) &gt;,  </a:t>
            </a:r>
            <a:r>
              <a:rPr lang="en-US" altLang="en-US" sz="2000" dirty="0"/>
              <a:t>add the</a:t>
            </a:r>
            <a:r>
              <a:rPr lang="en-US" altLang="en-US" sz="2000" i="1" dirty="0"/>
              <a:t> </a:t>
            </a:r>
            <a:r>
              <a:rPr lang="en-US" altLang="en-US" sz="2000" dirty="0"/>
              <a:t>example to the list of </a:t>
            </a:r>
            <a:r>
              <a:rPr lang="en-US" altLang="en-US" sz="2000" i="1" dirty="0" err="1"/>
              <a:t>training_examples</a:t>
            </a:r>
            <a:endParaRPr lang="en-US" altLang="en-US" sz="2000" dirty="0"/>
          </a:p>
        </p:txBody>
      </p:sp>
      <p:sp>
        <p:nvSpPr>
          <p:cNvPr id="10246" name="Rectangle 10">
            <a:extLst>
              <a:ext uri="{FF2B5EF4-FFF2-40B4-BE49-F238E27FC236}">
                <a16:creationId xmlns:a16="http://schemas.microsoft.com/office/drawing/2014/main" id="{045EFE74-CEC7-4395-8A2F-5D8BA5DDD609}"/>
              </a:ext>
            </a:extLst>
          </p:cNvPr>
          <p:cNvSpPr>
            <a:spLocks noChangeArrowheads="1"/>
          </p:cNvSpPr>
          <p:nvPr/>
        </p:nvSpPr>
        <p:spPr bwMode="auto">
          <a:xfrm>
            <a:off x="0" y="694985"/>
            <a:ext cx="12191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t>Consider, the case of learning a discrete-valued target function of the</a:t>
            </a:r>
          </a:p>
          <a:p>
            <a:r>
              <a:rPr lang="en-US" altLang="en-US" sz="2800" dirty="0"/>
              <a:t>form </a:t>
            </a:r>
            <a:endParaRPr lang="en-GB" altLang="en-US" sz="2800" dirty="0"/>
          </a:p>
        </p:txBody>
      </p:sp>
      <p:graphicFrame>
        <p:nvGraphicFramePr>
          <p:cNvPr id="10247" name="Object 11">
            <a:extLst>
              <a:ext uri="{FF2B5EF4-FFF2-40B4-BE49-F238E27FC236}">
                <a16:creationId xmlns:a16="http://schemas.microsoft.com/office/drawing/2014/main" id="{B86788A2-451C-42B1-A0D2-5C9E350E8262}"/>
              </a:ext>
            </a:extLst>
          </p:cNvPr>
          <p:cNvGraphicFramePr>
            <a:graphicFrameLocks noChangeAspect="1"/>
          </p:cNvGraphicFramePr>
          <p:nvPr>
            <p:extLst>
              <p:ext uri="{D42A27DB-BD31-4B8C-83A1-F6EECF244321}">
                <p14:modId xmlns:p14="http://schemas.microsoft.com/office/powerpoint/2010/main" val="2653620825"/>
              </p:ext>
            </p:extLst>
          </p:nvPr>
        </p:nvGraphicFramePr>
        <p:xfrm>
          <a:off x="1004822" y="1033318"/>
          <a:ext cx="6958014" cy="615774"/>
        </p:xfrm>
        <a:graphic>
          <a:graphicData uri="http://schemas.openxmlformats.org/presentationml/2006/ole">
            <mc:AlternateContent xmlns:mc="http://schemas.openxmlformats.org/markup-compatibility/2006">
              <mc:Choice xmlns:v="urn:schemas-microsoft-com:vml" Requires="v">
                <p:oleObj spid="_x0000_s13492" name="Equation" r:id="rId3" imgW="2692400" imgH="228600" progId="Equation.3">
                  <p:embed/>
                </p:oleObj>
              </mc:Choice>
              <mc:Fallback>
                <p:oleObj name="Equation" r:id="rId3" imgW="2692400" imgH="228600" progId="Equation.3">
                  <p:embed/>
                  <p:pic>
                    <p:nvPicPr>
                      <p:cNvPr id="10247" name="Object 11">
                        <a:extLst>
                          <a:ext uri="{FF2B5EF4-FFF2-40B4-BE49-F238E27FC236}">
                            <a16:creationId xmlns:a16="http://schemas.microsoft.com/office/drawing/2014/main" id="{B86788A2-451C-42B1-A0D2-5C9E350E8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22" y="1033318"/>
                        <a:ext cx="6958014" cy="615774"/>
                      </a:xfrm>
                      <a:prstGeom prst="rect">
                        <a:avLst/>
                      </a:prstGeom>
                      <a:noFill/>
                      <a:ln>
                        <a:noFill/>
                      </a:ln>
                      <a:effectLst/>
                    </p:spPr>
                  </p:pic>
                </p:oleObj>
              </mc:Fallback>
            </mc:AlternateContent>
          </a:graphicData>
        </a:graphic>
      </p:graphicFrame>
      <p:sp>
        <p:nvSpPr>
          <p:cNvPr id="10249" name="Rectangle 13">
            <a:extLst>
              <a:ext uri="{FF2B5EF4-FFF2-40B4-BE49-F238E27FC236}">
                <a16:creationId xmlns:a16="http://schemas.microsoft.com/office/drawing/2014/main" id="{692D6CFC-16AD-41E0-AED9-AC64D4D5662E}"/>
              </a:ext>
            </a:extLst>
          </p:cNvPr>
          <p:cNvSpPr>
            <a:spLocks noChangeArrowheads="1"/>
          </p:cNvSpPr>
          <p:nvPr/>
        </p:nvSpPr>
        <p:spPr bwMode="auto">
          <a:xfrm>
            <a:off x="0" y="0"/>
            <a:ext cx="12192000" cy="584775"/>
          </a:xfrm>
          <a:prstGeom prst="rect">
            <a:avLst/>
          </a:prstGeom>
          <a:solidFill>
            <a:schemeClr val="accent1">
              <a:lumMod val="20000"/>
              <a:lumOff val="80000"/>
            </a:schemeClr>
          </a:solidFill>
          <a:ln>
            <a:noFill/>
          </a:ln>
          <a:effectLs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The K-NN algorithm for approximating a discrete valued function </a:t>
            </a:r>
          </a:p>
        </p:txBody>
      </p:sp>
      <p:sp>
        <p:nvSpPr>
          <p:cNvPr id="8" name="Rectangle 2">
            <a:extLst>
              <a:ext uri="{FF2B5EF4-FFF2-40B4-BE49-F238E27FC236}">
                <a16:creationId xmlns:a16="http://schemas.microsoft.com/office/drawing/2014/main" id="{A1DF8CE3-8514-445C-BBD2-BADB63D2DE1A}"/>
              </a:ext>
            </a:extLst>
          </p:cNvPr>
          <p:cNvSpPr>
            <a:spLocks noChangeArrowheads="1"/>
          </p:cNvSpPr>
          <p:nvPr/>
        </p:nvSpPr>
        <p:spPr bwMode="auto">
          <a:xfrm>
            <a:off x="116633" y="2644140"/>
            <a:ext cx="10856167"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t>Classification Algorithm</a:t>
            </a:r>
          </a:p>
          <a:p>
            <a:pPr marL="342900" indent="-342900">
              <a:buFont typeface="Arial" panose="020B0604020202020204" pitchFamily="34" charset="0"/>
              <a:buChar char="•"/>
            </a:pPr>
            <a:r>
              <a:rPr lang="en-US" altLang="en-US" sz="2000" dirty="0"/>
              <a:t>Given a query instance </a:t>
            </a:r>
            <a:r>
              <a:rPr lang="en-US" altLang="en-US" sz="2000" i="1" dirty="0"/>
              <a:t>x</a:t>
            </a:r>
            <a:r>
              <a:rPr lang="en-US" altLang="en-US" sz="1600" i="1" dirty="0"/>
              <a:t>q </a:t>
            </a:r>
            <a:r>
              <a:rPr lang="en-US" altLang="en-US" sz="2000" dirty="0"/>
              <a:t>to be classified</a:t>
            </a:r>
          </a:p>
          <a:p>
            <a:pPr marL="1085850" lvl="1" indent="-342900">
              <a:buFont typeface="Arial" panose="020B0604020202020204" pitchFamily="34" charset="0"/>
              <a:buChar char="•"/>
            </a:pPr>
            <a:r>
              <a:rPr lang="en-US" altLang="en-US" sz="2000" dirty="0"/>
              <a:t>Let </a:t>
            </a:r>
            <a:r>
              <a:rPr lang="en-US" altLang="en-US" sz="2000" i="1" dirty="0"/>
              <a:t>x</a:t>
            </a:r>
            <a:r>
              <a:rPr lang="en-US" altLang="en-US" sz="2000" i="1" baseline="-25000" dirty="0"/>
              <a:t>1</a:t>
            </a:r>
            <a:r>
              <a:rPr lang="en-US" altLang="en-US" sz="2000" i="1" dirty="0"/>
              <a:t> … </a:t>
            </a:r>
            <a:r>
              <a:rPr lang="en-US" altLang="en-US" sz="2000" i="1" dirty="0" err="1"/>
              <a:t>x</a:t>
            </a:r>
            <a:r>
              <a:rPr lang="en-US" altLang="en-US" sz="2000" i="1" baseline="-25000" dirty="0" err="1"/>
              <a:t>k</a:t>
            </a:r>
            <a:r>
              <a:rPr lang="en-US" altLang="en-US" sz="2000" dirty="0"/>
              <a:t> denote the k instances from  </a:t>
            </a:r>
            <a:r>
              <a:rPr lang="en-US" altLang="en-US" sz="2000" i="1" dirty="0" err="1"/>
              <a:t>training_examples</a:t>
            </a:r>
            <a:r>
              <a:rPr lang="en-US" altLang="en-US" sz="2000" dirty="0"/>
              <a:t> that are nearest to </a:t>
            </a:r>
            <a:r>
              <a:rPr lang="en-US" altLang="en-US" sz="2000" i="1" dirty="0"/>
              <a:t>x</a:t>
            </a:r>
            <a:r>
              <a:rPr lang="en-US" altLang="en-US" sz="2000" i="1" baseline="-25000" dirty="0"/>
              <a:t>q</a:t>
            </a:r>
          </a:p>
          <a:p>
            <a:pPr lvl="1" indent="0"/>
            <a:endParaRPr lang="en-US" altLang="en-US" sz="2000" i="1" baseline="-25000" dirty="0"/>
          </a:p>
          <a:p>
            <a:pPr marL="1085850" lvl="1" indent="-342900">
              <a:buFont typeface="Arial" panose="020B0604020202020204" pitchFamily="34" charset="0"/>
              <a:buChar char="•"/>
            </a:pPr>
            <a:r>
              <a:rPr lang="en-GB" altLang="en-US" sz="2000" dirty="0"/>
              <a:t>Return</a:t>
            </a:r>
          </a:p>
          <a:p>
            <a:endParaRPr lang="en-GB" altLang="en-US" sz="2000" dirty="0"/>
          </a:p>
          <a:p>
            <a:endParaRPr lang="en-GB" altLang="en-US" sz="2000" dirty="0"/>
          </a:p>
          <a:p>
            <a:endParaRPr lang="en-GB" altLang="en-US" sz="2000" dirty="0"/>
          </a:p>
          <a:p>
            <a:endParaRPr lang="en-GB" altLang="en-US" sz="2000" dirty="0"/>
          </a:p>
          <a:p>
            <a:endParaRPr lang="en-GB" altLang="en-US" sz="2000" dirty="0"/>
          </a:p>
          <a:p>
            <a:r>
              <a:rPr lang="en-GB" altLang="en-US" sz="2000" dirty="0"/>
              <a:t>                 where argmax </a:t>
            </a:r>
            <a:r>
              <a:rPr lang="en-GB" altLang="en-US" sz="2000" i="1" dirty="0"/>
              <a:t>f(x) </a:t>
            </a:r>
            <a:r>
              <a:rPr lang="en-GB" altLang="en-US" sz="2000" dirty="0"/>
              <a:t>returns the value of</a:t>
            </a:r>
            <a:r>
              <a:rPr lang="en-GB" altLang="en-US" sz="2000" i="1" dirty="0"/>
              <a:t>  x </a:t>
            </a:r>
            <a:r>
              <a:rPr lang="en-GB" altLang="en-US" sz="2000" dirty="0"/>
              <a:t>which maximises</a:t>
            </a:r>
            <a:r>
              <a:rPr lang="en-GB" altLang="en-US" sz="2000" i="1" dirty="0"/>
              <a:t> f(x),</a:t>
            </a:r>
          </a:p>
          <a:p>
            <a:r>
              <a:rPr lang="en-GB" altLang="en-US" sz="2000" i="1" dirty="0"/>
              <a:t>                       </a:t>
            </a:r>
            <a:r>
              <a:rPr lang="en-GB" altLang="en-US" sz="2000" dirty="0"/>
              <a:t>e.g.</a:t>
            </a:r>
            <a:r>
              <a:rPr lang="en-GB" altLang="en-US" sz="2000" i="1" dirty="0"/>
              <a:t> </a:t>
            </a:r>
            <a:endParaRPr lang="en-GB" altLang="en-US" sz="2000" b="1" dirty="0"/>
          </a:p>
        </p:txBody>
      </p:sp>
      <p:graphicFrame>
        <p:nvGraphicFramePr>
          <p:cNvPr id="9" name="Object 3">
            <a:extLst>
              <a:ext uri="{FF2B5EF4-FFF2-40B4-BE49-F238E27FC236}">
                <a16:creationId xmlns:a16="http://schemas.microsoft.com/office/drawing/2014/main" id="{EF764D0A-20C1-4DE6-89AB-80228821FD87}"/>
              </a:ext>
            </a:extLst>
          </p:cNvPr>
          <p:cNvGraphicFramePr>
            <a:graphicFrameLocks noChangeAspect="1"/>
          </p:cNvGraphicFramePr>
          <p:nvPr>
            <p:extLst>
              <p:ext uri="{D42A27DB-BD31-4B8C-83A1-F6EECF244321}">
                <p14:modId xmlns:p14="http://schemas.microsoft.com/office/powerpoint/2010/main" val="541519225"/>
              </p:ext>
            </p:extLst>
          </p:nvPr>
        </p:nvGraphicFramePr>
        <p:xfrm>
          <a:off x="2155371" y="3687647"/>
          <a:ext cx="3098800" cy="703263"/>
        </p:xfrm>
        <a:graphic>
          <a:graphicData uri="http://schemas.openxmlformats.org/presentationml/2006/ole">
            <mc:AlternateContent xmlns:mc="http://schemas.openxmlformats.org/markup-compatibility/2006">
              <mc:Choice xmlns:v="urn:schemas-microsoft-com:vml" Requires="v">
                <p:oleObj spid="_x0000_s13493" name="Equation" r:id="rId5" imgW="1892300" imgH="431800" progId="Equation.3">
                  <p:embed/>
                </p:oleObj>
              </mc:Choice>
              <mc:Fallback>
                <p:oleObj name="Equation" r:id="rId5" imgW="1892300" imgH="431800" progId="Equation.3">
                  <p:embed/>
                  <p:pic>
                    <p:nvPicPr>
                      <p:cNvPr id="11270" name="Object 3">
                        <a:extLst>
                          <a:ext uri="{FF2B5EF4-FFF2-40B4-BE49-F238E27FC236}">
                            <a16:creationId xmlns:a16="http://schemas.microsoft.com/office/drawing/2014/main" id="{90A4C9E5-CB37-4608-94DA-CDBAFAE9A8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371" y="3687647"/>
                        <a:ext cx="30988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a:extLst>
              <a:ext uri="{FF2B5EF4-FFF2-40B4-BE49-F238E27FC236}">
                <a16:creationId xmlns:a16="http://schemas.microsoft.com/office/drawing/2014/main" id="{4B071538-38AF-467D-B4D8-E2304A84899A}"/>
              </a:ext>
            </a:extLst>
          </p:cNvPr>
          <p:cNvGraphicFramePr>
            <a:graphicFrameLocks noChangeAspect="1"/>
          </p:cNvGraphicFramePr>
          <p:nvPr>
            <p:extLst>
              <p:ext uri="{D42A27DB-BD31-4B8C-83A1-F6EECF244321}">
                <p14:modId xmlns:p14="http://schemas.microsoft.com/office/powerpoint/2010/main" val="4258792414"/>
              </p:ext>
            </p:extLst>
          </p:nvPr>
        </p:nvGraphicFramePr>
        <p:xfrm>
          <a:off x="2283165" y="4587041"/>
          <a:ext cx="2843213" cy="592138"/>
        </p:xfrm>
        <a:graphic>
          <a:graphicData uri="http://schemas.openxmlformats.org/presentationml/2006/ole">
            <mc:AlternateContent xmlns:mc="http://schemas.openxmlformats.org/markup-compatibility/2006">
              <mc:Choice xmlns:v="urn:schemas-microsoft-com:vml" Requires="v">
                <p:oleObj spid="_x0000_s13494" name="Equation" r:id="rId7" imgW="1943100" imgH="406400" progId="Equation.3">
                  <p:embed/>
                </p:oleObj>
              </mc:Choice>
              <mc:Fallback>
                <p:oleObj name="Equation" r:id="rId7" imgW="1943100" imgH="406400" progId="Equation.3">
                  <p:embed/>
                  <p:pic>
                    <p:nvPicPr>
                      <p:cNvPr id="11271" name="Object 4">
                        <a:extLst>
                          <a:ext uri="{FF2B5EF4-FFF2-40B4-BE49-F238E27FC236}">
                            <a16:creationId xmlns:a16="http://schemas.microsoft.com/office/drawing/2014/main" id="{B9A5CE23-1E9A-4CFE-94BA-0FFF9954A6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3165" y="4587041"/>
                        <a:ext cx="2843213"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
            <a:extLst>
              <a:ext uri="{FF2B5EF4-FFF2-40B4-BE49-F238E27FC236}">
                <a16:creationId xmlns:a16="http://schemas.microsoft.com/office/drawing/2014/main" id="{3A416438-BBCE-4CAC-B943-E8662FA109B0}"/>
              </a:ext>
            </a:extLst>
          </p:cNvPr>
          <p:cNvGraphicFramePr>
            <a:graphicFrameLocks noChangeAspect="1"/>
          </p:cNvGraphicFramePr>
          <p:nvPr>
            <p:extLst>
              <p:ext uri="{D42A27DB-BD31-4B8C-83A1-F6EECF244321}">
                <p14:modId xmlns:p14="http://schemas.microsoft.com/office/powerpoint/2010/main" val="1936331931"/>
              </p:ext>
            </p:extLst>
          </p:nvPr>
        </p:nvGraphicFramePr>
        <p:xfrm>
          <a:off x="2367141" y="5910556"/>
          <a:ext cx="1882775" cy="612775"/>
        </p:xfrm>
        <a:graphic>
          <a:graphicData uri="http://schemas.openxmlformats.org/presentationml/2006/ole">
            <mc:AlternateContent xmlns:mc="http://schemas.openxmlformats.org/markup-compatibility/2006">
              <mc:Choice xmlns:v="urn:schemas-microsoft-com:vml" Requires="v">
                <p:oleObj spid="_x0000_s13495" name="Equation" r:id="rId9" imgW="1054100" imgH="342900" progId="Equation.3">
                  <p:embed/>
                </p:oleObj>
              </mc:Choice>
              <mc:Fallback>
                <p:oleObj name="Equation" r:id="rId9" imgW="1054100" imgH="342900" progId="Equation.3">
                  <p:embed/>
                  <p:pic>
                    <p:nvPicPr>
                      <p:cNvPr id="11272" name="Object 5">
                        <a:extLst>
                          <a:ext uri="{FF2B5EF4-FFF2-40B4-BE49-F238E27FC236}">
                            <a16:creationId xmlns:a16="http://schemas.microsoft.com/office/drawing/2014/main" id="{1A6B11CE-C405-44CB-9F6B-F9B09B9E86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7141" y="5910556"/>
                        <a:ext cx="188277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1405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2973</Words>
  <Application>Microsoft Office PowerPoint</Application>
  <PresentationFormat>Widescreen</PresentationFormat>
  <Paragraphs>251</Paragraphs>
  <Slides>50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6</vt:i4>
      </vt:variant>
      <vt:variant>
        <vt:lpstr>Slide Titles</vt:lpstr>
      </vt:variant>
      <vt:variant>
        <vt:i4>50</vt:i4>
      </vt:variant>
    </vt:vector>
  </HeadingPairs>
  <TitlesOfParts>
    <vt:vector size="65" baseType="lpstr">
      <vt:lpstr>ＭＳ Ｐゴシック</vt:lpstr>
      <vt:lpstr>SimSun</vt:lpstr>
      <vt:lpstr>Arial</vt:lpstr>
      <vt:lpstr>Calibri</vt:lpstr>
      <vt:lpstr>Calibri Light</vt:lpstr>
      <vt:lpstr>Times New Roman</vt:lpstr>
      <vt:lpstr>Tunga</vt:lpstr>
      <vt:lpstr>Wingdings</vt:lpstr>
      <vt:lpstr>Office Theme</vt:lpstr>
      <vt:lpstr>Equation</vt:lpstr>
      <vt:lpstr>Picture</vt:lpstr>
      <vt:lpstr>Document</vt:lpstr>
      <vt:lpstr>VISIO</vt:lpstr>
      <vt:lpstr>Visio</vt:lpstr>
      <vt:lpstr>Microsoft Equation 3.0</vt:lpstr>
      <vt:lpstr>Agenda </vt:lpstr>
      <vt:lpstr>1.1 Instance Based Learning </vt:lpstr>
      <vt:lpstr>Instance based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Consider Nearest Neighbor ?</vt:lpstr>
      <vt:lpstr>PowerPoint Presentation</vt:lpstr>
      <vt:lpstr>PowerPoint Presentation</vt:lpstr>
      <vt:lpstr>Lab Program </vt:lpstr>
      <vt:lpstr>K-Nearest-Neighbor Algorithm</vt:lpstr>
      <vt:lpstr>Definition of Nearest Neighbor</vt:lpstr>
      <vt:lpstr>Nearest Neighbor Classification</vt:lpstr>
      <vt:lpstr>Distance  Metrics</vt:lpstr>
      <vt:lpstr>Selection of Distance Metrics</vt:lpstr>
      <vt:lpstr>Nearest Neighbor Classification…</vt:lpstr>
      <vt:lpstr>Example: Consider the following data concerning credit default. Age and Loan are two numerical variables (predictors) and Default is the target.</vt:lpstr>
      <vt:lpstr>Example: We can now use the training set to classify an unknown case (Age=48 and Loan=$142,000) using Euclidean distance. If K=1 then the nearest neighbor is the last case in the training set with Default=Y.</vt:lpstr>
      <vt:lpstr>PowerPoint Presentation</vt:lpstr>
      <vt:lpstr>Source Code</vt:lpstr>
      <vt:lpstr>1.2 Locally-weighted Regression</vt:lpstr>
      <vt:lpstr>PowerPoint Presentation</vt:lpstr>
      <vt:lpstr>Lab Program 8</vt:lpstr>
      <vt:lpstr>Regression</vt:lpstr>
      <vt:lpstr>PowerPoint Presentation</vt:lpstr>
      <vt:lpstr>What lines "really" best fit each case? </vt:lpstr>
      <vt:lpstr>Loess/Lowess Regression</vt:lpstr>
      <vt:lpstr>Lowess Algorithm</vt:lpstr>
      <vt:lpstr>Source Code </vt:lpstr>
      <vt:lpstr>1.3 Radial basis Function Networks </vt:lpstr>
      <vt:lpstr>PowerPoint Presentation</vt:lpstr>
      <vt:lpstr>Training of RBF network</vt:lpstr>
      <vt:lpstr>1.4 Case Based Reasoning </vt:lpstr>
      <vt:lpstr>Case Based Reasoning </vt:lpstr>
      <vt:lpstr>Case Based Reasoning </vt:lpstr>
      <vt:lpstr>Case Based Reasoning in CADET</vt:lpstr>
      <vt:lpstr>Case Based Reasoning in CADET</vt:lpstr>
      <vt:lpstr>PowerPoint Presentation</vt:lpstr>
      <vt:lpstr>PowerPoint Presentation</vt:lpstr>
      <vt:lpstr>PowerPoint Presentation</vt:lpstr>
      <vt:lpstr>Generic properties of case-based reasoning system</vt:lpstr>
      <vt:lpstr>Generic properties of case-based reasoning system</vt:lpstr>
      <vt:lpstr>Generic properties of case-based reasoning system</vt:lpstr>
      <vt:lpstr>Summary</vt:lpstr>
      <vt:lpstr>2. Reinforced Learning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Administrator</dc:creator>
  <cp:lastModifiedBy>Administrator</cp:lastModifiedBy>
  <cp:revision>21</cp:revision>
  <dcterms:created xsi:type="dcterms:W3CDTF">2018-08-26T15:57:57Z</dcterms:created>
  <dcterms:modified xsi:type="dcterms:W3CDTF">2018-08-26T18:24:54Z</dcterms:modified>
</cp:coreProperties>
</file>