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4" r:id="rId2"/>
    <p:sldId id="265" r:id="rId3"/>
    <p:sldId id="684" r:id="rId4"/>
    <p:sldId id="685" r:id="rId5"/>
    <p:sldId id="271" r:id="rId6"/>
    <p:sldId id="267" r:id="rId7"/>
    <p:sldId id="399" r:id="rId8"/>
    <p:sldId id="274" r:id="rId9"/>
    <p:sldId id="403" r:id="rId10"/>
    <p:sldId id="687" r:id="rId11"/>
    <p:sldId id="269" r:id="rId12"/>
    <p:sldId id="481" r:id="rId13"/>
    <p:sldId id="674" r:id="rId14"/>
    <p:sldId id="675" r:id="rId15"/>
    <p:sldId id="262" r:id="rId16"/>
    <p:sldId id="563" r:id="rId17"/>
    <p:sldId id="683" r:id="rId18"/>
    <p:sldId id="270" r:id="rId19"/>
    <p:sldId id="566" r:id="rId20"/>
    <p:sldId id="691" r:id="rId21"/>
    <p:sldId id="694" r:id="rId22"/>
    <p:sldId id="708" r:id="rId23"/>
    <p:sldId id="696" r:id="rId24"/>
    <p:sldId id="698" r:id="rId25"/>
    <p:sldId id="697" r:id="rId26"/>
    <p:sldId id="700" r:id="rId27"/>
    <p:sldId id="702" r:id="rId28"/>
    <p:sldId id="709" r:id="rId29"/>
    <p:sldId id="710" r:id="rId30"/>
    <p:sldId id="713" r:id="rId31"/>
    <p:sldId id="714" r:id="rId32"/>
    <p:sldId id="715" r:id="rId33"/>
    <p:sldId id="724" r:id="rId34"/>
    <p:sldId id="579" r:id="rId35"/>
    <p:sldId id="726" r:id="rId36"/>
    <p:sldId id="727" r:id="rId37"/>
    <p:sldId id="728" r:id="rId38"/>
    <p:sldId id="582" r:id="rId39"/>
    <p:sldId id="729" r:id="rId40"/>
    <p:sldId id="73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915B-CEE6-4A54-9DF1-742FC4A4D93F}"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5A28-1148-4B25-98CB-3E6A0BBE85F2}" type="slidenum">
              <a:rPr lang="en-US" smtClean="0"/>
              <a:t>‹#›</a:t>
            </a:fld>
            <a:endParaRPr lang="en-US"/>
          </a:p>
        </p:txBody>
      </p:sp>
    </p:spTree>
    <p:extLst>
      <p:ext uri="{BB962C8B-B14F-4D97-AF65-F5344CB8AC3E}">
        <p14:creationId xmlns:p14="http://schemas.microsoft.com/office/powerpoint/2010/main" val="37473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277A780-1491-4FF6-8CC3-CA92954B17D4}" type="slidenum">
              <a:rPr lang="en-US">
                <a:latin typeface="Times New Roman" pitchFamily="18" charset="0"/>
              </a:rPr>
              <a:pPr/>
              <a:t>9</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latin typeface="Times New Roman" pitchFamily="18" charset="0"/>
                <a:cs typeface="Arial" pitchFamily="34" charset="0"/>
              </a:rPr>
              <a:t>Minkowsky = l-norm</a:t>
            </a:r>
          </a:p>
        </p:txBody>
      </p:sp>
    </p:spTree>
    <p:extLst>
      <p:ext uri="{BB962C8B-B14F-4D97-AF65-F5344CB8AC3E}">
        <p14:creationId xmlns:p14="http://schemas.microsoft.com/office/powerpoint/2010/main" val="380928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14</a:t>
            </a:fld>
            <a:endParaRPr lang="en-US"/>
          </a:p>
        </p:txBody>
      </p:sp>
    </p:spTree>
    <p:extLst>
      <p:ext uri="{BB962C8B-B14F-4D97-AF65-F5344CB8AC3E}">
        <p14:creationId xmlns:p14="http://schemas.microsoft.com/office/powerpoint/2010/main" val="356895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E0CA2-8F80-46E5-A762-0EBA8CB6835F}" type="slidenum">
              <a:rPr lang="en-US" smtClean="0"/>
              <a:t>17</a:t>
            </a:fld>
            <a:endParaRPr lang="en-US"/>
          </a:p>
        </p:txBody>
      </p:sp>
    </p:spTree>
    <p:extLst>
      <p:ext uri="{BB962C8B-B14F-4D97-AF65-F5344CB8AC3E}">
        <p14:creationId xmlns:p14="http://schemas.microsoft.com/office/powerpoint/2010/main" val="260586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5A28-1148-4B25-98CB-3E6A0BBE85F2}" type="slidenum">
              <a:rPr lang="en-US" smtClean="0"/>
              <a:t>24</a:t>
            </a:fld>
            <a:endParaRPr lang="en-US"/>
          </a:p>
        </p:txBody>
      </p:sp>
    </p:spTree>
    <p:extLst>
      <p:ext uri="{BB962C8B-B14F-4D97-AF65-F5344CB8AC3E}">
        <p14:creationId xmlns:p14="http://schemas.microsoft.com/office/powerpoint/2010/main" val="310808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BE7A-B698-4C0A-A2D2-81B1C6F43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73C76-4F68-4C62-B8B3-FD98EB153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AC85E-60F3-493D-9239-EA21EEBD3064}"/>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F10D595C-C24A-40B8-94C6-CD1A4CFFF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E091-7C93-4245-8634-19B6666C5F6E}"/>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65597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BED-A77F-4A44-9FFF-0BC048A92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DB8BA-FC73-4F71-937D-F2AE0A56B0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B1FBE-DF21-4876-983F-0E2F3B307980}"/>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30FAFD28-A32F-4BA5-9532-7D4FF1D82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5AE7-974F-420A-82B6-557A66CEEF7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53223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DB79C-2754-4B28-BA66-F203F126D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56492D-0C9D-4D2F-BB93-D75AFA2255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1D7DD-1A65-429A-9725-652B38E5187B}"/>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85A2C31A-F76F-4705-8FA2-DB819D68C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59D51-1FB1-4C25-AC91-5C03FEA3D0E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0418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E201-4BD2-4FDA-9EE6-831BEE2BE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8B8F3-CD94-40C3-9288-21A722EE47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B2083-A3CF-49FB-AC26-665BF0F95364}"/>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C41452DB-FBC9-4706-921C-7D004A89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6A093-8E4F-4666-98F2-B7BEABBF4478}"/>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33973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CFF-0885-4176-92B8-AD02EC839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30BD7-42AA-48F8-ACFC-2A6AB969F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97A68D-0F3E-4EA7-BD03-79120B5CCA12}"/>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299FAAF3-BA1F-45AB-BB2F-5C4936E4D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4F8E-BA72-4B39-A750-6694C50F84C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04623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9931-B490-45DA-8372-56EFE0E62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1D809-9505-4292-A440-F48AE2650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F081B-9543-403E-AFAD-1503651731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1B084-9621-4CB8-A51B-1E30A3660C81}"/>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6" name="Footer Placeholder 5">
            <a:extLst>
              <a:ext uri="{FF2B5EF4-FFF2-40B4-BE49-F238E27FC236}">
                <a16:creationId xmlns:a16="http://schemas.microsoft.com/office/drawing/2014/main" id="{CB5E3AF3-E16C-41A5-9103-8CA66F5ED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94E09-BFE6-474D-BBF3-A818B318F2B2}"/>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9194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8A4-150B-46A2-96B7-D737F70F58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45261-009F-431C-88A0-D7BAF1695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9C27A6-7CDD-4238-9272-DE53E3629C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AE2C0-4CAF-4BDA-8654-E600E6FBA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B395A-2AD6-4C1E-949B-41B5382EF1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63D0F-0BB2-4CEB-9D8C-B403A81A5D09}"/>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8" name="Footer Placeholder 7">
            <a:extLst>
              <a:ext uri="{FF2B5EF4-FFF2-40B4-BE49-F238E27FC236}">
                <a16:creationId xmlns:a16="http://schemas.microsoft.com/office/drawing/2014/main" id="{E22F674C-8BD4-40BE-A7AA-F9A09FA6D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288286-53F9-4BD8-BAAB-C39A5262C33F}"/>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7801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8C19-9FE9-4F47-AD49-D3941727A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D6C23-C7FE-48B9-8C66-62F7E622B757}"/>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4" name="Footer Placeholder 3">
            <a:extLst>
              <a:ext uri="{FF2B5EF4-FFF2-40B4-BE49-F238E27FC236}">
                <a16:creationId xmlns:a16="http://schemas.microsoft.com/office/drawing/2014/main" id="{94491277-CF1D-4956-94B7-B00E36239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20D6B-76EB-452A-9E75-8CCAFB15F1C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8363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EDAD-170D-4C18-B89D-BCE005B8370E}"/>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3" name="Footer Placeholder 2">
            <a:extLst>
              <a:ext uri="{FF2B5EF4-FFF2-40B4-BE49-F238E27FC236}">
                <a16:creationId xmlns:a16="http://schemas.microsoft.com/office/drawing/2014/main" id="{C9FD1C0F-CBBD-43FF-A2D7-779BE75F4D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52E6A-CE79-4AC0-849B-3F346B55BACA}"/>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21109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58C-D04D-431F-BBDA-942F1B8E7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5EF9D9-5319-4CD0-93C8-5F3EE6CE8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B0696-4909-472C-AE5F-A62044F53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DFF0B-1650-4282-92FE-C0560785CFFD}"/>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6" name="Footer Placeholder 5">
            <a:extLst>
              <a:ext uri="{FF2B5EF4-FFF2-40B4-BE49-F238E27FC236}">
                <a16:creationId xmlns:a16="http://schemas.microsoft.com/office/drawing/2014/main" id="{669C5A02-E187-423B-B838-12FF53EC8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6A6D7-0413-4A2B-82A8-26FAFA1804A9}"/>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17731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B197-15A5-43B1-9070-42C9E7AF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6D90D-777B-49E2-806E-39872DEE4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5CB16-839D-45D9-9524-922E6AC5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12D21-B56A-4BAA-BEFB-2057D331102B}"/>
              </a:ext>
            </a:extLst>
          </p:cNvPr>
          <p:cNvSpPr>
            <a:spLocks noGrp="1"/>
          </p:cNvSpPr>
          <p:nvPr>
            <p:ph type="dt" sz="half" idx="10"/>
          </p:nvPr>
        </p:nvSpPr>
        <p:spPr/>
        <p:txBody>
          <a:bodyPr/>
          <a:lstStyle/>
          <a:p>
            <a:fld id="{FF91EBEC-C0D1-4EC3-AFDE-15ED94DA44FF}" type="datetimeFigureOut">
              <a:rPr lang="en-US" smtClean="0"/>
              <a:t>9/12/2018</a:t>
            </a:fld>
            <a:endParaRPr lang="en-US"/>
          </a:p>
        </p:txBody>
      </p:sp>
      <p:sp>
        <p:nvSpPr>
          <p:cNvPr id="6" name="Footer Placeholder 5">
            <a:extLst>
              <a:ext uri="{FF2B5EF4-FFF2-40B4-BE49-F238E27FC236}">
                <a16:creationId xmlns:a16="http://schemas.microsoft.com/office/drawing/2014/main" id="{DF21FF5A-7A0A-4938-AB3C-0C14DD9F8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8B587-4E13-4DFF-9FEE-8DF3BA3B7A83}"/>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23670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549A1-9CD6-4115-8F64-A36B5B3F2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1117-1294-47A1-BEB4-742802BF1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5DB99-21A5-4B6C-9E4A-9E95D7D08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1EBEC-C0D1-4EC3-AFDE-15ED94DA44FF}" type="datetimeFigureOut">
              <a:rPr lang="en-US" smtClean="0"/>
              <a:t>9/12/2018</a:t>
            </a:fld>
            <a:endParaRPr lang="en-US"/>
          </a:p>
        </p:txBody>
      </p:sp>
      <p:sp>
        <p:nvSpPr>
          <p:cNvPr id="5" name="Footer Placeholder 4">
            <a:extLst>
              <a:ext uri="{FF2B5EF4-FFF2-40B4-BE49-F238E27FC236}">
                <a16:creationId xmlns:a16="http://schemas.microsoft.com/office/drawing/2014/main" id="{89325C6F-F095-4247-9EA4-4074AFFA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22211B-4DDD-4B80-9BDC-28869CDA9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FF078-1E02-411D-9614-C3E3D99F7E69}" type="slidenum">
              <a:rPr lang="en-US" smtClean="0"/>
              <a:t>‹#›</a:t>
            </a:fld>
            <a:endParaRPr lang="en-US"/>
          </a:p>
        </p:txBody>
      </p:sp>
    </p:spTree>
    <p:extLst>
      <p:ext uri="{BB962C8B-B14F-4D97-AF65-F5344CB8AC3E}">
        <p14:creationId xmlns:p14="http://schemas.microsoft.com/office/powerpoint/2010/main" val="328003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roftgs.blogspot.com/" TargetMode="External"/><Relationship Id="rId2" Type="http://schemas.openxmlformats.org/officeDocument/2006/relationships/hyperlink" Target="https://github.com/profthyagu" TargetMode="External"/><Relationship Id="rId1" Type="http://schemas.openxmlformats.org/officeDocument/2006/relationships/slideLayout" Target="../slideLayouts/slideLayout2.xml"/><Relationship Id="rId5" Type="http://schemas.openxmlformats.org/officeDocument/2006/relationships/hyperlink" Target="mailto:innovationscontext@gmail.com" TargetMode="External"/><Relationship Id="rId4" Type="http://schemas.openxmlformats.org/officeDocument/2006/relationships/hyperlink" Target="mailto:profthyagu@gmail.com"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Local_regre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hemicalstatistician.wordpress.com/2014/01/17/machine-learning-lesson-of-the-day-cross-validation/" TargetMode="External"/><Relationship Id="rId2" Type="http://schemas.openxmlformats.org/officeDocument/2006/relationships/hyperlink" Target="https://chemicalstatistician.wordpress.com/2014/01/07/machine-learning-lesson-of-the-day-using-validation-to-assess-predictive-accuracy-in-supervised-learning/" TargetMode="External"/><Relationship Id="rId1" Type="http://schemas.openxmlformats.org/officeDocument/2006/relationships/slideLayout" Target="../slideLayouts/slideLayout2.xml"/><Relationship Id="rId4" Type="http://schemas.openxmlformats.org/officeDocument/2006/relationships/hyperlink" Target="https://chemicalstatistician.wordpress.com/2014/01/04/machine-learning-lesson-of-the-day-supervised-and-unsupervised-lear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FA70-DA5C-42B2-A30D-4F7A68FA312E}"/>
              </a:ext>
            </a:extLst>
          </p:cNvPr>
          <p:cNvSpPr>
            <a:spLocks noGrp="1"/>
          </p:cNvSpPr>
          <p:nvPr>
            <p:ph type="title"/>
          </p:nvPr>
        </p:nvSpPr>
        <p:spPr>
          <a:xfrm>
            <a:off x="175727" y="111765"/>
            <a:ext cx="11786118" cy="877484"/>
          </a:xfrm>
          <a:solidFill>
            <a:schemeClr val="accent1">
              <a:lumMod val="20000"/>
              <a:lumOff val="80000"/>
            </a:schemeClr>
          </a:solidFill>
        </p:spPr>
        <p:txBody>
          <a:bodyPr/>
          <a:lstStyle/>
          <a:p>
            <a:r>
              <a:rPr lang="en-US" b="1" dirty="0"/>
              <a:t>Agenda </a:t>
            </a:r>
          </a:p>
        </p:txBody>
      </p:sp>
      <p:graphicFrame>
        <p:nvGraphicFramePr>
          <p:cNvPr id="6" name="Table 5">
            <a:extLst>
              <a:ext uri="{FF2B5EF4-FFF2-40B4-BE49-F238E27FC236}">
                <a16:creationId xmlns:a16="http://schemas.microsoft.com/office/drawing/2014/main" id="{7C30D0D9-8F4A-40CF-89DC-A975C6B3F23C}"/>
              </a:ext>
            </a:extLst>
          </p:cNvPr>
          <p:cNvGraphicFramePr>
            <a:graphicFrameLocks noGrp="1"/>
          </p:cNvGraphicFramePr>
          <p:nvPr>
            <p:extLst>
              <p:ext uri="{D42A27DB-BD31-4B8C-83A1-F6EECF244321}">
                <p14:modId xmlns:p14="http://schemas.microsoft.com/office/powerpoint/2010/main" val="1298027352"/>
              </p:ext>
            </p:extLst>
          </p:nvPr>
        </p:nvGraphicFramePr>
        <p:xfrm>
          <a:off x="175726" y="1203649"/>
          <a:ext cx="11786118" cy="1575381"/>
        </p:xfrm>
        <a:graphic>
          <a:graphicData uri="http://schemas.openxmlformats.org/drawingml/2006/table">
            <a:tbl>
              <a:tblPr firstRow="1" firstCol="1" bandRow="1">
                <a:tableStyleId>{5940675A-B579-460E-94D1-54222C63F5DA}</a:tableStyleId>
              </a:tblPr>
              <a:tblGrid>
                <a:gridCol w="896398">
                  <a:extLst>
                    <a:ext uri="{9D8B030D-6E8A-4147-A177-3AD203B41FA5}">
                      <a16:colId xmlns:a16="http://schemas.microsoft.com/office/drawing/2014/main" val="2424970034"/>
                    </a:ext>
                  </a:extLst>
                </a:gridCol>
                <a:gridCol w="10889720">
                  <a:extLst>
                    <a:ext uri="{9D8B030D-6E8A-4147-A177-3AD203B41FA5}">
                      <a16:colId xmlns:a16="http://schemas.microsoft.com/office/drawing/2014/main" val="348346472"/>
                    </a:ext>
                  </a:extLst>
                </a:gridCol>
              </a:tblGrid>
              <a:tr h="1575381">
                <a:tc>
                  <a:txBody>
                    <a:bodyPr/>
                    <a:lstStyle/>
                    <a:p>
                      <a:pPr marL="0" marR="0" algn="just">
                        <a:lnSpc>
                          <a:spcPct val="107000"/>
                        </a:lnSpc>
                        <a:spcBef>
                          <a:spcPts val="0"/>
                        </a:spcBef>
                        <a:spcAft>
                          <a:spcPts val="800"/>
                        </a:spcAft>
                        <a:tabLst>
                          <a:tab pos="457200" algn="l"/>
                        </a:tabLst>
                      </a:pPr>
                      <a:r>
                        <a:rPr lang="en-US" sz="2400" b="1" dirty="0">
                          <a:solidFill>
                            <a:srgbClr val="C00000"/>
                          </a:solidFill>
                          <a:effectLst/>
                        </a:rPr>
                        <a:t>Day 3</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 Instance Based Learning</a:t>
                      </a:r>
                      <a:r>
                        <a:rPr lang="en-US" sz="2400" b="1" dirty="0">
                          <a:effectLst/>
                        </a:rPr>
                        <a:t>: Introduction, K-nearest neighbor learning, locally weighted regression, radial basis function, cased based reasoning.</a:t>
                      </a:r>
                    </a:p>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Reinforced Learning: </a:t>
                      </a:r>
                      <a:r>
                        <a:rPr lang="en-US" sz="2400" b="1" dirty="0">
                          <a:effectLst/>
                        </a:rPr>
                        <a:t>Introduction, Learning Task, Q Learning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2447481"/>
                  </a:ext>
                </a:extLst>
              </a:tr>
            </a:tbl>
          </a:graphicData>
        </a:graphic>
      </p:graphicFrame>
      <p:sp>
        <p:nvSpPr>
          <p:cNvPr id="4" name="Content Placeholder 2">
            <a:extLst>
              <a:ext uri="{FF2B5EF4-FFF2-40B4-BE49-F238E27FC236}">
                <a16:creationId xmlns:a16="http://schemas.microsoft.com/office/drawing/2014/main" id="{12E19C72-AFD1-46DD-8CDE-6904067E0AFD}"/>
              </a:ext>
            </a:extLst>
          </p:cNvPr>
          <p:cNvSpPr>
            <a:spLocks noGrp="1"/>
          </p:cNvSpPr>
          <p:nvPr/>
        </p:nvSpPr>
        <p:spPr>
          <a:xfrm>
            <a:off x="625151" y="3170993"/>
            <a:ext cx="10926147" cy="25766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hlinkClick r:id="rId2"/>
              </a:rPr>
              <a:t>https://github.com/profthyagu</a:t>
            </a:r>
            <a:endParaRPr lang="en-US" sz="4400" dirty="0"/>
          </a:p>
          <a:p>
            <a:r>
              <a:rPr lang="en-US" sz="4400" dirty="0">
                <a:hlinkClick r:id="rId3"/>
              </a:rPr>
              <a:t>http://proftgs.blogspot.com</a:t>
            </a:r>
            <a:endParaRPr lang="en-US" sz="4400" dirty="0"/>
          </a:p>
          <a:p>
            <a:r>
              <a:rPr lang="en-US" sz="4400" dirty="0">
                <a:hlinkClick r:id="rId4"/>
              </a:rPr>
              <a:t>Gmail1: profthyagu@gmail.com</a:t>
            </a:r>
            <a:r>
              <a:rPr lang="en-US" sz="4400" dirty="0"/>
              <a:t>  </a:t>
            </a:r>
          </a:p>
          <a:p>
            <a:r>
              <a:rPr lang="en-US" sz="4400" dirty="0">
                <a:hlinkClick r:id="rId5"/>
              </a:rPr>
              <a:t>Gmail2 : innovationscontext@gmail.com</a:t>
            </a:r>
            <a:endParaRPr lang="en-US" sz="4400" dirty="0"/>
          </a:p>
          <a:p>
            <a:r>
              <a:rPr lang="en-US" sz="4400" b="1" dirty="0"/>
              <a:t>Mobile </a:t>
            </a:r>
            <a:r>
              <a:rPr lang="en-US" sz="4400" dirty="0"/>
              <a:t>: 9480123526 </a:t>
            </a:r>
          </a:p>
          <a:p>
            <a:endParaRPr lang="en-US" sz="4400" dirty="0"/>
          </a:p>
        </p:txBody>
      </p:sp>
    </p:spTree>
    <p:extLst>
      <p:ext uri="{BB962C8B-B14F-4D97-AF65-F5344CB8AC3E}">
        <p14:creationId xmlns:p14="http://schemas.microsoft.com/office/powerpoint/2010/main" val="238416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0B0-5365-41D9-BDBC-2071928EAEFC}"/>
              </a:ext>
            </a:extLst>
          </p:cNvPr>
          <p:cNvSpPr>
            <a:spLocks noGrp="1"/>
          </p:cNvSpPr>
          <p:nvPr>
            <p:ph type="title"/>
          </p:nvPr>
        </p:nvSpPr>
        <p:spPr>
          <a:xfrm>
            <a:off x="0" y="-30355"/>
            <a:ext cx="12192000" cy="720820"/>
          </a:xfrm>
          <a:solidFill>
            <a:schemeClr val="accent1">
              <a:lumMod val="20000"/>
              <a:lumOff val="80000"/>
            </a:schemeClr>
          </a:solidFill>
        </p:spPr>
        <p:txBody>
          <a:bodyPr/>
          <a:lstStyle/>
          <a:p>
            <a:r>
              <a:rPr lang="en-US" altLang="en-US" b="1" dirty="0"/>
              <a:t>When To Consider Nearest Neighbor ?</a:t>
            </a:r>
            <a:endParaRPr lang="en-US" dirty="0"/>
          </a:p>
        </p:txBody>
      </p:sp>
      <p:sp>
        <p:nvSpPr>
          <p:cNvPr id="14340" name="Slide Number Placeholder 3">
            <a:extLst>
              <a:ext uri="{FF2B5EF4-FFF2-40B4-BE49-F238E27FC236}">
                <a16:creationId xmlns:a16="http://schemas.microsoft.com/office/drawing/2014/main" id="{FB0DBCC2-EAB5-49FA-AA80-E184C26960A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EADA02-16BA-436E-B04F-903727791904}" type="slidenum">
              <a:rPr lang="en-US" altLang="en-US" sz="1400"/>
              <a:pPr/>
              <a:t>10</a:t>
            </a:fld>
            <a:endParaRPr lang="en-US" altLang="en-US" sz="1400"/>
          </a:p>
        </p:txBody>
      </p:sp>
      <p:sp>
        <p:nvSpPr>
          <p:cNvPr id="14341" name="Rectangle 4">
            <a:extLst>
              <a:ext uri="{FF2B5EF4-FFF2-40B4-BE49-F238E27FC236}">
                <a16:creationId xmlns:a16="http://schemas.microsoft.com/office/drawing/2014/main" id="{658E8CF4-5284-4ADC-801D-F5FAC7C2A6FA}"/>
              </a:ext>
            </a:extLst>
          </p:cNvPr>
          <p:cNvSpPr>
            <a:spLocks noChangeArrowheads="1"/>
          </p:cNvSpPr>
          <p:nvPr/>
        </p:nvSpPr>
        <p:spPr bwMode="auto">
          <a:xfrm>
            <a:off x="139959" y="1000308"/>
            <a:ext cx="1168192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dirty="0"/>
              <a:t>   Instances map to points in </a:t>
            </a:r>
          </a:p>
          <a:p>
            <a:pPr>
              <a:buFontTx/>
              <a:buChar char="•"/>
            </a:pPr>
            <a:r>
              <a:rPr lang="en-US" altLang="en-US" dirty="0"/>
              <a:t>   Average number of attributes  (e.g. Less than 20 attributes per instance) </a:t>
            </a:r>
          </a:p>
          <a:p>
            <a:pPr>
              <a:buFontTx/>
              <a:buChar char="•"/>
            </a:pPr>
            <a:r>
              <a:rPr lang="en-US" altLang="en-US" dirty="0"/>
              <a:t>   Lots of training data </a:t>
            </a:r>
          </a:p>
          <a:p>
            <a:pPr>
              <a:buFontTx/>
              <a:buChar char="•"/>
            </a:pPr>
            <a:r>
              <a:rPr lang="en-US" altLang="en-US" dirty="0"/>
              <a:t>   When target function is complex but can be approximated by separate local simple approximations</a:t>
            </a:r>
          </a:p>
          <a:p>
            <a:endParaRPr lang="en-US" altLang="en-US" sz="2000" dirty="0"/>
          </a:p>
        </p:txBody>
      </p:sp>
      <p:graphicFrame>
        <p:nvGraphicFramePr>
          <p:cNvPr id="14342" name="Object 5">
            <a:extLst>
              <a:ext uri="{FF2B5EF4-FFF2-40B4-BE49-F238E27FC236}">
                <a16:creationId xmlns:a16="http://schemas.microsoft.com/office/drawing/2014/main" id="{6C978F4E-C22B-4D1E-98D2-6E2E05447A02}"/>
              </a:ext>
            </a:extLst>
          </p:cNvPr>
          <p:cNvGraphicFramePr>
            <a:graphicFrameLocks noChangeAspect="1"/>
          </p:cNvGraphicFramePr>
          <p:nvPr>
            <p:extLst>
              <p:ext uri="{D42A27DB-BD31-4B8C-83A1-F6EECF244321}">
                <p14:modId xmlns:p14="http://schemas.microsoft.com/office/powerpoint/2010/main" val="1894395292"/>
              </p:ext>
            </p:extLst>
          </p:nvPr>
        </p:nvGraphicFramePr>
        <p:xfrm>
          <a:off x="2749550" y="3314497"/>
          <a:ext cx="6692900" cy="1706563"/>
        </p:xfrm>
        <a:graphic>
          <a:graphicData uri="http://schemas.openxmlformats.org/presentationml/2006/ole">
            <mc:AlternateContent xmlns:mc="http://schemas.openxmlformats.org/markup-compatibility/2006">
              <mc:Choice xmlns:v="urn:schemas-microsoft-com:vml" Requires="v">
                <p:oleObj spid="_x0000_s12578" name="Document" r:id="rId3" imgW="6704076" imgH="1920240" progId="Word.Document.8">
                  <p:embed/>
                </p:oleObj>
              </mc:Choice>
              <mc:Fallback>
                <p:oleObj name="Document" r:id="rId3" imgW="6704076" imgH="1920240" progId="Word.Document.8">
                  <p:embed/>
                  <p:pic>
                    <p:nvPicPr>
                      <p:cNvPr id="14342" name="Object 5">
                        <a:extLst>
                          <a:ext uri="{FF2B5EF4-FFF2-40B4-BE49-F238E27FC236}">
                            <a16:creationId xmlns:a16="http://schemas.microsoft.com/office/drawing/2014/main" id="{6C978F4E-C22B-4D1E-98D2-6E2E05447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550" y="3314497"/>
                        <a:ext cx="6692900" cy="1706563"/>
                      </a:xfrm>
                      <a:prstGeom prst="rect">
                        <a:avLst/>
                      </a:prstGeom>
                      <a:noFill/>
                      <a:ln w="38100">
                        <a:solidFill>
                          <a:schemeClr val="tx1"/>
                        </a:solidFill>
                      </a:ln>
                      <a:effectLst/>
                      <a:extLst/>
                    </p:spPr>
                  </p:pic>
                </p:oleObj>
              </mc:Fallback>
            </mc:AlternateContent>
          </a:graphicData>
        </a:graphic>
      </p:graphicFrame>
      <p:graphicFrame>
        <p:nvGraphicFramePr>
          <p:cNvPr id="14343" name="Object 7">
            <a:extLst>
              <a:ext uri="{FF2B5EF4-FFF2-40B4-BE49-F238E27FC236}">
                <a16:creationId xmlns:a16="http://schemas.microsoft.com/office/drawing/2014/main" id="{F699F4DE-10CB-40EF-90CA-70CAE28600E5}"/>
              </a:ext>
            </a:extLst>
          </p:cNvPr>
          <p:cNvGraphicFramePr>
            <a:graphicFrameLocks noChangeAspect="1"/>
          </p:cNvGraphicFramePr>
          <p:nvPr>
            <p:extLst>
              <p:ext uri="{D42A27DB-BD31-4B8C-83A1-F6EECF244321}">
                <p14:modId xmlns:p14="http://schemas.microsoft.com/office/powerpoint/2010/main" val="113938485"/>
              </p:ext>
            </p:extLst>
          </p:nvPr>
        </p:nvGraphicFramePr>
        <p:xfrm>
          <a:off x="3814535" y="1035785"/>
          <a:ext cx="393700" cy="369888"/>
        </p:xfrm>
        <a:graphic>
          <a:graphicData uri="http://schemas.openxmlformats.org/presentationml/2006/ole">
            <mc:AlternateContent xmlns:mc="http://schemas.openxmlformats.org/markup-compatibility/2006">
              <mc:Choice xmlns:v="urn:schemas-microsoft-com:vml" Requires="v">
                <p:oleObj spid="_x0000_s12579" name="Equation" r:id="rId5" imgW="215713" imgH="203024" progId="Equation.3">
                  <p:embed/>
                </p:oleObj>
              </mc:Choice>
              <mc:Fallback>
                <p:oleObj name="Equation" r:id="rId5" imgW="215713" imgH="203024" progId="Equation.3">
                  <p:embed/>
                  <p:pic>
                    <p:nvPicPr>
                      <p:cNvPr id="14343" name="Object 7">
                        <a:extLst>
                          <a:ext uri="{FF2B5EF4-FFF2-40B4-BE49-F238E27FC236}">
                            <a16:creationId xmlns:a16="http://schemas.microsoft.com/office/drawing/2014/main" id="{F699F4DE-10CB-40EF-90CA-70CAE2860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4535" y="1035785"/>
                        <a:ext cx="3937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68A4-D6BD-414E-BA67-965D630CFC1E}"/>
              </a:ext>
            </a:extLst>
          </p:cNvPr>
          <p:cNvSpPr>
            <a:spLocks noGrp="1"/>
          </p:cNvSpPr>
          <p:nvPr>
            <p:ph type="title"/>
          </p:nvPr>
        </p:nvSpPr>
        <p:spPr>
          <a:xfrm>
            <a:off x="0" y="0"/>
            <a:ext cx="12192000" cy="990600"/>
          </a:xfrm>
          <a:solidFill>
            <a:schemeClr val="tx2">
              <a:lumMod val="20000"/>
              <a:lumOff val="80000"/>
            </a:schemeClr>
          </a:solidFill>
        </p:spPr>
        <p:txBody>
          <a:bodyPr/>
          <a:lstStyle/>
          <a:p>
            <a:r>
              <a:rPr lang="en-US" b="1" dirty="0"/>
              <a:t>Lab Program9 </a:t>
            </a:r>
          </a:p>
        </p:txBody>
      </p:sp>
      <p:sp>
        <p:nvSpPr>
          <p:cNvPr id="3" name="Content Placeholder 2">
            <a:extLst>
              <a:ext uri="{FF2B5EF4-FFF2-40B4-BE49-F238E27FC236}">
                <a16:creationId xmlns:a16="http://schemas.microsoft.com/office/drawing/2014/main" id="{D0CEAC91-0BBE-4FEF-BE7E-7F010B238DAC}"/>
              </a:ext>
            </a:extLst>
          </p:cNvPr>
          <p:cNvSpPr>
            <a:spLocks noGrp="1"/>
          </p:cNvSpPr>
          <p:nvPr>
            <p:ph idx="1"/>
          </p:nvPr>
        </p:nvSpPr>
        <p:spPr>
          <a:xfrm>
            <a:off x="458373" y="1825625"/>
            <a:ext cx="10895427" cy="3618572"/>
          </a:xfrm>
        </p:spPr>
        <p:txBody>
          <a:bodyPr>
            <a:normAutofit/>
          </a:bodyPr>
          <a:lstStyle/>
          <a:p>
            <a:r>
              <a:rPr lang="en-US" sz="4400" dirty="0"/>
              <a:t>Write a program to implement k-Nearest Neighbour algorithm to classify the iris data set. Print both correct and wrong predictions. Python ML library classes can be used for this problem.</a:t>
            </a:r>
          </a:p>
        </p:txBody>
      </p:sp>
      <p:sp>
        <p:nvSpPr>
          <p:cNvPr id="4" name="Footer Placeholder 3">
            <a:extLst>
              <a:ext uri="{FF2B5EF4-FFF2-40B4-BE49-F238E27FC236}">
                <a16:creationId xmlns:a16="http://schemas.microsoft.com/office/drawing/2014/main" id="{7E1F1FA0-E0C9-4FF8-933C-55ECAE6080E7}"/>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6852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CDD2-AE2C-49F2-825E-60F1237B406F}"/>
              </a:ext>
            </a:extLst>
          </p:cNvPr>
          <p:cNvSpPr>
            <a:spLocks noGrp="1"/>
          </p:cNvSpPr>
          <p:nvPr>
            <p:ph type="title"/>
          </p:nvPr>
        </p:nvSpPr>
        <p:spPr>
          <a:xfrm>
            <a:off x="4210439" y="2483174"/>
            <a:ext cx="3771122" cy="1325563"/>
          </a:xfrm>
          <a:solidFill>
            <a:schemeClr val="tx2">
              <a:lumMod val="20000"/>
              <a:lumOff val="80000"/>
            </a:schemeClr>
          </a:solidFill>
        </p:spPr>
        <p:txBody>
          <a:bodyPr/>
          <a:lstStyle/>
          <a:p>
            <a:r>
              <a:rPr lang="en-US" b="1" dirty="0"/>
              <a:t>Source Code</a:t>
            </a:r>
          </a:p>
        </p:txBody>
      </p:sp>
      <p:sp>
        <p:nvSpPr>
          <p:cNvPr id="4" name="Footer Placeholder 3">
            <a:extLst>
              <a:ext uri="{FF2B5EF4-FFF2-40B4-BE49-F238E27FC236}">
                <a16:creationId xmlns:a16="http://schemas.microsoft.com/office/drawing/2014/main" id="{11D16B3F-4E50-4939-A7BD-9E56775A5CB1}"/>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81608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5687-73C9-458C-80EE-39351618A1F7}"/>
              </a:ext>
            </a:extLst>
          </p:cNvPr>
          <p:cNvSpPr>
            <a:spLocks noGrp="1"/>
          </p:cNvSpPr>
          <p:nvPr>
            <p:ph type="title"/>
          </p:nvPr>
        </p:nvSpPr>
        <p:spPr>
          <a:xfrm>
            <a:off x="0" y="0"/>
            <a:ext cx="12192000" cy="771525"/>
          </a:xfrm>
          <a:solidFill>
            <a:schemeClr val="accent1">
              <a:lumMod val="40000"/>
              <a:lumOff val="60000"/>
            </a:schemeClr>
          </a:solidFill>
        </p:spPr>
        <p:txBody>
          <a:bodyPr/>
          <a:lstStyle/>
          <a:p>
            <a:r>
              <a:rPr lang="en-US" b="1" dirty="0"/>
              <a:t>Regression</a:t>
            </a:r>
          </a:p>
        </p:txBody>
      </p:sp>
      <p:sp>
        <p:nvSpPr>
          <p:cNvPr id="3" name="Content Placeholder 2">
            <a:extLst>
              <a:ext uri="{FF2B5EF4-FFF2-40B4-BE49-F238E27FC236}">
                <a16:creationId xmlns:a16="http://schemas.microsoft.com/office/drawing/2014/main" id="{80A92B65-A6B7-44D5-8205-6706F18652C2}"/>
              </a:ext>
            </a:extLst>
          </p:cNvPr>
          <p:cNvSpPr>
            <a:spLocks noGrp="1"/>
          </p:cNvSpPr>
          <p:nvPr>
            <p:ph idx="1"/>
          </p:nvPr>
        </p:nvSpPr>
        <p:spPr>
          <a:xfrm>
            <a:off x="0" y="949325"/>
            <a:ext cx="12077700" cy="2698750"/>
          </a:xfrm>
        </p:spPr>
        <p:txBody>
          <a:bodyPr/>
          <a:lstStyle/>
          <a:p>
            <a:r>
              <a:rPr lang="en-US" dirty="0"/>
              <a:t>Regression is a technique from statistics that is used to predict values of a desired target quantity when the </a:t>
            </a:r>
            <a:r>
              <a:rPr lang="en-US" b="1" i="1" dirty="0"/>
              <a:t>target quantity is continuous </a:t>
            </a:r>
            <a:r>
              <a:rPr lang="en-US" dirty="0"/>
              <a:t>.</a:t>
            </a:r>
          </a:p>
          <a:p>
            <a:r>
              <a:rPr lang="en-US" dirty="0"/>
              <a:t>In regression, we seek to </a:t>
            </a:r>
            <a:r>
              <a:rPr lang="en-US" b="1" i="1" dirty="0"/>
              <a:t>identify (or estimate) </a:t>
            </a:r>
            <a:r>
              <a:rPr lang="en-US" dirty="0"/>
              <a:t>a continuous variable y associated with a given input vector x.</a:t>
            </a:r>
          </a:p>
          <a:p>
            <a:pPr lvl="1"/>
            <a:r>
              <a:rPr lang="en-US" dirty="0"/>
              <a:t>y is called the </a:t>
            </a:r>
            <a:r>
              <a:rPr lang="en-US" b="1" dirty="0"/>
              <a:t>dependent variable</a:t>
            </a:r>
            <a:r>
              <a:rPr lang="en-US" dirty="0"/>
              <a:t>. </a:t>
            </a:r>
          </a:p>
          <a:p>
            <a:pPr lvl="1"/>
            <a:r>
              <a:rPr lang="en-US" dirty="0"/>
              <a:t>x is called the </a:t>
            </a:r>
            <a:r>
              <a:rPr lang="en-US" b="1" i="1" dirty="0"/>
              <a:t>independent variable</a:t>
            </a:r>
            <a:r>
              <a:rPr lang="en-US" dirty="0"/>
              <a:t>. </a:t>
            </a:r>
          </a:p>
          <a:p>
            <a:endParaRPr lang="en-US" dirty="0"/>
          </a:p>
        </p:txBody>
      </p:sp>
      <p:pic>
        <p:nvPicPr>
          <p:cNvPr id="4" name="Picture 3">
            <a:extLst>
              <a:ext uri="{FF2B5EF4-FFF2-40B4-BE49-F238E27FC236}">
                <a16:creationId xmlns:a16="http://schemas.microsoft.com/office/drawing/2014/main" id="{C7B45FC9-04D3-4C9D-935B-FAD75422E4B7}"/>
              </a:ext>
            </a:extLst>
          </p:cNvPr>
          <p:cNvPicPr>
            <a:picLocks noChangeAspect="1"/>
          </p:cNvPicPr>
          <p:nvPr/>
        </p:nvPicPr>
        <p:blipFill>
          <a:blip r:embed="rId2"/>
          <a:stretch>
            <a:fillRect/>
          </a:stretch>
        </p:blipFill>
        <p:spPr>
          <a:xfrm>
            <a:off x="109537" y="4000500"/>
            <a:ext cx="5038725" cy="2381250"/>
          </a:xfrm>
          <a:prstGeom prst="rect">
            <a:avLst/>
          </a:prstGeom>
        </p:spPr>
      </p:pic>
      <p:pic>
        <p:nvPicPr>
          <p:cNvPr id="5" name="Picture 4">
            <a:extLst>
              <a:ext uri="{FF2B5EF4-FFF2-40B4-BE49-F238E27FC236}">
                <a16:creationId xmlns:a16="http://schemas.microsoft.com/office/drawing/2014/main" id="{2CBB3D93-B24B-4D02-B7E2-D9B3DECDAA07}"/>
              </a:ext>
            </a:extLst>
          </p:cNvPr>
          <p:cNvPicPr>
            <a:picLocks noChangeAspect="1"/>
          </p:cNvPicPr>
          <p:nvPr/>
        </p:nvPicPr>
        <p:blipFill>
          <a:blip r:embed="rId3"/>
          <a:stretch>
            <a:fillRect/>
          </a:stretch>
        </p:blipFill>
        <p:spPr>
          <a:xfrm>
            <a:off x="6215164" y="3900994"/>
            <a:ext cx="4800600" cy="2305050"/>
          </a:xfrm>
          <a:prstGeom prst="rect">
            <a:avLst/>
          </a:prstGeom>
        </p:spPr>
      </p:pic>
      <p:sp>
        <p:nvSpPr>
          <p:cNvPr id="6" name="Footer Placeholder 5">
            <a:extLst>
              <a:ext uri="{FF2B5EF4-FFF2-40B4-BE49-F238E27FC236}">
                <a16:creationId xmlns:a16="http://schemas.microsoft.com/office/drawing/2014/main" id="{5B38BB9B-E526-430B-87DC-00699A278A9A}"/>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77056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solidFill>
            <a:schemeClr val="accent1">
              <a:lumMod val="40000"/>
              <a:lumOff val="60000"/>
            </a:schemeClr>
          </a:solidFill>
        </p:spPr>
        <p:txBody>
          <a:bodyPr>
            <a:normAutofit/>
          </a:bodyPr>
          <a:lstStyle/>
          <a:p>
            <a:r>
              <a:rPr lang="en-US" dirty="0">
                <a:ea typeface="ＭＳ Ｐゴシック" pitchFamily="1" charset="-128"/>
                <a:cs typeface="ＭＳ Ｐゴシック" pitchFamily="1" charset="-128"/>
              </a:rPr>
              <a:t>What lines "</a:t>
            </a:r>
            <a:r>
              <a:rPr lang="en-US" b="1" i="1" dirty="0">
                <a:ea typeface="ＭＳ Ｐゴシック" pitchFamily="1" charset="-128"/>
                <a:cs typeface="ＭＳ Ｐゴシック" pitchFamily="1" charset="-128"/>
              </a:rPr>
              <a:t>really</a:t>
            </a:r>
            <a:r>
              <a:rPr lang="en-US" dirty="0">
                <a:ea typeface="ＭＳ Ｐゴシック" pitchFamily="1" charset="-128"/>
                <a:cs typeface="ＭＳ Ｐゴシック" pitchFamily="1" charset="-128"/>
              </a:rPr>
              <a:t>" best fit each case? </a:t>
            </a:r>
          </a:p>
        </p:txBody>
      </p:sp>
      <p:pic>
        <p:nvPicPr>
          <p:cNvPr id="27654" name="Picture 6"/>
          <p:cNvPicPr>
            <a:picLocks noChangeAspect="1"/>
          </p:cNvPicPr>
          <p:nvPr/>
        </p:nvPicPr>
        <p:blipFill>
          <a:blip r:embed="rId3"/>
          <a:srcRect/>
          <a:stretch>
            <a:fillRect/>
          </a:stretch>
        </p:blipFill>
        <p:spPr bwMode="auto">
          <a:xfrm>
            <a:off x="653142" y="838200"/>
            <a:ext cx="9974425" cy="551815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298A9361-E708-45E2-B237-B1BAE60F8DCE}"/>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338467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975E9247-741D-4B74-A5DD-C45FEBE869C4}"/>
              </a:ext>
            </a:extLst>
          </p:cNvPr>
          <p:cNvSpPr>
            <a:spLocks noGrp="1" noChangeArrowheads="1"/>
          </p:cNvSpPr>
          <p:nvPr>
            <p:ph type="title"/>
          </p:nvPr>
        </p:nvSpPr>
        <p:spPr>
          <a:xfrm>
            <a:off x="0" y="1"/>
            <a:ext cx="12192000" cy="755780"/>
          </a:xfrm>
          <a:solidFill>
            <a:schemeClr val="accent1">
              <a:lumMod val="20000"/>
              <a:lumOff val="80000"/>
            </a:schemeClr>
          </a:solidFill>
        </p:spPr>
        <p:txBody>
          <a:bodyPr>
            <a:normAutofit/>
          </a:bodyPr>
          <a:lstStyle/>
          <a:p>
            <a:pPr algn="l"/>
            <a:r>
              <a:rPr lang="en-US" altLang="en-US" sz="4000" b="1" dirty="0"/>
              <a:t>1.2 Locally-weighted Regression</a:t>
            </a:r>
            <a:endParaRPr lang="en-US" altLang="en-US" sz="4000" dirty="0"/>
          </a:p>
        </p:txBody>
      </p:sp>
      <p:sp>
        <p:nvSpPr>
          <p:cNvPr id="17414" name="Rectangle 3">
            <a:extLst>
              <a:ext uri="{FF2B5EF4-FFF2-40B4-BE49-F238E27FC236}">
                <a16:creationId xmlns:a16="http://schemas.microsoft.com/office/drawing/2014/main" id="{AA8BC857-655D-44EE-A5C1-50B3F6191158}"/>
              </a:ext>
            </a:extLst>
          </p:cNvPr>
          <p:cNvSpPr>
            <a:spLocks noChangeArrowheads="1"/>
          </p:cNvSpPr>
          <p:nvPr/>
        </p:nvSpPr>
        <p:spPr bwMode="auto">
          <a:xfrm>
            <a:off x="167952" y="2244060"/>
            <a:ext cx="115233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buFont typeface="Arial" panose="020B0604020202020204" pitchFamily="34" charset="0"/>
              <a:buChar char="•"/>
            </a:pPr>
            <a:r>
              <a:rPr lang="en-US" altLang="en-US" sz="2800" b="1" dirty="0"/>
              <a:t>Basic idea: </a:t>
            </a:r>
            <a:r>
              <a:rPr lang="en-US" altLang="en-US" sz="2800" dirty="0"/>
              <a:t>Locally weighted regression constructs an explicit approximation to </a:t>
            </a:r>
            <a:r>
              <a:rPr lang="en-US" altLang="en-US" sz="2800" b="1" dirty="0"/>
              <a:t>f </a:t>
            </a:r>
            <a:r>
              <a:rPr lang="en-US" altLang="en-US" sz="2800" dirty="0"/>
              <a:t>over a local region surrounding </a:t>
            </a:r>
            <a:r>
              <a:rPr lang="en-US" altLang="en-US" sz="2800" b="1" dirty="0"/>
              <a:t>x</a:t>
            </a:r>
            <a:r>
              <a:rPr lang="en-US" altLang="en-US" sz="1800" b="1" dirty="0"/>
              <a:t>q</a:t>
            </a:r>
            <a:r>
              <a:rPr lang="en-US" altLang="en-US" sz="2800" b="1" dirty="0"/>
              <a:t>. </a:t>
            </a:r>
          </a:p>
          <a:p>
            <a:pPr marL="342900" indent="-342900" algn="just">
              <a:buFont typeface="Arial" panose="020B0604020202020204" pitchFamily="34" charset="0"/>
              <a:buChar char="•"/>
            </a:pPr>
            <a:r>
              <a:rPr lang="en-US" altLang="en-US" sz="2800" b="1" dirty="0"/>
              <a:t>LWR </a:t>
            </a:r>
            <a:r>
              <a:rPr lang="en-US" altLang="en-US" sz="2800" dirty="0"/>
              <a:t>uses nearby or distance weighted training examples to form this local approximation to </a:t>
            </a:r>
            <a:r>
              <a:rPr lang="en-US" altLang="en-US" sz="2800" b="1" dirty="0"/>
              <a:t>f</a:t>
            </a:r>
            <a:r>
              <a:rPr lang="en-US" altLang="en-US" sz="2800" dirty="0"/>
              <a:t>. </a:t>
            </a:r>
          </a:p>
          <a:p>
            <a:pPr marL="342900" indent="-342900" algn="just">
              <a:buFont typeface="Arial" panose="020B0604020202020204" pitchFamily="34" charset="0"/>
              <a:buChar char="•"/>
            </a:pPr>
            <a:r>
              <a:rPr lang="en-US" altLang="en-US" sz="2800" dirty="0"/>
              <a:t>The target function is approximated using </a:t>
            </a:r>
            <a:r>
              <a:rPr lang="en-US" altLang="en-US" sz="2800" b="1" i="1" dirty="0"/>
              <a:t>linear function , quadratic or a multilayer neural network or some other functional form</a:t>
            </a:r>
            <a:r>
              <a:rPr lang="en-US" altLang="en-US" sz="2800" dirty="0"/>
              <a:t>.</a:t>
            </a:r>
          </a:p>
          <a:p>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8391-CD71-4B86-BD28-7708F054E777}"/>
              </a:ext>
            </a:extLst>
          </p:cNvPr>
          <p:cNvSpPr>
            <a:spLocks noGrp="1"/>
          </p:cNvSpPr>
          <p:nvPr>
            <p:ph type="title"/>
          </p:nvPr>
        </p:nvSpPr>
        <p:spPr>
          <a:xfrm>
            <a:off x="-631" y="0"/>
            <a:ext cx="12259306" cy="752475"/>
          </a:xfrm>
          <a:solidFill>
            <a:schemeClr val="tx2">
              <a:lumMod val="20000"/>
              <a:lumOff val="80000"/>
            </a:schemeClr>
          </a:solidFill>
        </p:spPr>
        <p:txBody>
          <a:bodyPr/>
          <a:lstStyle/>
          <a:p>
            <a:r>
              <a:rPr lang="en-US" dirty="0"/>
              <a:t>Loess/Lowess Regression</a:t>
            </a:r>
          </a:p>
        </p:txBody>
      </p:sp>
      <p:sp>
        <p:nvSpPr>
          <p:cNvPr id="3" name="Content Placeholder 2">
            <a:extLst>
              <a:ext uri="{FF2B5EF4-FFF2-40B4-BE49-F238E27FC236}">
                <a16:creationId xmlns:a16="http://schemas.microsoft.com/office/drawing/2014/main" id="{E4D688EF-19A2-44B3-A542-4A0010FC4330}"/>
              </a:ext>
            </a:extLst>
          </p:cNvPr>
          <p:cNvSpPr>
            <a:spLocks noGrp="1"/>
          </p:cNvSpPr>
          <p:nvPr>
            <p:ph idx="1"/>
          </p:nvPr>
        </p:nvSpPr>
        <p:spPr>
          <a:xfrm>
            <a:off x="-632" y="924306"/>
            <a:ext cx="12125955" cy="889000"/>
          </a:xfrm>
        </p:spPr>
        <p:txBody>
          <a:bodyPr>
            <a:normAutofit/>
          </a:bodyPr>
          <a:lstStyle/>
          <a:p>
            <a:r>
              <a:rPr lang="en-US" dirty="0"/>
              <a:t>Loess regression is a nonparametric technique that uses </a:t>
            </a:r>
            <a:r>
              <a:rPr lang="en-US" b="1" i="1" dirty="0"/>
              <a:t>local weighted </a:t>
            </a:r>
            <a:r>
              <a:rPr lang="en-US" dirty="0"/>
              <a:t>regression to fit a </a:t>
            </a:r>
            <a:r>
              <a:rPr lang="en-US" b="1" dirty="0"/>
              <a:t>smooth curve </a:t>
            </a:r>
            <a:r>
              <a:rPr lang="en-US" dirty="0"/>
              <a:t>through points in a scatter plot. </a:t>
            </a:r>
          </a:p>
        </p:txBody>
      </p:sp>
      <p:pic>
        <p:nvPicPr>
          <p:cNvPr id="47106" name="Picture 2" descr="https://blogs.sas.com/content/iml/files/2016/10/loess3.png">
            <a:extLst>
              <a:ext uri="{FF2B5EF4-FFF2-40B4-BE49-F238E27FC236}">
                <a16:creationId xmlns:a16="http://schemas.microsoft.com/office/drawing/2014/main" id="{54FC1546-613D-44A2-96F9-0ADD4DB60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251" y="1985137"/>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Lowess Regression algorithm">
            <a:extLst>
              <a:ext uri="{FF2B5EF4-FFF2-40B4-BE49-F238E27FC236}">
                <a16:creationId xmlns:a16="http://schemas.microsoft.com/office/drawing/2014/main" id="{A0890864-38FF-4D45-801A-8B48D45EF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0" y="2086356"/>
            <a:ext cx="5129784" cy="3847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DBC61D3-F96E-4684-9D68-195FC48D684D}"/>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401942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F0AF-791F-4BEB-9FE0-3C557C536B86}"/>
              </a:ext>
            </a:extLst>
          </p:cNvPr>
          <p:cNvSpPr>
            <a:spLocks noGrp="1"/>
          </p:cNvSpPr>
          <p:nvPr>
            <p:ph type="title"/>
          </p:nvPr>
        </p:nvSpPr>
        <p:spPr>
          <a:xfrm>
            <a:off x="0" y="1"/>
            <a:ext cx="12192000" cy="857250"/>
          </a:xfrm>
          <a:solidFill>
            <a:schemeClr val="accent1">
              <a:lumMod val="40000"/>
              <a:lumOff val="60000"/>
            </a:schemeClr>
          </a:solidFill>
        </p:spPr>
        <p:txBody>
          <a:bodyPr/>
          <a:lstStyle/>
          <a:p>
            <a:r>
              <a:rPr lang="en-US" b="1" dirty="0"/>
              <a:t>Lowess Algorithm</a:t>
            </a:r>
          </a:p>
        </p:txBody>
      </p:sp>
      <p:sp>
        <p:nvSpPr>
          <p:cNvPr id="3" name="Content Placeholder 2">
            <a:extLst>
              <a:ext uri="{FF2B5EF4-FFF2-40B4-BE49-F238E27FC236}">
                <a16:creationId xmlns:a16="http://schemas.microsoft.com/office/drawing/2014/main" id="{96002DC3-8E38-411F-80B7-C5FD99BC3087}"/>
              </a:ext>
            </a:extLst>
          </p:cNvPr>
          <p:cNvSpPr>
            <a:spLocks noGrp="1"/>
          </p:cNvSpPr>
          <p:nvPr>
            <p:ph idx="1"/>
          </p:nvPr>
        </p:nvSpPr>
        <p:spPr>
          <a:xfrm>
            <a:off x="0" y="1139825"/>
            <a:ext cx="12115800" cy="1165225"/>
          </a:xfrm>
        </p:spPr>
        <p:txBody>
          <a:bodyPr/>
          <a:lstStyle/>
          <a:p>
            <a:r>
              <a:rPr lang="en-US" sz="1800" u="sng" dirty="0">
                <a:hlinkClick r:id="rId3"/>
              </a:rPr>
              <a:t>Locally weighted regression</a:t>
            </a:r>
            <a:r>
              <a:rPr lang="en-US" sz="1800" dirty="0"/>
              <a:t> is a very powerful non-parametric model used in statistical learning .Given a </a:t>
            </a:r>
            <a:r>
              <a:rPr lang="en-US" sz="1800" i="1" dirty="0"/>
              <a:t>dataset</a:t>
            </a:r>
            <a:r>
              <a:rPr lang="en-US" sz="1800" dirty="0"/>
              <a:t> </a:t>
            </a:r>
            <a:r>
              <a:rPr lang="en-US" sz="1800" b="1" dirty="0"/>
              <a:t>X</a:t>
            </a:r>
            <a:r>
              <a:rPr lang="en-US" sz="1800" dirty="0"/>
              <a:t>, </a:t>
            </a:r>
            <a:r>
              <a:rPr lang="en-US" sz="1800" b="1" dirty="0"/>
              <a:t>y</a:t>
            </a:r>
            <a:r>
              <a:rPr lang="en-US" sz="1800" dirty="0"/>
              <a:t>, we attempt to find a </a:t>
            </a:r>
            <a:r>
              <a:rPr lang="en-US" sz="1800" i="1" dirty="0"/>
              <a:t>model</a:t>
            </a:r>
            <a:r>
              <a:rPr lang="en-US" sz="1800" dirty="0"/>
              <a:t> </a:t>
            </a:r>
            <a:r>
              <a:rPr lang="el-GR" sz="1800" dirty="0"/>
              <a:t> </a:t>
            </a:r>
            <a:r>
              <a:rPr lang="en-US" sz="1800" dirty="0"/>
              <a:t>parameter </a:t>
            </a:r>
            <a:r>
              <a:rPr lang="el-GR" sz="1800" dirty="0"/>
              <a:t>β</a:t>
            </a:r>
            <a:r>
              <a:rPr lang="en-US" sz="1800" b="1" dirty="0"/>
              <a:t>(x)</a:t>
            </a:r>
            <a:r>
              <a:rPr lang="en-US" sz="1800" dirty="0"/>
              <a:t> that minimizes </a:t>
            </a:r>
            <a:r>
              <a:rPr lang="en-US" sz="1800" i="1" dirty="0"/>
              <a:t>residual sum of </a:t>
            </a:r>
            <a:r>
              <a:rPr lang="en-US" sz="1800" b="1" i="1" dirty="0"/>
              <a:t>weighted</a:t>
            </a:r>
            <a:r>
              <a:rPr lang="en-US" sz="1800" i="1" dirty="0"/>
              <a:t> squared errors</a:t>
            </a:r>
            <a:r>
              <a:rPr lang="en-US" sz="1800" dirty="0"/>
              <a:t>. The weights are given by a </a:t>
            </a:r>
            <a:r>
              <a:rPr lang="en-US" sz="1800" i="1" dirty="0"/>
              <a:t>kernel function(k or w) </a:t>
            </a:r>
            <a:r>
              <a:rPr lang="en-US" sz="1800" dirty="0"/>
              <a:t>which can be chosen arbitrarily .</a:t>
            </a:r>
          </a:p>
        </p:txBody>
      </p:sp>
      <p:sp>
        <p:nvSpPr>
          <p:cNvPr id="4" name="Content Placeholder 2">
            <a:extLst>
              <a:ext uri="{FF2B5EF4-FFF2-40B4-BE49-F238E27FC236}">
                <a16:creationId xmlns:a16="http://schemas.microsoft.com/office/drawing/2014/main" id="{16061315-730C-4874-B756-CF220ACE0F67}"/>
              </a:ext>
            </a:extLst>
          </p:cNvPr>
          <p:cNvSpPr txBox="1">
            <a:spLocks/>
          </p:cNvSpPr>
          <p:nvPr/>
        </p:nvSpPr>
        <p:spPr>
          <a:xfrm>
            <a:off x="369337" y="2118397"/>
            <a:ext cx="11564516" cy="396557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Algorithm</a:t>
            </a:r>
          </a:p>
          <a:p>
            <a:pPr marL="342900" indent="-342900">
              <a:buAutoNum type="arabicPeriod"/>
            </a:pPr>
            <a:r>
              <a:rPr lang="en-US" sz="2400" b="1" dirty="0"/>
              <a:t>Read the Given data  Sample to X and  the curve (linear or non linear) to Y </a:t>
            </a:r>
          </a:p>
          <a:p>
            <a:pPr marL="342900" indent="-342900">
              <a:buAutoNum type="arabicPeriod"/>
            </a:pPr>
            <a:r>
              <a:rPr lang="en-US" sz="2400" b="1" dirty="0"/>
              <a:t>Set the value for Smoothening parameter or Free parameter say </a:t>
            </a:r>
            <a:r>
              <a:rPr lang="el-GR" sz="2400" b="1" dirty="0"/>
              <a:t>τ</a:t>
            </a:r>
            <a:r>
              <a:rPr lang="en-US" sz="2400" b="1" dirty="0"/>
              <a:t>  </a:t>
            </a:r>
          </a:p>
          <a:p>
            <a:pPr marL="342900" indent="-342900">
              <a:buAutoNum type="arabicPeriod"/>
            </a:pPr>
            <a:r>
              <a:rPr lang="en-US" sz="2400" b="1" dirty="0"/>
              <a:t>Set the bias /Point of interest set X</a:t>
            </a:r>
            <a:r>
              <a:rPr lang="en-US" sz="1800" b="1" dirty="0"/>
              <a:t>0</a:t>
            </a:r>
            <a:r>
              <a:rPr lang="en-US" sz="2400" b="1" dirty="0"/>
              <a:t> which is a subset of X </a:t>
            </a:r>
          </a:p>
          <a:p>
            <a:pPr marL="342900" indent="-342900">
              <a:buAutoNum type="arabicPeriod" startAt="4"/>
            </a:pPr>
            <a:r>
              <a:rPr lang="en-US" sz="2400" b="1" dirty="0"/>
              <a:t>Determine the weight matrix using  Tricube  weight function</a:t>
            </a:r>
          </a:p>
          <a:p>
            <a:pPr marL="0" indent="0">
              <a:buNone/>
            </a:pPr>
            <a:r>
              <a:rPr lang="en-US" sz="2400" b="1" dirty="0"/>
              <a:t>          w = (1 - w ** 3) ** 3  # Tricube Weight Function </a:t>
            </a:r>
          </a:p>
          <a:p>
            <a:pPr marL="342900" indent="-342900">
              <a:buAutoNum type="arabicPeriod" startAt="4"/>
            </a:pPr>
            <a:r>
              <a:rPr lang="en-US" sz="2400" b="1" dirty="0"/>
              <a:t>Determine the value of  model term parameter β   using : </a:t>
            </a:r>
          </a:p>
          <a:p>
            <a:pPr marL="342900" indent="-342900">
              <a:buAutoNum type="arabicPeriod" startAt="4"/>
            </a:pPr>
            <a:r>
              <a:rPr lang="en-US" sz="2400" b="1" dirty="0"/>
              <a:t>Prediction = x</a:t>
            </a:r>
            <a:r>
              <a:rPr lang="en-US" sz="1400" b="1" dirty="0"/>
              <a:t>0</a:t>
            </a:r>
            <a:r>
              <a:rPr lang="en-US" sz="2400" b="1" dirty="0"/>
              <a:t>*</a:t>
            </a:r>
            <a:r>
              <a:rPr lang="el-GR" sz="2400" b="1" dirty="0"/>
              <a:t>β</a:t>
            </a:r>
            <a:endParaRPr lang="en-US" sz="2400" b="1" dirty="0"/>
          </a:p>
          <a:p>
            <a:pPr marL="342900" indent="-342900">
              <a:buAutoNum type="arabicPeriod" startAt="4"/>
            </a:pPr>
            <a:endParaRPr lang="en-US" sz="2400" b="1" dirty="0"/>
          </a:p>
          <a:p>
            <a:pPr marL="342900" indent="-342900">
              <a:buAutoNum type="arabicPeriod" startAt="4"/>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Font typeface="+mj-lt"/>
              <a:buAutoNum type="arabicPeriod"/>
            </a:pPr>
            <a:endParaRPr lang="en-US" sz="1800" dirty="0"/>
          </a:p>
        </p:txBody>
      </p:sp>
      <p:pic>
        <p:nvPicPr>
          <p:cNvPr id="6" name="Picture 5">
            <a:extLst>
              <a:ext uri="{FF2B5EF4-FFF2-40B4-BE49-F238E27FC236}">
                <a16:creationId xmlns:a16="http://schemas.microsoft.com/office/drawing/2014/main" id="{AABDA05A-2094-4694-9E04-F2C8A385B702}"/>
              </a:ext>
            </a:extLst>
          </p:cNvPr>
          <p:cNvPicPr>
            <a:picLocks noChangeAspect="1"/>
          </p:cNvPicPr>
          <p:nvPr/>
        </p:nvPicPr>
        <p:blipFill>
          <a:blip r:embed="rId4"/>
          <a:stretch>
            <a:fillRect/>
          </a:stretch>
        </p:blipFill>
        <p:spPr>
          <a:xfrm>
            <a:off x="8237376" y="4741977"/>
            <a:ext cx="3348038" cy="623125"/>
          </a:xfrm>
          <a:prstGeom prst="rect">
            <a:avLst/>
          </a:prstGeom>
        </p:spPr>
      </p:pic>
      <p:sp>
        <p:nvSpPr>
          <p:cNvPr id="7" name="Footer Placeholder 6">
            <a:extLst>
              <a:ext uri="{FF2B5EF4-FFF2-40B4-BE49-F238E27FC236}">
                <a16:creationId xmlns:a16="http://schemas.microsoft.com/office/drawing/2014/main" id="{3DFFC064-C57B-462C-9FD7-9C6978B642A0}"/>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6183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6CA4-FC72-4418-9D24-135360D96912}"/>
              </a:ext>
            </a:extLst>
          </p:cNvPr>
          <p:cNvSpPr>
            <a:spLocks noGrp="1"/>
          </p:cNvSpPr>
          <p:nvPr>
            <p:ph type="title"/>
          </p:nvPr>
        </p:nvSpPr>
        <p:spPr>
          <a:xfrm>
            <a:off x="0" y="-15875"/>
            <a:ext cx="12192000" cy="1044575"/>
          </a:xfrm>
          <a:solidFill>
            <a:schemeClr val="tx2">
              <a:lumMod val="20000"/>
              <a:lumOff val="80000"/>
            </a:schemeClr>
          </a:solidFill>
        </p:spPr>
        <p:txBody>
          <a:bodyPr/>
          <a:lstStyle/>
          <a:p>
            <a:r>
              <a:rPr lang="en-US" b="1" dirty="0"/>
              <a:t>Lab Program 10</a:t>
            </a:r>
          </a:p>
        </p:txBody>
      </p:sp>
      <p:sp>
        <p:nvSpPr>
          <p:cNvPr id="3" name="Content Placeholder 2">
            <a:extLst>
              <a:ext uri="{FF2B5EF4-FFF2-40B4-BE49-F238E27FC236}">
                <a16:creationId xmlns:a16="http://schemas.microsoft.com/office/drawing/2014/main" id="{148E4861-5107-4AFB-A63E-9E4A9A993BEE}"/>
              </a:ext>
            </a:extLst>
          </p:cNvPr>
          <p:cNvSpPr>
            <a:spLocks noGrp="1"/>
          </p:cNvSpPr>
          <p:nvPr>
            <p:ph idx="1"/>
          </p:nvPr>
        </p:nvSpPr>
        <p:spPr/>
        <p:txBody>
          <a:bodyPr>
            <a:normAutofit/>
          </a:bodyPr>
          <a:lstStyle/>
          <a:p>
            <a:pPr algn="just"/>
            <a:r>
              <a:rPr lang="en-US" sz="4400" b="1" dirty="0"/>
              <a:t>Implement the non-parametric Locally Weighted Regression (LOWESS) algorithm in order to fit data points. Select appropriate data set for your experiment and draw graphs.</a:t>
            </a:r>
          </a:p>
        </p:txBody>
      </p:sp>
      <p:sp>
        <p:nvSpPr>
          <p:cNvPr id="4" name="Footer Placeholder 3">
            <a:extLst>
              <a:ext uri="{FF2B5EF4-FFF2-40B4-BE49-F238E27FC236}">
                <a16:creationId xmlns:a16="http://schemas.microsoft.com/office/drawing/2014/main" id="{CFB9BF51-127D-437F-A607-9DC3F0863A72}"/>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366425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E7C6-E6A1-4E66-908E-0521509425D5}"/>
              </a:ext>
            </a:extLst>
          </p:cNvPr>
          <p:cNvSpPr>
            <a:spLocks noGrp="1"/>
          </p:cNvSpPr>
          <p:nvPr>
            <p:ph type="title"/>
          </p:nvPr>
        </p:nvSpPr>
        <p:spPr>
          <a:xfrm>
            <a:off x="4589106" y="2668556"/>
            <a:ext cx="3564294" cy="914400"/>
          </a:xfrm>
          <a:solidFill>
            <a:schemeClr val="tx2">
              <a:lumMod val="20000"/>
              <a:lumOff val="80000"/>
            </a:schemeClr>
          </a:solidFill>
        </p:spPr>
        <p:txBody>
          <a:bodyPr/>
          <a:lstStyle/>
          <a:p>
            <a:r>
              <a:rPr lang="en-US" b="1" dirty="0"/>
              <a:t>Source Code </a:t>
            </a:r>
          </a:p>
        </p:txBody>
      </p:sp>
      <p:sp>
        <p:nvSpPr>
          <p:cNvPr id="4" name="Footer Placeholder 3">
            <a:extLst>
              <a:ext uri="{FF2B5EF4-FFF2-40B4-BE49-F238E27FC236}">
                <a16:creationId xmlns:a16="http://schemas.microsoft.com/office/drawing/2014/main" id="{D73EA134-6838-4CA5-8620-679057A19D6C}"/>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2292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FC31-EC5F-4E69-9FF2-6DB9CC8AE64D}"/>
              </a:ext>
            </a:extLst>
          </p:cNvPr>
          <p:cNvSpPr>
            <a:spLocks noGrp="1"/>
          </p:cNvSpPr>
          <p:nvPr>
            <p:ph type="title"/>
          </p:nvPr>
        </p:nvSpPr>
        <p:spPr>
          <a:xfrm>
            <a:off x="0" y="0"/>
            <a:ext cx="12192000" cy="867747"/>
          </a:xfrm>
          <a:solidFill>
            <a:schemeClr val="accent1">
              <a:lumMod val="20000"/>
              <a:lumOff val="80000"/>
            </a:schemeClr>
          </a:solidFill>
        </p:spPr>
        <p:txBody>
          <a:bodyPr/>
          <a:lstStyle/>
          <a:p>
            <a:r>
              <a:rPr lang="en-US" b="1" dirty="0"/>
              <a:t>1.1 Instance Based Learning </a:t>
            </a:r>
          </a:p>
        </p:txBody>
      </p:sp>
      <p:sp>
        <p:nvSpPr>
          <p:cNvPr id="3" name="Content Placeholder 2">
            <a:extLst>
              <a:ext uri="{FF2B5EF4-FFF2-40B4-BE49-F238E27FC236}">
                <a16:creationId xmlns:a16="http://schemas.microsoft.com/office/drawing/2014/main" id="{C3560816-3A80-4BE4-A870-5BF0D19F6B94}"/>
              </a:ext>
            </a:extLst>
          </p:cNvPr>
          <p:cNvSpPr>
            <a:spLocks noGrp="1"/>
          </p:cNvSpPr>
          <p:nvPr>
            <p:ph idx="1"/>
          </p:nvPr>
        </p:nvSpPr>
        <p:spPr>
          <a:xfrm>
            <a:off x="297023" y="1253331"/>
            <a:ext cx="11366241" cy="4351338"/>
          </a:xfrm>
        </p:spPr>
        <p:txBody>
          <a:bodyPr>
            <a:normAutofit lnSpcReduction="10000"/>
          </a:bodyPr>
          <a:lstStyle/>
          <a:p>
            <a:r>
              <a:rPr lang="en-US" b="1" dirty="0"/>
              <a:t>Memory-based learning</a:t>
            </a:r>
            <a:r>
              <a:rPr lang="en-US" dirty="0"/>
              <a:t> (also called </a:t>
            </a:r>
            <a:r>
              <a:rPr lang="en-US" b="1" dirty="0"/>
              <a:t>instance-based learning</a:t>
            </a:r>
            <a:r>
              <a:rPr lang="en-US" dirty="0"/>
              <a:t>) is a type of learning algorithm that compares new </a:t>
            </a:r>
            <a:r>
              <a:rPr lang="en-US" dirty="0">
                <a:hlinkClick r:id="rId2" tooltip="Machine Learning Lesson of the Day – Using Validation to Assess Predictive Accuracy in Supervised Learning"/>
              </a:rPr>
              <a:t>test data</a:t>
            </a:r>
            <a:r>
              <a:rPr lang="en-US" dirty="0"/>
              <a:t> with </a:t>
            </a:r>
            <a:r>
              <a:rPr lang="en-US" dirty="0">
                <a:hlinkClick r:id="rId3" tooltip="Machine Learning Lesson of the Day – Cross-Validation"/>
              </a:rPr>
              <a:t>training data</a:t>
            </a:r>
            <a:r>
              <a:rPr lang="en-US" dirty="0"/>
              <a:t> in order to solve the given </a:t>
            </a:r>
            <a:r>
              <a:rPr lang="en-US" dirty="0">
                <a:hlinkClick r:id="rId4" tooltip="Machine Learning Lesson of the Day – Supervised and Unsupervised Learning"/>
              </a:rPr>
              <a:t>machine learning</a:t>
            </a:r>
            <a:r>
              <a:rPr lang="en-US" dirty="0"/>
              <a:t> problem. </a:t>
            </a:r>
          </a:p>
          <a:p>
            <a:r>
              <a:rPr lang="en-US" dirty="0"/>
              <a:t> Such algorithms </a:t>
            </a:r>
            <a:r>
              <a:rPr lang="en-US" b="1" dirty="0"/>
              <a:t>search for the training data that are most similar to the test data</a:t>
            </a:r>
            <a:r>
              <a:rPr lang="en-US" dirty="0"/>
              <a:t> and make predictions based on these similarities.</a:t>
            </a:r>
          </a:p>
          <a:p>
            <a:r>
              <a:rPr lang="en-US" dirty="0"/>
              <a:t>Learning in these algorithms consists of simply storing the presented training data. </a:t>
            </a:r>
            <a:r>
              <a:rPr lang="en-US" b="1" i="1" dirty="0"/>
              <a:t>When a new query instance is encountered a set of similar related instances is retrieved from memory and used to classify the new query instance.</a:t>
            </a:r>
          </a:p>
          <a:p>
            <a:r>
              <a:rPr lang="en-US" b="1" dirty="0"/>
              <a:t>Examples :</a:t>
            </a:r>
            <a:r>
              <a:rPr lang="en-US" dirty="0"/>
              <a:t> </a:t>
            </a:r>
            <a:r>
              <a:rPr lang="en-US" i="1" dirty="0"/>
              <a:t>k-nearest neighbor learning , locally weighted regression, </a:t>
            </a:r>
            <a:r>
              <a:rPr lang="en-US" b="1" i="1" dirty="0"/>
              <a:t>Radial Basis function (RBF),  </a:t>
            </a:r>
            <a:r>
              <a:rPr lang="en-US" i="1" dirty="0"/>
              <a:t>kernel machines and  Case based Reasoning . </a:t>
            </a:r>
          </a:p>
        </p:txBody>
      </p:sp>
    </p:spTree>
    <p:extLst>
      <p:ext uri="{BB962C8B-B14F-4D97-AF65-F5344CB8AC3E}">
        <p14:creationId xmlns:p14="http://schemas.microsoft.com/office/powerpoint/2010/main" val="2639912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7E12-9209-427D-9A52-1260BE2EAF41}"/>
              </a:ext>
            </a:extLst>
          </p:cNvPr>
          <p:cNvSpPr>
            <a:spLocks noGrp="1"/>
          </p:cNvSpPr>
          <p:nvPr>
            <p:ph type="title"/>
          </p:nvPr>
        </p:nvSpPr>
        <p:spPr>
          <a:xfrm>
            <a:off x="0" y="1"/>
            <a:ext cx="12192000" cy="790372"/>
          </a:xfrm>
          <a:solidFill>
            <a:schemeClr val="accent1">
              <a:lumMod val="20000"/>
              <a:lumOff val="80000"/>
            </a:schemeClr>
          </a:solidFill>
        </p:spPr>
        <p:txBody>
          <a:bodyPr/>
          <a:lstStyle/>
          <a:p>
            <a:r>
              <a:rPr lang="en-US" b="1" dirty="0"/>
              <a:t>1.3 Radial basis Function Networks </a:t>
            </a:r>
          </a:p>
        </p:txBody>
      </p:sp>
      <p:sp>
        <p:nvSpPr>
          <p:cNvPr id="3" name="Content Placeholder 2">
            <a:extLst>
              <a:ext uri="{FF2B5EF4-FFF2-40B4-BE49-F238E27FC236}">
                <a16:creationId xmlns:a16="http://schemas.microsoft.com/office/drawing/2014/main" id="{DBDA7FA7-56E5-4EC6-9373-965AA178AD80}"/>
              </a:ext>
            </a:extLst>
          </p:cNvPr>
          <p:cNvSpPr>
            <a:spLocks noGrp="1"/>
          </p:cNvSpPr>
          <p:nvPr>
            <p:ph idx="1"/>
          </p:nvPr>
        </p:nvSpPr>
        <p:spPr/>
        <p:txBody>
          <a:bodyPr/>
          <a:lstStyle/>
          <a:p>
            <a:r>
              <a:rPr lang="en-US" dirty="0"/>
              <a:t>One approach to function approximation that is closely related to distance </a:t>
            </a:r>
            <a:r>
              <a:rPr lang="en-US" i="1" dirty="0"/>
              <a:t>weighted regression and also to artificial neural network is </a:t>
            </a:r>
            <a:r>
              <a:rPr lang="en-US" b="1" i="1" dirty="0"/>
              <a:t>learning with radial basis funct</a:t>
            </a:r>
            <a:r>
              <a:rPr lang="en-US" i="1" dirty="0"/>
              <a:t>ions .</a:t>
            </a:r>
          </a:p>
          <a:p>
            <a:r>
              <a:rPr lang="en-US" b="1" i="1" dirty="0"/>
              <a:t>Global approximation to target function</a:t>
            </a:r>
            <a:r>
              <a:rPr lang="en-US" i="1" dirty="0"/>
              <a:t> in terms of linear combination of local approximations </a:t>
            </a:r>
          </a:p>
          <a:p>
            <a:r>
              <a:rPr lang="en-US" i="1" dirty="0"/>
              <a:t>Used e.g. for image classification </a:t>
            </a:r>
          </a:p>
          <a:p>
            <a:r>
              <a:rPr lang="en-US" dirty="0"/>
              <a:t>In this approach the learned hypothesis is a function of the form </a:t>
            </a:r>
          </a:p>
        </p:txBody>
      </p:sp>
      <p:pic>
        <p:nvPicPr>
          <p:cNvPr id="4" name="Picture 3">
            <a:extLst>
              <a:ext uri="{FF2B5EF4-FFF2-40B4-BE49-F238E27FC236}">
                <a16:creationId xmlns:a16="http://schemas.microsoft.com/office/drawing/2014/main" id="{2B601DA2-A76E-4EFB-9378-689BFF210285}"/>
              </a:ext>
            </a:extLst>
          </p:cNvPr>
          <p:cNvPicPr>
            <a:picLocks noChangeAspect="1"/>
          </p:cNvPicPr>
          <p:nvPr/>
        </p:nvPicPr>
        <p:blipFill>
          <a:blip r:embed="rId2"/>
          <a:stretch>
            <a:fillRect/>
          </a:stretch>
        </p:blipFill>
        <p:spPr>
          <a:xfrm>
            <a:off x="3089545" y="5381828"/>
            <a:ext cx="4514850" cy="685800"/>
          </a:xfrm>
          <a:prstGeom prst="rect">
            <a:avLst/>
          </a:prstGeom>
        </p:spPr>
      </p:pic>
    </p:spTree>
    <p:extLst>
      <p:ext uri="{BB962C8B-B14F-4D97-AF65-F5344CB8AC3E}">
        <p14:creationId xmlns:p14="http://schemas.microsoft.com/office/powerpoint/2010/main" val="400186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3AB638-CC40-4B03-8FDA-6BDB80E7B234}"/>
              </a:ext>
            </a:extLst>
          </p:cNvPr>
          <p:cNvPicPr>
            <a:picLocks noChangeAspect="1"/>
          </p:cNvPicPr>
          <p:nvPr/>
        </p:nvPicPr>
        <p:blipFill>
          <a:blip r:embed="rId2"/>
          <a:stretch>
            <a:fillRect/>
          </a:stretch>
        </p:blipFill>
        <p:spPr>
          <a:xfrm>
            <a:off x="1860959" y="0"/>
            <a:ext cx="8647891" cy="6858000"/>
          </a:xfrm>
          <a:prstGeom prst="rect">
            <a:avLst/>
          </a:prstGeom>
        </p:spPr>
      </p:pic>
    </p:spTree>
    <p:extLst>
      <p:ext uri="{BB962C8B-B14F-4D97-AF65-F5344CB8AC3E}">
        <p14:creationId xmlns:p14="http://schemas.microsoft.com/office/powerpoint/2010/main" val="398903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87C4-DC44-417F-8DEC-A7F75D389F6D}"/>
              </a:ext>
            </a:extLst>
          </p:cNvPr>
          <p:cNvSpPr>
            <a:spLocks noGrp="1"/>
          </p:cNvSpPr>
          <p:nvPr>
            <p:ph type="title"/>
          </p:nvPr>
        </p:nvSpPr>
        <p:spPr>
          <a:xfrm>
            <a:off x="0" y="0"/>
            <a:ext cx="12192000" cy="860053"/>
          </a:xfrm>
          <a:solidFill>
            <a:schemeClr val="accent1">
              <a:lumMod val="20000"/>
              <a:lumOff val="80000"/>
            </a:schemeClr>
          </a:solidFill>
        </p:spPr>
        <p:txBody>
          <a:bodyPr/>
          <a:lstStyle/>
          <a:p>
            <a:r>
              <a:rPr lang="en-US" b="1" dirty="0"/>
              <a:t>Training of RBF network</a:t>
            </a:r>
          </a:p>
        </p:txBody>
      </p:sp>
      <p:sp>
        <p:nvSpPr>
          <p:cNvPr id="3" name="Content Placeholder 2">
            <a:extLst>
              <a:ext uri="{FF2B5EF4-FFF2-40B4-BE49-F238E27FC236}">
                <a16:creationId xmlns:a16="http://schemas.microsoft.com/office/drawing/2014/main" id="{4983C226-0902-4DD7-98EA-17C2CF7E743E}"/>
              </a:ext>
            </a:extLst>
          </p:cNvPr>
          <p:cNvSpPr>
            <a:spLocks noGrp="1"/>
          </p:cNvSpPr>
          <p:nvPr>
            <p:ph idx="1"/>
          </p:nvPr>
        </p:nvSpPr>
        <p:spPr/>
        <p:txBody>
          <a:bodyPr>
            <a:normAutofit fontScale="92500" lnSpcReduction="10000"/>
          </a:bodyPr>
          <a:lstStyle/>
          <a:p>
            <a:r>
              <a:rPr lang="en-US" dirty="0"/>
              <a:t>Given a set of training examples of the target function, RBF networks are typically trained in a </a:t>
            </a:r>
            <a:r>
              <a:rPr lang="en-US" b="1" dirty="0"/>
              <a:t>two-stage process. </a:t>
            </a:r>
          </a:p>
          <a:p>
            <a:r>
              <a:rPr lang="en-US" b="1" dirty="0"/>
              <a:t>First, the number k of hidden units is d</a:t>
            </a:r>
            <a:r>
              <a:rPr lang="en-US" dirty="0"/>
              <a:t>etermined and each hidden unit </a:t>
            </a:r>
            <a:r>
              <a:rPr lang="en-US" b="1" dirty="0"/>
              <a:t>u</a:t>
            </a:r>
            <a:r>
              <a:rPr lang="en-US" dirty="0"/>
              <a:t> is defined by choosing the values of </a:t>
            </a:r>
            <a:r>
              <a:rPr lang="en-US" b="1" dirty="0" err="1"/>
              <a:t>x</a:t>
            </a:r>
            <a:r>
              <a:rPr lang="en-US" sz="1400" b="1" dirty="0" err="1"/>
              <a:t>u</a:t>
            </a:r>
            <a:r>
              <a:rPr lang="en-US" b="1" dirty="0"/>
              <a:t> and </a:t>
            </a:r>
            <a:r>
              <a:rPr lang="el-GR" b="1" dirty="0"/>
              <a:t>σ</a:t>
            </a:r>
            <a:r>
              <a:rPr lang="en-US" sz="1400" b="1" dirty="0"/>
              <a:t>u</a:t>
            </a:r>
            <a:r>
              <a:rPr lang="en-US" b="1" dirty="0"/>
              <a:t>^</a:t>
            </a:r>
            <a:r>
              <a:rPr lang="en-US" sz="1400" b="1" dirty="0"/>
              <a:t>2</a:t>
            </a:r>
            <a:r>
              <a:rPr lang="en-US" b="1" dirty="0"/>
              <a:t>: </a:t>
            </a:r>
            <a:r>
              <a:rPr lang="en-US" dirty="0"/>
              <a:t>that define its kernel function </a:t>
            </a:r>
            <a:r>
              <a:rPr lang="en-US" b="1" dirty="0"/>
              <a:t>K</a:t>
            </a:r>
            <a:r>
              <a:rPr lang="en-US" sz="1500" b="1" dirty="0"/>
              <a:t>u</a:t>
            </a:r>
            <a:r>
              <a:rPr lang="en-US" b="1" dirty="0"/>
              <a:t>(d(</a:t>
            </a:r>
            <a:r>
              <a:rPr lang="en-US" b="1" dirty="0" err="1"/>
              <a:t>x</a:t>
            </a:r>
            <a:r>
              <a:rPr lang="en-US" sz="1300" b="1" dirty="0" err="1"/>
              <a:t>u</a:t>
            </a:r>
            <a:r>
              <a:rPr lang="en-US" b="1" dirty="0"/>
              <a:t>, x))</a:t>
            </a:r>
            <a:r>
              <a:rPr lang="en-US" dirty="0"/>
              <a:t>. </a:t>
            </a:r>
          </a:p>
          <a:p>
            <a:r>
              <a:rPr lang="en-US" b="1" dirty="0"/>
              <a:t>Second, the weights w</a:t>
            </a:r>
            <a:r>
              <a:rPr lang="en-US" dirty="0"/>
              <a:t>, are trained to maximize the fit of the network to the training data, using the global error criterion given by Equation</a:t>
            </a:r>
          </a:p>
          <a:p>
            <a:endParaRPr lang="en-US" dirty="0"/>
          </a:p>
          <a:p>
            <a:pPr marL="0" indent="0">
              <a:buNone/>
            </a:pPr>
            <a:r>
              <a:rPr lang="en-US" dirty="0"/>
              <a:t> </a:t>
            </a:r>
          </a:p>
          <a:p>
            <a:r>
              <a:rPr lang="en-US" dirty="0"/>
              <a:t>Because the kernel functions are held fixed during this second stage, the linear weight values w, can be trained very efficiently.</a:t>
            </a:r>
          </a:p>
        </p:txBody>
      </p:sp>
      <p:pic>
        <p:nvPicPr>
          <p:cNvPr id="4" name="Picture 3">
            <a:extLst>
              <a:ext uri="{FF2B5EF4-FFF2-40B4-BE49-F238E27FC236}">
                <a16:creationId xmlns:a16="http://schemas.microsoft.com/office/drawing/2014/main" id="{61030953-2D90-492C-80F8-2737E9A5D654}"/>
              </a:ext>
            </a:extLst>
          </p:cNvPr>
          <p:cNvPicPr>
            <a:picLocks noChangeAspect="1"/>
          </p:cNvPicPr>
          <p:nvPr/>
        </p:nvPicPr>
        <p:blipFill>
          <a:blip r:embed="rId2"/>
          <a:stretch>
            <a:fillRect/>
          </a:stretch>
        </p:blipFill>
        <p:spPr>
          <a:xfrm>
            <a:off x="1874897" y="4366727"/>
            <a:ext cx="3424891" cy="742027"/>
          </a:xfrm>
          <a:prstGeom prst="rect">
            <a:avLst/>
          </a:prstGeom>
        </p:spPr>
      </p:pic>
    </p:spTree>
    <p:extLst>
      <p:ext uri="{BB962C8B-B14F-4D97-AF65-F5344CB8AC3E}">
        <p14:creationId xmlns:p14="http://schemas.microsoft.com/office/powerpoint/2010/main" val="429250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5C6-A64D-4C28-8E7C-86A2A3AC8050}"/>
              </a:ext>
            </a:extLst>
          </p:cNvPr>
          <p:cNvSpPr>
            <a:spLocks noGrp="1"/>
          </p:cNvSpPr>
          <p:nvPr>
            <p:ph type="title"/>
          </p:nvPr>
        </p:nvSpPr>
        <p:spPr>
          <a:xfrm>
            <a:off x="0" y="0"/>
            <a:ext cx="12192000" cy="802433"/>
          </a:xfrm>
          <a:solidFill>
            <a:schemeClr val="accent1">
              <a:lumMod val="20000"/>
              <a:lumOff val="80000"/>
            </a:schemeClr>
          </a:solidFill>
        </p:spPr>
        <p:txBody>
          <a:bodyPr/>
          <a:lstStyle/>
          <a:p>
            <a:r>
              <a:rPr lang="en-US" b="1" dirty="0"/>
              <a:t>1.4 Case Based Reasoning </a:t>
            </a:r>
          </a:p>
        </p:txBody>
      </p:sp>
      <p:sp>
        <p:nvSpPr>
          <p:cNvPr id="3" name="Content Placeholder 2">
            <a:extLst>
              <a:ext uri="{FF2B5EF4-FFF2-40B4-BE49-F238E27FC236}">
                <a16:creationId xmlns:a16="http://schemas.microsoft.com/office/drawing/2014/main" id="{4C3F14A7-E49D-40CB-9009-42C357AC7E8A}"/>
              </a:ext>
            </a:extLst>
          </p:cNvPr>
          <p:cNvSpPr>
            <a:spLocks noGrp="1"/>
          </p:cNvSpPr>
          <p:nvPr>
            <p:ph idx="1"/>
          </p:nvPr>
        </p:nvSpPr>
        <p:spPr>
          <a:xfrm>
            <a:off x="-1" y="1253331"/>
            <a:ext cx="12191999" cy="4351338"/>
          </a:xfrm>
        </p:spPr>
        <p:txBody>
          <a:bodyPr/>
          <a:lstStyle/>
          <a:p>
            <a:r>
              <a:rPr lang="en-US" b="1" dirty="0"/>
              <a:t>In CBR, instances are typically represented using symbolic descriptions</a:t>
            </a:r>
            <a:r>
              <a:rPr lang="en-US" dirty="0"/>
              <a:t>, and the methods used to retrieve similar instances are correspondingly more elaborate.</a:t>
            </a:r>
          </a:p>
          <a:p>
            <a:r>
              <a:rPr lang="en-US" dirty="0"/>
              <a:t>CBR has been applied to problems such </a:t>
            </a:r>
          </a:p>
          <a:p>
            <a:pPr lvl="1"/>
            <a:r>
              <a:rPr lang="en-US" b="1" i="1" dirty="0"/>
              <a:t>as conceptual design of mechanical devices based on a stored library of previous designs</a:t>
            </a:r>
          </a:p>
          <a:p>
            <a:pPr lvl="1"/>
            <a:r>
              <a:rPr lang="en-US" b="1" i="1" dirty="0"/>
              <a:t> reasoning about new legal cases based on previous rulings </a:t>
            </a:r>
            <a:r>
              <a:rPr lang="en-US" dirty="0"/>
              <a:t>and </a:t>
            </a:r>
          </a:p>
          <a:p>
            <a:pPr lvl="1"/>
            <a:r>
              <a:rPr lang="en-US" b="1" i="1" dirty="0"/>
              <a:t>solving planning </a:t>
            </a:r>
            <a:r>
              <a:rPr lang="en-US" b="1" dirty="0"/>
              <a:t>and  </a:t>
            </a:r>
            <a:r>
              <a:rPr lang="en-US" b="1" i="1" dirty="0"/>
              <a:t>scheduling problems by reusing and combining portions </a:t>
            </a:r>
            <a:r>
              <a:rPr lang="en-US" dirty="0"/>
              <a:t>of previous solutions to similar problems</a:t>
            </a:r>
          </a:p>
          <a:p>
            <a:endParaRPr lang="en-US" dirty="0"/>
          </a:p>
          <a:p>
            <a:endParaRPr lang="en-US" dirty="0"/>
          </a:p>
        </p:txBody>
      </p:sp>
    </p:spTree>
    <p:extLst>
      <p:ext uri="{BB962C8B-B14F-4D97-AF65-F5344CB8AC3E}">
        <p14:creationId xmlns:p14="http://schemas.microsoft.com/office/powerpoint/2010/main" val="3636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5C6-A64D-4C28-8E7C-86A2A3AC8050}"/>
              </a:ext>
            </a:extLst>
          </p:cNvPr>
          <p:cNvSpPr>
            <a:spLocks noGrp="1"/>
          </p:cNvSpPr>
          <p:nvPr>
            <p:ph type="title"/>
          </p:nvPr>
        </p:nvSpPr>
        <p:spPr>
          <a:xfrm>
            <a:off x="0" y="0"/>
            <a:ext cx="12192000" cy="802433"/>
          </a:xfrm>
          <a:solidFill>
            <a:schemeClr val="accent1">
              <a:lumMod val="20000"/>
              <a:lumOff val="80000"/>
            </a:schemeClr>
          </a:solidFill>
        </p:spPr>
        <p:txBody>
          <a:bodyPr/>
          <a:lstStyle/>
          <a:p>
            <a:r>
              <a:rPr lang="en-US" b="1" dirty="0"/>
              <a:t>Case Based Reasoning </a:t>
            </a:r>
          </a:p>
        </p:txBody>
      </p:sp>
      <p:pic>
        <p:nvPicPr>
          <p:cNvPr id="5" name="Picture 4">
            <a:extLst>
              <a:ext uri="{FF2B5EF4-FFF2-40B4-BE49-F238E27FC236}">
                <a16:creationId xmlns:a16="http://schemas.microsoft.com/office/drawing/2014/main" id="{5013638B-318E-46A2-88FF-1A2BFD7DD1E5}"/>
              </a:ext>
            </a:extLst>
          </p:cNvPr>
          <p:cNvPicPr>
            <a:picLocks noChangeAspect="1"/>
          </p:cNvPicPr>
          <p:nvPr/>
        </p:nvPicPr>
        <p:blipFill>
          <a:blip r:embed="rId3"/>
          <a:stretch>
            <a:fillRect/>
          </a:stretch>
        </p:blipFill>
        <p:spPr>
          <a:xfrm>
            <a:off x="0" y="811763"/>
            <a:ext cx="12192000" cy="6055567"/>
          </a:xfrm>
          <a:prstGeom prst="rect">
            <a:avLst/>
          </a:prstGeom>
        </p:spPr>
      </p:pic>
    </p:spTree>
    <p:extLst>
      <p:ext uri="{BB962C8B-B14F-4D97-AF65-F5344CB8AC3E}">
        <p14:creationId xmlns:p14="http://schemas.microsoft.com/office/powerpoint/2010/main" val="85339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835-ED7B-4DE6-B331-F6EC4F5AC9A6}"/>
              </a:ext>
            </a:extLst>
          </p:cNvPr>
          <p:cNvSpPr>
            <a:spLocks noGrp="1"/>
          </p:cNvSpPr>
          <p:nvPr>
            <p:ph type="title"/>
          </p:nvPr>
        </p:nvSpPr>
        <p:spPr>
          <a:xfrm>
            <a:off x="0" y="1"/>
            <a:ext cx="12192000" cy="914400"/>
          </a:xfrm>
          <a:solidFill>
            <a:schemeClr val="accent1">
              <a:lumMod val="20000"/>
              <a:lumOff val="80000"/>
            </a:schemeClr>
          </a:solidFill>
        </p:spPr>
        <p:txBody>
          <a:bodyPr/>
          <a:lstStyle/>
          <a:p>
            <a:r>
              <a:rPr lang="en-US" b="1" dirty="0"/>
              <a:t>Case Based Reasoning in CADET</a:t>
            </a:r>
          </a:p>
        </p:txBody>
      </p:sp>
      <p:sp>
        <p:nvSpPr>
          <p:cNvPr id="3" name="Content Placeholder 2">
            <a:extLst>
              <a:ext uri="{FF2B5EF4-FFF2-40B4-BE49-F238E27FC236}">
                <a16:creationId xmlns:a16="http://schemas.microsoft.com/office/drawing/2014/main" id="{03C564DB-56AC-4C07-8735-D7C5F08CD366}"/>
              </a:ext>
            </a:extLst>
          </p:cNvPr>
          <p:cNvSpPr>
            <a:spLocks noGrp="1"/>
          </p:cNvSpPr>
          <p:nvPr>
            <p:ph idx="1"/>
          </p:nvPr>
        </p:nvSpPr>
        <p:spPr>
          <a:xfrm>
            <a:off x="-1" y="914401"/>
            <a:ext cx="12191999" cy="5943598"/>
          </a:xfrm>
        </p:spPr>
        <p:txBody>
          <a:bodyPr>
            <a:normAutofit lnSpcReduction="10000"/>
          </a:bodyPr>
          <a:lstStyle/>
          <a:p>
            <a:endParaRPr lang="en-US" dirty="0"/>
          </a:p>
          <a:p>
            <a:r>
              <a:rPr lang="en-US" dirty="0"/>
              <a:t>The CADET system (Sycara et al. 1992) employs case- based reasoning to assist in the conceptual design of </a:t>
            </a:r>
            <a:r>
              <a:rPr lang="en-US" b="1" i="1" dirty="0"/>
              <a:t>simple mechanical devices such as water faucets. </a:t>
            </a:r>
          </a:p>
          <a:p>
            <a:pPr marL="0" indent="0">
              <a:buNone/>
            </a:pPr>
            <a:endParaRPr lang="en-US" dirty="0"/>
          </a:p>
          <a:p>
            <a:r>
              <a:rPr lang="en-US" dirty="0"/>
              <a:t>It uses a library containing approximately </a:t>
            </a:r>
            <a:r>
              <a:rPr lang="en-US" b="1" i="1" dirty="0"/>
              <a:t>75 previous designs and design fragments</a:t>
            </a:r>
            <a:r>
              <a:rPr lang="en-US" dirty="0"/>
              <a:t> to suggest conceptual designs to meet the </a:t>
            </a:r>
            <a:r>
              <a:rPr lang="en-US" b="1" i="1" dirty="0"/>
              <a:t>specifications of new design problems. </a:t>
            </a:r>
          </a:p>
          <a:p>
            <a:endParaRPr lang="en-US" dirty="0"/>
          </a:p>
          <a:p>
            <a:r>
              <a:rPr lang="en-US" dirty="0"/>
              <a:t>Each instance stored in memory (e.g., a water pipe) is represented by describing both its structure and its qualitative function. </a:t>
            </a:r>
          </a:p>
          <a:p>
            <a:endParaRPr lang="en-US" dirty="0"/>
          </a:p>
          <a:p>
            <a:r>
              <a:rPr lang="en-US" dirty="0"/>
              <a:t>New design problems are then presented by specifying the desired function and requesting the corresponding structure.</a:t>
            </a:r>
          </a:p>
        </p:txBody>
      </p:sp>
    </p:spTree>
    <p:extLst>
      <p:ext uri="{BB962C8B-B14F-4D97-AF65-F5344CB8AC3E}">
        <p14:creationId xmlns:p14="http://schemas.microsoft.com/office/powerpoint/2010/main" val="287429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835-ED7B-4DE6-B331-F6EC4F5AC9A6}"/>
              </a:ext>
            </a:extLst>
          </p:cNvPr>
          <p:cNvSpPr>
            <a:spLocks noGrp="1"/>
          </p:cNvSpPr>
          <p:nvPr>
            <p:ph type="title"/>
          </p:nvPr>
        </p:nvSpPr>
        <p:spPr>
          <a:xfrm>
            <a:off x="0" y="1"/>
            <a:ext cx="12192000" cy="914400"/>
          </a:xfrm>
          <a:solidFill>
            <a:schemeClr val="accent1">
              <a:lumMod val="20000"/>
              <a:lumOff val="80000"/>
            </a:schemeClr>
          </a:solidFill>
        </p:spPr>
        <p:txBody>
          <a:bodyPr/>
          <a:lstStyle/>
          <a:p>
            <a:r>
              <a:rPr lang="en-US" b="1" dirty="0"/>
              <a:t>Case Based Reasoning in CADET</a:t>
            </a:r>
          </a:p>
        </p:txBody>
      </p:sp>
      <p:pic>
        <p:nvPicPr>
          <p:cNvPr id="6" name="Picture 5">
            <a:extLst>
              <a:ext uri="{FF2B5EF4-FFF2-40B4-BE49-F238E27FC236}">
                <a16:creationId xmlns:a16="http://schemas.microsoft.com/office/drawing/2014/main" id="{78B21DAD-CE03-4ADD-A46E-1D669848EB28}"/>
              </a:ext>
            </a:extLst>
          </p:cNvPr>
          <p:cNvPicPr>
            <a:picLocks noChangeAspect="1"/>
          </p:cNvPicPr>
          <p:nvPr/>
        </p:nvPicPr>
        <p:blipFill>
          <a:blip r:embed="rId2"/>
          <a:stretch>
            <a:fillRect/>
          </a:stretch>
        </p:blipFill>
        <p:spPr>
          <a:xfrm>
            <a:off x="1268962" y="914400"/>
            <a:ext cx="8770777" cy="5943599"/>
          </a:xfrm>
          <a:prstGeom prst="rect">
            <a:avLst/>
          </a:prstGeom>
        </p:spPr>
      </p:pic>
    </p:spTree>
    <p:extLst>
      <p:ext uri="{BB962C8B-B14F-4D97-AF65-F5344CB8AC3E}">
        <p14:creationId xmlns:p14="http://schemas.microsoft.com/office/powerpoint/2010/main" val="3765428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A78D0-A6FC-4430-99B5-26F0BBF12DF3}"/>
              </a:ext>
            </a:extLst>
          </p:cNvPr>
          <p:cNvSpPr>
            <a:spLocks noGrp="1"/>
          </p:cNvSpPr>
          <p:nvPr>
            <p:ph idx="1"/>
          </p:nvPr>
        </p:nvSpPr>
        <p:spPr>
          <a:xfrm>
            <a:off x="838200" y="335902"/>
            <a:ext cx="10515600" cy="5841061"/>
          </a:xfrm>
        </p:spPr>
        <p:txBody>
          <a:bodyPr>
            <a:normAutofit/>
          </a:bodyPr>
          <a:lstStyle/>
          <a:p>
            <a:r>
              <a:rPr lang="en-US" b="1" dirty="0"/>
              <a:t>Qc,</a:t>
            </a:r>
            <a:r>
              <a:rPr lang="en-US" dirty="0"/>
              <a:t> refers to the flow of cold water into the faucet,</a:t>
            </a:r>
          </a:p>
          <a:p>
            <a:r>
              <a:rPr lang="en-US" dirty="0"/>
              <a:t> </a:t>
            </a:r>
            <a:r>
              <a:rPr lang="en-US" b="1" dirty="0" err="1"/>
              <a:t>Qh</a:t>
            </a:r>
            <a:r>
              <a:rPr lang="en-US" dirty="0"/>
              <a:t> to the input flow of hot water, and </a:t>
            </a:r>
          </a:p>
          <a:p>
            <a:r>
              <a:rPr lang="en-US" b="1" dirty="0" err="1"/>
              <a:t>Qm</a:t>
            </a:r>
            <a:r>
              <a:rPr lang="en-US" dirty="0"/>
              <a:t>, to the single mixed flow out of the faucet. </a:t>
            </a:r>
          </a:p>
          <a:p>
            <a:r>
              <a:rPr lang="en-US" dirty="0"/>
              <a:t>Similarly, Tc, Th, and Tm , refer to the temperatures of the cold water, hot water, and mixed water respectively. </a:t>
            </a:r>
          </a:p>
          <a:p>
            <a:r>
              <a:rPr lang="en-US" dirty="0"/>
              <a:t>The variable Ct, denotes the control signal for temperature that is input to the faucet, and </a:t>
            </a:r>
          </a:p>
          <a:p>
            <a:r>
              <a:rPr lang="en-US" b="1" dirty="0" err="1"/>
              <a:t>Cf</a:t>
            </a:r>
            <a:r>
              <a:rPr lang="en-US" b="1" dirty="0"/>
              <a:t> </a:t>
            </a:r>
            <a:r>
              <a:rPr lang="en-US" dirty="0"/>
              <a:t>denotes the control signal for waterflow.</a:t>
            </a:r>
          </a:p>
          <a:p>
            <a:endParaRPr lang="en-US" dirty="0"/>
          </a:p>
        </p:txBody>
      </p:sp>
    </p:spTree>
    <p:extLst>
      <p:ext uri="{BB962C8B-B14F-4D97-AF65-F5344CB8AC3E}">
        <p14:creationId xmlns:p14="http://schemas.microsoft.com/office/powerpoint/2010/main" val="2182953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0A3A-363C-428D-8266-DEE1B26E71A1}"/>
              </a:ext>
            </a:extLst>
          </p:cNvPr>
          <p:cNvSpPr>
            <a:spLocks noGrp="1"/>
          </p:cNvSpPr>
          <p:nvPr>
            <p:ph type="title"/>
          </p:nvPr>
        </p:nvSpPr>
        <p:spPr>
          <a:xfrm>
            <a:off x="0" y="1"/>
            <a:ext cx="12192000" cy="970384"/>
          </a:xfrm>
          <a:solidFill>
            <a:schemeClr val="accent1">
              <a:lumMod val="20000"/>
              <a:lumOff val="80000"/>
            </a:schemeClr>
          </a:solidFill>
        </p:spPr>
        <p:txBody>
          <a:bodyPr/>
          <a:lstStyle/>
          <a:p>
            <a:r>
              <a:rPr lang="en-US" b="1" dirty="0"/>
              <a:t>2. Reinforced Learning </a:t>
            </a:r>
          </a:p>
        </p:txBody>
      </p:sp>
      <p:sp>
        <p:nvSpPr>
          <p:cNvPr id="3" name="Content Placeholder 2">
            <a:extLst>
              <a:ext uri="{FF2B5EF4-FFF2-40B4-BE49-F238E27FC236}">
                <a16:creationId xmlns:a16="http://schemas.microsoft.com/office/drawing/2014/main" id="{3BD120BC-AFC7-43FD-BEDD-B00CAF580D7F}"/>
              </a:ext>
            </a:extLst>
          </p:cNvPr>
          <p:cNvSpPr>
            <a:spLocks noGrp="1"/>
          </p:cNvSpPr>
          <p:nvPr>
            <p:ph idx="1"/>
          </p:nvPr>
        </p:nvSpPr>
        <p:spPr>
          <a:xfrm>
            <a:off x="0" y="970385"/>
            <a:ext cx="12120465" cy="5663680"/>
          </a:xfrm>
        </p:spPr>
        <p:txBody>
          <a:bodyPr>
            <a:normAutofit/>
          </a:bodyPr>
          <a:lstStyle/>
          <a:p>
            <a:pPr algn="just"/>
            <a:r>
              <a:rPr lang="en-US" dirty="0"/>
              <a:t>Reinforcement learning addresses the question of how an </a:t>
            </a:r>
            <a:r>
              <a:rPr lang="en-US" b="1" dirty="0"/>
              <a:t>autonomous agent that senses and acts in its environment </a:t>
            </a:r>
            <a:r>
              <a:rPr lang="en-US" dirty="0"/>
              <a:t>can learn to choose optimal actions to achieve its goals. </a:t>
            </a:r>
          </a:p>
          <a:p>
            <a:pPr algn="just"/>
            <a:r>
              <a:rPr lang="en-US" dirty="0"/>
              <a:t>This very generic problem covers tasks such as learning to control a mobile robot, learning to optimize operations in factories, and learning to play board games</a:t>
            </a:r>
            <a:r>
              <a:rPr lang="en-US" b="1" i="1" dirty="0"/>
              <a:t>. Each time the agent performs an action in its environment, a trainer may provide a reward or penalty to indicate the desirability of the resulting state. </a:t>
            </a:r>
          </a:p>
          <a:p>
            <a:pPr lvl="1" algn="just"/>
            <a:r>
              <a:rPr lang="en-US" i="1" dirty="0"/>
              <a:t>For example, when training an agent to play a game the trainer might provide a positive reward when the game is won, negative reward when it is lost, and zero reward in all other states. The task of the agent is to </a:t>
            </a:r>
            <a:r>
              <a:rPr lang="en-US" b="1" i="1" dirty="0"/>
              <a:t>learn from this indirect, delayed reward</a:t>
            </a:r>
            <a:r>
              <a:rPr lang="en-US" i="1" dirty="0"/>
              <a:t>, to choose sequences of actions that produce the greatest cumulative reward. </a:t>
            </a:r>
          </a:p>
        </p:txBody>
      </p:sp>
    </p:spTree>
    <p:extLst>
      <p:ext uri="{BB962C8B-B14F-4D97-AF65-F5344CB8AC3E}">
        <p14:creationId xmlns:p14="http://schemas.microsoft.com/office/powerpoint/2010/main" val="4022110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D8E9-8862-4C8A-ACE2-5D43C43483CE}"/>
              </a:ext>
            </a:extLst>
          </p:cNvPr>
          <p:cNvSpPr>
            <a:spLocks noGrp="1"/>
          </p:cNvSpPr>
          <p:nvPr>
            <p:ph type="title"/>
          </p:nvPr>
        </p:nvSpPr>
        <p:spPr>
          <a:xfrm>
            <a:off x="-1" y="1"/>
            <a:ext cx="12192001" cy="830424"/>
          </a:xfrm>
          <a:solidFill>
            <a:schemeClr val="accent1">
              <a:lumMod val="20000"/>
              <a:lumOff val="80000"/>
            </a:schemeClr>
          </a:solidFill>
          <a:ln>
            <a:solidFill>
              <a:schemeClr val="accent1">
                <a:lumMod val="20000"/>
                <a:lumOff val="80000"/>
              </a:schemeClr>
            </a:solidFill>
          </a:ln>
        </p:spPr>
        <p:txBody>
          <a:bodyPr/>
          <a:lstStyle/>
          <a:p>
            <a:r>
              <a:rPr lang="en-US" b="1" dirty="0"/>
              <a:t>Building a  Learning Robot</a:t>
            </a:r>
          </a:p>
        </p:txBody>
      </p:sp>
      <p:sp>
        <p:nvSpPr>
          <p:cNvPr id="3" name="Content Placeholder 2">
            <a:extLst>
              <a:ext uri="{FF2B5EF4-FFF2-40B4-BE49-F238E27FC236}">
                <a16:creationId xmlns:a16="http://schemas.microsoft.com/office/drawing/2014/main" id="{5E4868BB-7946-4441-88B2-BEF7F4FAA777}"/>
              </a:ext>
            </a:extLst>
          </p:cNvPr>
          <p:cNvSpPr>
            <a:spLocks noGrp="1"/>
          </p:cNvSpPr>
          <p:nvPr>
            <p:ph idx="1"/>
          </p:nvPr>
        </p:nvSpPr>
        <p:spPr>
          <a:xfrm>
            <a:off x="138404" y="1253331"/>
            <a:ext cx="11683482" cy="4351338"/>
          </a:xfrm>
        </p:spPr>
        <p:txBody>
          <a:bodyPr/>
          <a:lstStyle/>
          <a:p>
            <a:r>
              <a:rPr lang="en-US" dirty="0"/>
              <a:t>Consider building a learning robot. The robot, or agent, has a </a:t>
            </a:r>
            <a:r>
              <a:rPr lang="en-US" i="1" dirty="0"/>
              <a:t>set of sensors to observe the state of its environment, and a set of actions it can perform to alter this state. </a:t>
            </a:r>
          </a:p>
          <a:p>
            <a:pPr lvl="1"/>
            <a:r>
              <a:rPr lang="en-US" dirty="0"/>
              <a:t>For example, a mobile robot may have sensors such as a </a:t>
            </a:r>
            <a:r>
              <a:rPr lang="en-US" b="1" i="1" dirty="0"/>
              <a:t>camera and sonars</a:t>
            </a:r>
            <a:r>
              <a:rPr lang="en-US" dirty="0"/>
              <a:t>, and actions such as "</a:t>
            </a:r>
            <a:r>
              <a:rPr lang="en-US" b="1" dirty="0"/>
              <a:t>move forward</a:t>
            </a:r>
            <a:r>
              <a:rPr lang="en-US" dirty="0"/>
              <a:t>" and "</a:t>
            </a:r>
            <a:r>
              <a:rPr lang="en-US" b="1" dirty="0"/>
              <a:t>turn</a:t>
            </a:r>
            <a:r>
              <a:rPr lang="en-US" dirty="0"/>
              <a:t>.“</a:t>
            </a:r>
          </a:p>
          <a:p>
            <a:r>
              <a:rPr lang="en-US" dirty="0"/>
              <a:t>Its task is to learn a control strategy, or policy, for choosing actions that achieve its goals.</a:t>
            </a:r>
          </a:p>
          <a:p>
            <a:pPr lvl="1"/>
            <a:r>
              <a:rPr lang="en-US" dirty="0"/>
              <a:t> For example, the robot may have a goal of </a:t>
            </a:r>
            <a:r>
              <a:rPr lang="en-US" b="1" i="1" dirty="0"/>
              <a:t>docking onto its battery charger whenever its battery level is low. </a:t>
            </a:r>
          </a:p>
        </p:txBody>
      </p:sp>
    </p:spTree>
    <p:extLst>
      <p:ext uri="{BB962C8B-B14F-4D97-AF65-F5344CB8AC3E}">
        <p14:creationId xmlns:p14="http://schemas.microsoft.com/office/powerpoint/2010/main" val="16554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9F5A-A7F0-4FB9-B6D7-2D480AE686E6}"/>
              </a:ext>
            </a:extLst>
          </p:cNvPr>
          <p:cNvSpPr>
            <a:spLocks noGrp="1"/>
          </p:cNvSpPr>
          <p:nvPr>
            <p:ph type="title"/>
          </p:nvPr>
        </p:nvSpPr>
        <p:spPr>
          <a:xfrm>
            <a:off x="0" y="0"/>
            <a:ext cx="12192000" cy="614589"/>
          </a:xfrm>
          <a:solidFill>
            <a:schemeClr val="accent1">
              <a:lumMod val="20000"/>
              <a:lumOff val="80000"/>
            </a:schemeClr>
          </a:solidFill>
        </p:spPr>
        <p:txBody>
          <a:bodyPr>
            <a:normAutofit fontScale="90000"/>
          </a:bodyPr>
          <a:lstStyle/>
          <a:p>
            <a:r>
              <a:rPr lang="en-US" b="1" dirty="0"/>
              <a:t>Key idea of Instance based learning </a:t>
            </a:r>
          </a:p>
        </p:txBody>
      </p:sp>
      <p:sp>
        <p:nvSpPr>
          <p:cNvPr id="3" name="Content Placeholder 2">
            <a:extLst>
              <a:ext uri="{FF2B5EF4-FFF2-40B4-BE49-F238E27FC236}">
                <a16:creationId xmlns:a16="http://schemas.microsoft.com/office/drawing/2014/main" id="{5834A6BC-E4A7-49E1-99C6-39E302C79672}"/>
              </a:ext>
            </a:extLst>
          </p:cNvPr>
          <p:cNvSpPr>
            <a:spLocks noGrp="1"/>
          </p:cNvSpPr>
          <p:nvPr>
            <p:ph idx="1"/>
          </p:nvPr>
        </p:nvSpPr>
        <p:spPr>
          <a:xfrm>
            <a:off x="74645" y="877078"/>
            <a:ext cx="11969621" cy="5980921"/>
          </a:xfrm>
        </p:spPr>
        <p:txBody>
          <a:bodyPr>
            <a:normAutofit/>
          </a:bodyPr>
          <a:lstStyle/>
          <a:p>
            <a:pPr>
              <a:lnSpc>
                <a:spcPct val="120000"/>
              </a:lnSpc>
            </a:pPr>
            <a:r>
              <a:rPr lang="en-US" altLang="en-US" sz="3400" b="1" dirty="0"/>
              <a:t>Key idea</a:t>
            </a:r>
            <a:r>
              <a:rPr lang="en-US" altLang="en-US" sz="3400" dirty="0"/>
              <a:t>: </a:t>
            </a:r>
            <a:r>
              <a:rPr lang="en-US" altLang="en-US" sz="3400" b="1" i="1" dirty="0"/>
              <a:t>instance-based learning constructs the target function only when a new instance must be classified</a:t>
            </a:r>
            <a:r>
              <a:rPr lang="en-US" altLang="en-US" sz="3400" dirty="0"/>
              <a:t>.   </a:t>
            </a:r>
          </a:p>
          <a:p>
            <a:pPr>
              <a:lnSpc>
                <a:spcPct val="120000"/>
              </a:lnSpc>
            </a:pPr>
            <a:r>
              <a:rPr lang="en-US" altLang="en-US" sz="3400" dirty="0"/>
              <a:t>Only store all training examples      </a:t>
            </a:r>
            <a:r>
              <a:rPr lang="en-US" altLang="en-US" sz="3400" i="1" dirty="0"/>
              <a:t>                </a:t>
            </a:r>
            <a:r>
              <a:rPr lang="en-US" altLang="en-US" sz="3400" dirty="0"/>
              <a:t>where </a:t>
            </a:r>
            <a:r>
              <a:rPr lang="en-US" altLang="en-US" sz="3400" i="1" dirty="0"/>
              <a:t>x</a:t>
            </a:r>
            <a:r>
              <a:rPr lang="en-US" altLang="en-US" sz="3400" dirty="0"/>
              <a:t> describes the attributes of each instance and  </a:t>
            </a:r>
            <a:r>
              <a:rPr lang="en-US" altLang="en-US" sz="3400" i="1" dirty="0"/>
              <a:t>f(x)</a:t>
            </a:r>
            <a:r>
              <a:rPr lang="en-US" altLang="en-US" sz="3400" dirty="0"/>
              <a:t> denotes </a:t>
            </a:r>
            <a:r>
              <a:rPr lang="en-US" altLang="en-US" sz="3400" b="1" i="1" dirty="0"/>
              <a:t>its class (or value)</a:t>
            </a:r>
            <a:r>
              <a:rPr lang="en-US" altLang="en-US" sz="3400" dirty="0"/>
              <a:t>.</a:t>
            </a:r>
          </a:p>
          <a:p>
            <a:pPr>
              <a:lnSpc>
                <a:spcPct val="120000"/>
              </a:lnSpc>
            </a:pPr>
            <a:r>
              <a:rPr lang="en-US" altLang="en-US" sz="3400" b="1" dirty="0"/>
              <a:t>Use a Nearest Neighbor method: </a:t>
            </a:r>
          </a:p>
          <a:p>
            <a:pPr marL="0" indent="0">
              <a:lnSpc>
                <a:spcPct val="120000"/>
              </a:lnSpc>
              <a:buNone/>
            </a:pPr>
            <a:r>
              <a:rPr lang="en-US" altLang="en-US" sz="3400" b="1" dirty="0"/>
              <a:t>         </a:t>
            </a:r>
            <a:r>
              <a:rPr lang="en-US" altLang="en-US" sz="3400" dirty="0"/>
              <a:t>Given query instance           ,</a:t>
            </a:r>
          </a:p>
          <a:p>
            <a:pPr marL="0" indent="0">
              <a:lnSpc>
                <a:spcPct val="120000"/>
              </a:lnSpc>
              <a:buNone/>
            </a:pPr>
            <a:r>
              <a:rPr lang="en-US" altLang="en-US" sz="3400" dirty="0"/>
              <a:t>         first locate nearest (most similar) training example            , </a:t>
            </a:r>
          </a:p>
          <a:p>
            <a:pPr marL="0" indent="0">
              <a:lnSpc>
                <a:spcPct val="120000"/>
              </a:lnSpc>
              <a:buNone/>
            </a:pPr>
            <a:r>
              <a:rPr lang="en-US" altLang="en-US" sz="3400" dirty="0"/>
              <a:t>         then estimate </a:t>
            </a:r>
          </a:p>
          <a:p>
            <a:endParaRPr lang="en-US" dirty="0"/>
          </a:p>
        </p:txBody>
      </p:sp>
      <p:graphicFrame>
        <p:nvGraphicFramePr>
          <p:cNvPr id="4" name="Object 9">
            <a:extLst>
              <a:ext uri="{FF2B5EF4-FFF2-40B4-BE49-F238E27FC236}">
                <a16:creationId xmlns:a16="http://schemas.microsoft.com/office/drawing/2014/main" id="{F3ED3AC6-C030-4872-B56F-DD5EE3102EAD}"/>
              </a:ext>
            </a:extLst>
          </p:cNvPr>
          <p:cNvGraphicFramePr>
            <a:graphicFrameLocks noChangeAspect="1"/>
          </p:cNvGraphicFramePr>
          <p:nvPr>
            <p:extLst>
              <p:ext uri="{D42A27DB-BD31-4B8C-83A1-F6EECF244321}">
                <p14:modId xmlns:p14="http://schemas.microsoft.com/office/powerpoint/2010/main" val="3555210725"/>
              </p:ext>
            </p:extLst>
          </p:nvPr>
        </p:nvGraphicFramePr>
        <p:xfrm>
          <a:off x="6179975" y="2380083"/>
          <a:ext cx="1660525" cy="548952"/>
        </p:xfrm>
        <a:graphic>
          <a:graphicData uri="http://schemas.openxmlformats.org/presentationml/2006/ole">
            <mc:AlternateContent xmlns:mc="http://schemas.openxmlformats.org/markup-compatibility/2006">
              <mc:Choice xmlns:v="urn:schemas-microsoft-com:vml" Requires="v">
                <p:oleObj spid="_x0000_s4674" name="Equation" r:id="rId3" imgW="761669" imgH="203112" progId="Equation.3">
                  <p:embed/>
                </p:oleObj>
              </mc:Choice>
              <mc:Fallback>
                <p:oleObj name="Equation" r:id="rId3" imgW="761669" imgH="203112" progId="Equation.3">
                  <p:embed/>
                  <p:pic>
                    <p:nvPicPr>
                      <p:cNvPr id="6153" name="Object 9">
                        <a:extLst>
                          <a:ext uri="{FF2B5EF4-FFF2-40B4-BE49-F238E27FC236}">
                            <a16:creationId xmlns:a16="http://schemas.microsoft.com/office/drawing/2014/main" id="{CD1D9E7A-930C-4560-B56A-8FC2D7F42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9975" y="2380083"/>
                        <a:ext cx="1660525" cy="548952"/>
                      </a:xfrm>
                      <a:prstGeom prst="rect">
                        <a:avLst/>
                      </a:prstGeom>
                      <a:noFill/>
                      <a:ln>
                        <a:noFill/>
                      </a:ln>
                      <a:effectLst/>
                    </p:spPr>
                  </p:pic>
                </p:oleObj>
              </mc:Fallback>
            </mc:AlternateContent>
          </a:graphicData>
        </a:graphic>
      </p:graphicFrame>
      <p:graphicFrame>
        <p:nvGraphicFramePr>
          <p:cNvPr id="5" name="Object 10">
            <a:extLst>
              <a:ext uri="{FF2B5EF4-FFF2-40B4-BE49-F238E27FC236}">
                <a16:creationId xmlns:a16="http://schemas.microsoft.com/office/drawing/2014/main" id="{B087D77A-96C0-46F1-B2E8-9A3B2C0686FC}"/>
              </a:ext>
            </a:extLst>
          </p:cNvPr>
          <p:cNvGraphicFramePr>
            <a:graphicFrameLocks noChangeAspect="1"/>
          </p:cNvGraphicFramePr>
          <p:nvPr>
            <p:extLst>
              <p:ext uri="{D42A27DB-BD31-4B8C-83A1-F6EECF244321}">
                <p14:modId xmlns:p14="http://schemas.microsoft.com/office/powerpoint/2010/main" val="253614486"/>
              </p:ext>
            </p:extLst>
          </p:nvPr>
        </p:nvGraphicFramePr>
        <p:xfrm>
          <a:off x="4998420" y="4590353"/>
          <a:ext cx="606490" cy="472524"/>
        </p:xfrm>
        <a:graphic>
          <a:graphicData uri="http://schemas.openxmlformats.org/presentationml/2006/ole">
            <mc:AlternateContent xmlns:mc="http://schemas.openxmlformats.org/markup-compatibility/2006">
              <mc:Choice xmlns:v="urn:schemas-microsoft-com:vml" Requires="v">
                <p:oleObj spid="_x0000_s4675" name="Equation" r:id="rId5" imgW="164957" imgH="152268" progId="Equation.3">
                  <p:embed/>
                </p:oleObj>
              </mc:Choice>
              <mc:Fallback>
                <p:oleObj name="Equation" r:id="rId5" imgW="164957" imgH="152268" progId="Equation.3">
                  <p:embed/>
                  <p:pic>
                    <p:nvPicPr>
                      <p:cNvPr id="6154" name="Object 10">
                        <a:extLst>
                          <a:ext uri="{FF2B5EF4-FFF2-40B4-BE49-F238E27FC236}">
                            <a16:creationId xmlns:a16="http://schemas.microsoft.com/office/drawing/2014/main" id="{4C762292-32E0-49D2-97C8-F7211ABD38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8420" y="4590353"/>
                        <a:ext cx="606490" cy="472524"/>
                      </a:xfrm>
                      <a:prstGeom prst="rect">
                        <a:avLst/>
                      </a:prstGeom>
                      <a:noFill/>
                      <a:ln>
                        <a:noFill/>
                      </a:ln>
                      <a:effectLst/>
                    </p:spPr>
                  </p:pic>
                </p:oleObj>
              </mc:Fallback>
            </mc:AlternateContent>
          </a:graphicData>
        </a:graphic>
      </p:graphicFrame>
      <p:graphicFrame>
        <p:nvGraphicFramePr>
          <p:cNvPr id="6" name="Object 12">
            <a:extLst>
              <a:ext uri="{FF2B5EF4-FFF2-40B4-BE49-F238E27FC236}">
                <a16:creationId xmlns:a16="http://schemas.microsoft.com/office/drawing/2014/main" id="{1DD037FE-2E6A-4F18-9E26-179F9826D39D}"/>
              </a:ext>
            </a:extLst>
          </p:cNvPr>
          <p:cNvGraphicFramePr>
            <a:graphicFrameLocks noChangeAspect="1"/>
          </p:cNvGraphicFramePr>
          <p:nvPr>
            <p:extLst>
              <p:ext uri="{D42A27DB-BD31-4B8C-83A1-F6EECF244321}">
                <p14:modId xmlns:p14="http://schemas.microsoft.com/office/powerpoint/2010/main" val="69370620"/>
              </p:ext>
            </p:extLst>
          </p:nvPr>
        </p:nvGraphicFramePr>
        <p:xfrm>
          <a:off x="9902891" y="5315385"/>
          <a:ext cx="713792" cy="472524"/>
        </p:xfrm>
        <a:graphic>
          <a:graphicData uri="http://schemas.openxmlformats.org/presentationml/2006/ole">
            <mc:AlternateContent xmlns:mc="http://schemas.openxmlformats.org/markup-compatibility/2006">
              <mc:Choice xmlns:v="urn:schemas-microsoft-com:vml" Requires="v">
                <p:oleObj spid="_x0000_s4676" name="Equation" r:id="rId7" imgW="164957" imgH="139579" progId="Equation.3">
                  <p:embed/>
                </p:oleObj>
              </mc:Choice>
              <mc:Fallback>
                <p:oleObj name="Equation" r:id="rId7" imgW="164957" imgH="139579" progId="Equation.3">
                  <p:embed/>
                  <p:pic>
                    <p:nvPicPr>
                      <p:cNvPr id="6155" name="Object 12">
                        <a:extLst>
                          <a:ext uri="{FF2B5EF4-FFF2-40B4-BE49-F238E27FC236}">
                            <a16:creationId xmlns:a16="http://schemas.microsoft.com/office/drawing/2014/main" id="{FABD61F7-BE0E-4580-AEA7-0448EBADB1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2891" y="5315385"/>
                        <a:ext cx="713792" cy="472524"/>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E1B0FF3D-C7EB-4207-ACA4-91CB4B710CCE}"/>
              </a:ext>
            </a:extLst>
          </p:cNvPr>
          <p:cNvGraphicFramePr>
            <a:graphicFrameLocks noChangeAspect="1"/>
          </p:cNvGraphicFramePr>
          <p:nvPr>
            <p:extLst>
              <p:ext uri="{D42A27DB-BD31-4B8C-83A1-F6EECF244321}">
                <p14:modId xmlns:p14="http://schemas.microsoft.com/office/powerpoint/2010/main" val="1056222186"/>
              </p:ext>
            </p:extLst>
          </p:nvPr>
        </p:nvGraphicFramePr>
        <p:xfrm>
          <a:off x="3975486" y="5881215"/>
          <a:ext cx="2652358" cy="648056"/>
        </p:xfrm>
        <a:graphic>
          <a:graphicData uri="http://schemas.openxmlformats.org/presentationml/2006/ole">
            <mc:AlternateContent xmlns:mc="http://schemas.openxmlformats.org/markup-compatibility/2006">
              <mc:Choice xmlns:v="urn:schemas-microsoft-com:vml" Requires="v">
                <p:oleObj spid="_x0000_s4677" name="Equation" r:id="rId9" imgW="939392" imgH="241195" progId="Equation.3">
                  <p:embed/>
                </p:oleObj>
              </mc:Choice>
              <mc:Fallback>
                <p:oleObj name="Equation" r:id="rId9" imgW="939392" imgH="241195" progId="Equation.3">
                  <p:embed/>
                  <p:pic>
                    <p:nvPicPr>
                      <p:cNvPr id="6152" name="Object 8">
                        <a:extLst>
                          <a:ext uri="{FF2B5EF4-FFF2-40B4-BE49-F238E27FC236}">
                            <a16:creationId xmlns:a16="http://schemas.microsoft.com/office/drawing/2014/main" id="{A5627F8D-69E6-4A66-82BF-BEA4E50D34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5486" y="5881215"/>
                        <a:ext cx="2652358" cy="6480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871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11E3-AE93-4FC7-8118-89F2EA6C8027}"/>
              </a:ext>
            </a:extLst>
          </p:cNvPr>
          <p:cNvSpPr>
            <a:spLocks noGrp="1"/>
          </p:cNvSpPr>
          <p:nvPr>
            <p:ph type="title"/>
          </p:nvPr>
        </p:nvSpPr>
        <p:spPr>
          <a:xfrm>
            <a:off x="0" y="0"/>
            <a:ext cx="12192000" cy="953311"/>
          </a:xfrm>
          <a:solidFill>
            <a:schemeClr val="accent1">
              <a:lumMod val="20000"/>
              <a:lumOff val="80000"/>
            </a:schemeClr>
          </a:solidFill>
        </p:spPr>
        <p:txBody>
          <a:bodyPr/>
          <a:lstStyle/>
          <a:p>
            <a:r>
              <a:rPr lang="en-US" b="1" dirty="0"/>
              <a:t>2.Reinforcement Learning</a:t>
            </a:r>
          </a:p>
        </p:txBody>
      </p:sp>
      <p:pic>
        <p:nvPicPr>
          <p:cNvPr id="4" name="Picture 3">
            <a:extLst>
              <a:ext uri="{FF2B5EF4-FFF2-40B4-BE49-F238E27FC236}">
                <a16:creationId xmlns:a16="http://schemas.microsoft.com/office/drawing/2014/main" id="{D10CC3C1-5723-44A8-BC16-D9A1D5C3FF54}"/>
              </a:ext>
            </a:extLst>
          </p:cNvPr>
          <p:cNvPicPr>
            <a:picLocks noChangeAspect="1"/>
          </p:cNvPicPr>
          <p:nvPr/>
        </p:nvPicPr>
        <p:blipFill>
          <a:blip r:embed="rId2"/>
          <a:stretch>
            <a:fillRect/>
          </a:stretch>
        </p:blipFill>
        <p:spPr>
          <a:xfrm>
            <a:off x="1595536" y="953311"/>
            <a:ext cx="8397550" cy="5573353"/>
          </a:xfrm>
          <a:prstGeom prst="rect">
            <a:avLst/>
          </a:prstGeom>
        </p:spPr>
      </p:pic>
    </p:spTree>
    <p:extLst>
      <p:ext uri="{BB962C8B-B14F-4D97-AF65-F5344CB8AC3E}">
        <p14:creationId xmlns:p14="http://schemas.microsoft.com/office/powerpoint/2010/main" val="11975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6949-E676-4EF1-B563-18B4B66BE2C4}"/>
              </a:ext>
            </a:extLst>
          </p:cNvPr>
          <p:cNvSpPr>
            <a:spLocks noGrp="1"/>
          </p:cNvSpPr>
          <p:nvPr>
            <p:ph type="title"/>
          </p:nvPr>
        </p:nvSpPr>
        <p:spPr>
          <a:xfrm>
            <a:off x="0" y="-406"/>
            <a:ext cx="12192000" cy="868153"/>
          </a:xfrm>
          <a:solidFill>
            <a:schemeClr val="accent1">
              <a:lumMod val="20000"/>
              <a:lumOff val="80000"/>
            </a:schemeClr>
          </a:solidFill>
        </p:spPr>
        <p:txBody>
          <a:bodyPr/>
          <a:lstStyle/>
          <a:p>
            <a:r>
              <a:rPr lang="en-US" b="1" dirty="0"/>
              <a:t>Explanation </a:t>
            </a:r>
          </a:p>
        </p:txBody>
      </p:sp>
      <p:sp>
        <p:nvSpPr>
          <p:cNvPr id="3" name="Content Placeholder 2">
            <a:extLst>
              <a:ext uri="{FF2B5EF4-FFF2-40B4-BE49-F238E27FC236}">
                <a16:creationId xmlns:a16="http://schemas.microsoft.com/office/drawing/2014/main" id="{53F6A2CE-3392-4D13-BB72-990C5FF2B69B}"/>
              </a:ext>
            </a:extLst>
          </p:cNvPr>
          <p:cNvSpPr>
            <a:spLocks noGrp="1"/>
          </p:cNvSpPr>
          <p:nvPr>
            <p:ph idx="1"/>
          </p:nvPr>
        </p:nvSpPr>
        <p:spPr>
          <a:xfrm>
            <a:off x="250371" y="1253331"/>
            <a:ext cx="11776788" cy="4351338"/>
          </a:xfrm>
        </p:spPr>
        <p:txBody>
          <a:bodyPr/>
          <a:lstStyle/>
          <a:p>
            <a:r>
              <a:rPr lang="en-US" dirty="0"/>
              <a:t>An agent interacting with its environment. The agent exists in an environment described by some set of possible states S. </a:t>
            </a:r>
          </a:p>
          <a:p>
            <a:pPr algn="just"/>
            <a:r>
              <a:rPr lang="en-US" dirty="0"/>
              <a:t>It can perform any of a set of possible actions </a:t>
            </a:r>
            <a:r>
              <a:rPr lang="en-US" b="1" dirty="0"/>
              <a:t>A</a:t>
            </a:r>
            <a:r>
              <a:rPr lang="en-US" dirty="0"/>
              <a:t>. Each time it performs an action </a:t>
            </a:r>
            <a:r>
              <a:rPr lang="en-US" b="1" dirty="0"/>
              <a:t>a</a:t>
            </a:r>
            <a:r>
              <a:rPr lang="en-US" dirty="0"/>
              <a:t>, in some state </a:t>
            </a:r>
            <a:r>
              <a:rPr lang="en-US" b="1" dirty="0"/>
              <a:t>s</a:t>
            </a:r>
            <a:r>
              <a:rPr lang="en-US" sz="1400" b="1" dirty="0"/>
              <a:t>t</a:t>
            </a:r>
            <a:r>
              <a:rPr lang="en-US" dirty="0"/>
              <a:t> the agent receives a real-valued reward </a:t>
            </a:r>
            <a:r>
              <a:rPr lang="en-US" b="1" dirty="0"/>
              <a:t>r</a:t>
            </a:r>
            <a:r>
              <a:rPr lang="en-US" dirty="0"/>
              <a:t>, that indicates the immediate value of this state-action transition. This produces a sequence of states </a:t>
            </a:r>
            <a:r>
              <a:rPr lang="en-US" b="1" dirty="0" err="1"/>
              <a:t>s</a:t>
            </a:r>
            <a:r>
              <a:rPr lang="en-US" sz="1400" b="1" dirty="0" err="1"/>
              <a:t>i</a:t>
            </a:r>
            <a:r>
              <a:rPr lang="en-US" dirty="0"/>
              <a:t>, actions </a:t>
            </a:r>
            <a:r>
              <a:rPr lang="en-US" b="1" dirty="0"/>
              <a:t>a</a:t>
            </a:r>
            <a:r>
              <a:rPr lang="en-US" sz="1400" b="1" dirty="0"/>
              <a:t>i</a:t>
            </a:r>
            <a:r>
              <a:rPr lang="en-US" b="1" dirty="0"/>
              <a:t>,</a:t>
            </a:r>
            <a:r>
              <a:rPr lang="en-US" dirty="0"/>
              <a:t> and immediate rewards </a:t>
            </a:r>
            <a:r>
              <a:rPr lang="en-US" b="1" dirty="0" err="1"/>
              <a:t>r</a:t>
            </a:r>
            <a:r>
              <a:rPr lang="en-US" sz="1400" b="1" dirty="0" err="1"/>
              <a:t>i</a:t>
            </a:r>
            <a:r>
              <a:rPr lang="en-US" dirty="0"/>
              <a:t> as shown in the figure. </a:t>
            </a:r>
          </a:p>
          <a:p>
            <a:pPr algn="just"/>
            <a:r>
              <a:rPr lang="en-US" dirty="0"/>
              <a:t>The agent's task is to learn a control policy, </a:t>
            </a:r>
            <a:r>
              <a:rPr lang="el-GR" b="1" dirty="0"/>
              <a:t>π</a:t>
            </a:r>
            <a:r>
              <a:rPr lang="en-US" b="1" dirty="0"/>
              <a:t> : S -&gt; A, </a:t>
            </a:r>
            <a:r>
              <a:rPr lang="en-US" dirty="0"/>
              <a:t>that maximizes the expected sum of these rewards, with future rewards discounted exponentially by their delay</a:t>
            </a:r>
          </a:p>
        </p:txBody>
      </p:sp>
    </p:spTree>
    <p:extLst>
      <p:ext uri="{BB962C8B-B14F-4D97-AF65-F5344CB8AC3E}">
        <p14:creationId xmlns:p14="http://schemas.microsoft.com/office/powerpoint/2010/main" val="3310815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AD67-5AA9-438A-8D4A-14211412C9E8}"/>
              </a:ext>
            </a:extLst>
          </p:cNvPr>
          <p:cNvSpPr>
            <a:spLocks noGrp="1"/>
          </p:cNvSpPr>
          <p:nvPr>
            <p:ph type="title"/>
          </p:nvPr>
        </p:nvSpPr>
        <p:spPr>
          <a:xfrm>
            <a:off x="0" y="18255"/>
            <a:ext cx="12192000" cy="1325563"/>
          </a:xfrm>
          <a:solidFill>
            <a:schemeClr val="accent1">
              <a:lumMod val="20000"/>
              <a:lumOff val="80000"/>
            </a:schemeClr>
          </a:solidFill>
        </p:spPr>
        <p:txBody>
          <a:bodyPr>
            <a:normAutofit/>
          </a:bodyPr>
          <a:lstStyle/>
          <a:p>
            <a:r>
              <a:rPr lang="en-US" dirty="0"/>
              <a:t> </a:t>
            </a:r>
            <a:r>
              <a:rPr lang="en-US" b="1" dirty="0"/>
              <a:t>The aspects which makes RL different from other </a:t>
            </a:r>
          </a:p>
        </p:txBody>
      </p:sp>
      <p:sp>
        <p:nvSpPr>
          <p:cNvPr id="3" name="Content Placeholder 2">
            <a:extLst>
              <a:ext uri="{FF2B5EF4-FFF2-40B4-BE49-F238E27FC236}">
                <a16:creationId xmlns:a16="http://schemas.microsoft.com/office/drawing/2014/main" id="{F566BCB9-8C3B-4ECF-BAAB-CB9D309D76C0}"/>
              </a:ext>
            </a:extLst>
          </p:cNvPr>
          <p:cNvSpPr>
            <a:spLocks noGrp="1"/>
          </p:cNvSpPr>
          <p:nvPr>
            <p:ph idx="1"/>
          </p:nvPr>
        </p:nvSpPr>
        <p:spPr>
          <a:xfrm>
            <a:off x="59094" y="1929849"/>
            <a:ext cx="12073812" cy="3752494"/>
          </a:xfrm>
        </p:spPr>
        <p:txBody>
          <a:bodyPr>
            <a:normAutofit lnSpcReduction="10000"/>
          </a:bodyPr>
          <a:lstStyle/>
          <a:p>
            <a:pPr marL="0" indent="0">
              <a:buNone/>
            </a:pPr>
            <a:r>
              <a:rPr lang="en-US" dirty="0"/>
              <a:t>The  reinforcement learning problem differs from other function approximation tasks in several important respects</a:t>
            </a:r>
          </a:p>
          <a:p>
            <a:pPr lvl="1"/>
            <a:r>
              <a:rPr lang="en-US" b="1" dirty="0"/>
              <a:t>Delayed reward: </a:t>
            </a:r>
            <a:r>
              <a:rPr lang="en-US" b="1" i="1" dirty="0"/>
              <a:t>Determining which of the actions in its sequence are to be credited with producing the eventual rewards</a:t>
            </a:r>
            <a:endParaRPr lang="en-US" b="1" dirty="0"/>
          </a:p>
          <a:p>
            <a:pPr lvl="1"/>
            <a:r>
              <a:rPr lang="en-US" b="1" dirty="0"/>
              <a:t>Exploration : </a:t>
            </a:r>
            <a:r>
              <a:rPr lang="en-US" dirty="0"/>
              <a:t>The learner faces a tradeoff in choosing whether to </a:t>
            </a:r>
            <a:r>
              <a:rPr lang="en-US" i="1" dirty="0"/>
              <a:t>favor exploration of unknown states and actions </a:t>
            </a:r>
            <a:r>
              <a:rPr lang="en-US" dirty="0"/>
              <a:t>(</a:t>
            </a:r>
            <a:r>
              <a:rPr lang="en-US" b="1" dirty="0"/>
              <a:t>to gather new information</a:t>
            </a:r>
            <a:r>
              <a:rPr lang="en-US" dirty="0"/>
              <a:t>), or </a:t>
            </a:r>
            <a:r>
              <a:rPr lang="en-US" i="1" dirty="0"/>
              <a:t>exploitation of states and actions that it has already learned will yield high reward </a:t>
            </a:r>
            <a:r>
              <a:rPr lang="en-US" dirty="0"/>
              <a:t>(</a:t>
            </a:r>
            <a:r>
              <a:rPr lang="en-US" b="1" dirty="0"/>
              <a:t>to maximize its cumulative reward</a:t>
            </a:r>
            <a:r>
              <a:rPr lang="en-US" dirty="0"/>
              <a:t>).</a:t>
            </a:r>
          </a:p>
          <a:p>
            <a:pPr lvl="1"/>
            <a:r>
              <a:rPr lang="en-US" b="1" dirty="0"/>
              <a:t>Partially observable states:</a:t>
            </a:r>
            <a:r>
              <a:rPr lang="en-US" dirty="0"/>
              <a:t> in many practical situations sensors provide only partial information.</a:t>
            </a:r>
            <a:endParaRPr lang="en-US" b="1" dirty="0"/>
          </a:p>
          <a:p>
            <a:pPr lvl="1"/>
            <a:r>
              <a:rPr lang="en-US" b="1" dirty="0"/>
              <a:t>Life-long learning</a:t>
            </a:r>
          </a:p>
        </p:txBody>
      </p:sp>
    </p:spTree>
    <p:extLst>
      <p:ext uri="{BB962C8B-B14F-4D97-AF65-F5344CB8AC3E}">
        <p14:creationId xmlns:p14="http://schemas.microsoft.com/office/powerpoint/2010/main" val="1826519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B40A-0AEC-4515-AEAE-68348DCC9A83}"/>
              </a:ext>
            </a:extLst>
          </p:cNvPr>
          <p:cNvSpPr>
            <a:spLocks noGrp="1"/>
          </p:cNvSpPr>
          <p:nvPr>
            <p:ph type="title"/>
          </p:nvPr>
        </p:nvSpPr>
        <p:spPr>
          <a:xfrm>
            <a:off x="0" y="1"/>
            <a:ext cx="12192000" cy="914400"/>
          </a:xfrm>
          <a:solidFill>
            <a:schemeClr val="accent1">
              <a:lumMod val="20000"/>
              <a:lumOff val="80000"/>
            </a:schemeClr>
          </a:solidFill>
        </p:spPr>
        <p:txBody>
          <a:bodyPr/>
          <a:lstStyle/>
          <a:p>
            <a:r>
              <a:rPr lang="en-US" b="1" dirty="0"/>
              <a:t>Agents Learning Task (Value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D3328B-06CD-42DF-BFE7-752B124CB838}"/>
                  </a:ext>
                </a:extLst>
              </p:cNvPr>
              <p:cNvSpPr>
                <a:spLocks noGrp="1"/>
              </p:cNvSpPr>
              <p:nvPr>
                <p:ph idx="1"/>
              </p:nvPr>
            </p:nvSpPr>
            <p:spPr>
              <a:xfrm>
                <a:off x="111968" y="1172482"/>
                <a:ext cx="11616612" cy="4351338"/>
              </a:xfrm>
            </p:spPr>
            <p:txBody>
              <a:bodyPr/>
              <a:lstStyle/>
              <a:p>
                <a:r>
                  <a:rPr lang="en-US" dirty="0"/>
                  <a:t>The task of the agent is to learn a policy, </a:t>
                </a:r>
                <a:r>
                  <a:rPr lang="el-GR" b="1" dirty="0"/>
                  <a:t>π</a:t>
                </a:r>
                <a:r>
                  <a:rPr lang="en-US" b="1" dirty="0"/>
                  <a:t> : S -&gt; A</a:t>
                </a:r>
                <a:r>
                  <a:rPr lang="en-US" dirty="0"/>
                  <a:t>, for selecting its next action </a:t>
                </a:r>
                <a:r>
                  <a:rPr lang="en-US" b="1" dirty="0"/>
                  <a:t>a</a:t>
                </a:r>
                <a:r>
                  <a:rPr lang="en-US" dirty="0"/>
                  <a:t>, based on the current observed state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𝑡</m:t>
                        </m:r>
                      </m:sub>
                    </m:sSub>
                  </m:oMath>
                </a14:m>
                <a:r>
                  <a:rPr lang="en-US" dirty="0"/>
                  <a:t>; that is, </a:t>
                </a:r>
                <a:r>
                  <a:rPr lang="el-GR" b="1" dirty="0"/>
                  <a:t>π</a:t>
                </a:r>
                <a:r>
                  <a:rPr lang="en-US" b="1"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𝑡</m:t>
                        </m:r>
                      </m:sub>
                    </m:sSub>
                  </m:oMath>
                </a14:m>
                <a:r>
                  <a:rPr lang="en-US" b="1" dirty="0"/>
                  <a:t>) = a,</a:t>
                </a:r>
              </a:p>
              <a:p>
                <a:r>
                  <a:rPr lang="en-US" dirty="0"/>
                  <a:t>How shall we specify precisely which policy </a:t>
                </a:r>
                <a:r>
                  <a:rPr lang="el-GR" b="1" dirty="0"/>
                  <a:t>π</a:t>
                </a:r>
                <a:r>
                  <a:rPr lang="en-US" dirty="0"/>
                  <a:t> we would like the agent to learn? </a:t>
                </a:r>
              </a:p>
              <a:p>
                <a:r>
                  <a:rPr lang="en-US" dirty="0"/>
                  <a:t>One obvious approach is to require the policy that produces the greatest </a:t>
                </a:r>
                <a:r>
                  <a:rPr lang="en-US" b="1" i="1" dirty="0"/>
                  <a:t>possible cumulative reward for the robot over time</a:t>
                </a:r>
                <a:r>
                  <a:rPr lang="en-US" dirty="0"/>
                  <a:t>.</a:t>
                </a:r>
              </a:p>
              <a:p>
                <a:r>
                  <a:rPr lang="en-US" dirty="0"/>
                  <a:t>To state this requirement more precisely, we define the </a:t>
                </a:r>
                <a:r>
                  <a:rPr lang="en-US" b="1" dirty="0"/>
                  <a:t>cumulative value </a:t>
                </a:r>
                <a14:m>
                  <m:oMath xmlns:m="http://schemas.openxmlformats.org/officeDocument/2006/math">
                    <m:sSup>
                      <m:sSupPr>
                        <m:ctrlPr>
                          <a:rPr lang="el-GR" sz="2400" i="1" dirty="0" smtClean="0">
                            <a:latin typeface="Cambria Math" panose="02040503050406030204" pitchFamily="18" charset="0"/>
                          </a:rPr>
                        </m:ctrlPr>
                      </m:sSupPr>
                      <m:e>
                        <m:r>
                          <m:rPr>
                            <m:nor/>
                          </m:rPr>
                          <a:rPr lang="en-US" sz="2400" dirty="0"/>
                          <m:t>V</m:t>
                        </m:r>
                      </m:e>
                      <m:sup>
                        <m:r>
                          <a:rPr lang="el-GR" sz="2400" b="0" i="1" dirty="0" smtClean="0">
                            <a:latin typeface="Cambria Math" panose="02040503050406030204" pitchFamily="18" charset="0"/>
                          </a:rPr>
                          <m:t>𝜋</m:t>
                        </m:r>
                      </m:sup>
                    </m:sSup>
                    <m:r>
                      <a:rPr lang="el-GR" sz="2400" b="0" i="1" dirty="0" smtClean="0">
                        <a:latin typeface="Cambria Math" panose="02040503050406030204" pitchFamily="18" charset="0"/>
                      </a:rPr>
                      <m:t> </m:t>
                    </m:r>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𝑡</m:t>
                        </m:r>
                      </m:sub>
                    </m:sSub>
                  </m:oMath>
                </a14:m>
                <a:r>
                  <a:rPr lang="en-US" dirty="0"/>
                  <a:t>) achieved by following an arbitrary policy </a:t>
                </a:r>
                <a:r>
                  <a:rPr lang="en-US" b="1" dirty="0"/>
                  <a:t>n</a:t>
                </a:r>
                <a:r>
                  <a:rPr lang="en-US" dirty="0"/>
                  <a:t> from an arbitrary initial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𝑡</m:t>
                        </m:r>
                      </m:sub>
                    </m:sSub>
                  </m:oMath>
                </a14:m>
                <a:r>
                  <a:rPr lang="en-US" dirty="0"/>
                  <a:t> as follows:</a:t>
                </a:r>
              </a:p>
              <a:p>
                <a:endParaRPr lang="en-US" b="1" dirty="0"/>
              </a:p>
            </p:txBody>
          </p:sp>
        </mc:Choice>
        <mc:Fallback xmlns="">
          <p:sp>
            <p:nvSpPr>
              <p:cNvPr id="3" name="Content Placeholder 2">
                <a:extLst>
                  <a:ext uri="{FF2B5EF4-FFF2-40B4-BE49-F238E27FC236}">
                    <a16:creationId xmlns:a16="http://schemas.microsoft.com/office/drawing/2014/main" id="{AFD3328B-06CD-42DF-BFE7-752B124CB838}"/>
                  </a:ext>
                </a:extLst>
              </p:cNvPr>
              <p:cNvSpPr>
                <a:spLocks noGrp="1" noRot="1" noChangeAspect="1" noMove="1" noResize="1" noEditPoints="1" noAdjustHandles="1" noChangeArrowheads="1" noChangeShapeType="1" noTextEdit="1"/>
              </p:cNvSpPr>
              <p:nvPr>
                <p:ph idx="1"/>
              </p:nvPr>
            </p:nvSpPr>
            <p:spPr>
              <a:xfrm>
                <a:off x="111968" y="1172482"/>
                <a:ext cx="11616612" cy="4351338"/>
              </a:xfrm>
              <a:blipFill>
                <a:blip r:embed="rId2"/>
                <a:stretch>
                  <a:fillRect l="-944"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A147CE9-2CC1-458C-AA79-F7323270DC7D}"/>
              </a:ext>
            </a:extLst>
          </p:cNvPr>
          <p:cNvPicPr>
            <a:picLocks noChangeAspect="1"/>
          </p:cNvPicPr>
          <p:nvPr/>
        </p:nvPicPr>
        <p:blipFill>
          <a:blip r:embed="rId3"/>
          <a:stretch>
            <a:fillRect/>
          </a:stretch>
        </p:blipFill>
        <p:spPr>
          <a:xfrm>
            <a:off x="3884743" y="4837177"/>
            <a:ext cx="4242220" cy="1373285"/>
          </a:xfrm>
          <a:prstGeom prst="rect">
            <a:avLst/>
          </a:prstGeom>
        </p:spPr>
      </p:pic>
    </p:spTree>
    <p:extLst>
      <p:ext uri="{BB962C8B-B14F-4D97-AF65-F5344CB8AC3E}">
        <p14:creationId xmlns:p14="http://schemas.microsoft.com/office/powerpoint/2010/main" val="240893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Slide Number Placeholder 5">
            <a:extLst>
              <a:ext uri="{FF2B5EF4-FFF2-40B4-BE49-F238E27FC236}">
                <a16:creationId xmlns:a16="http://schemas.microsoft.com/office/drawing/2014/main" id="{DAAA5B18-9414-4E2C-8576-839C7DBDFA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463893B-C9FE-4EE5-AA0E-68244503CB99}" type="slidenum">
              <a:rPr lang="en-US" altLang="ko-KR" sz="1400"/>
              <a:pPr eaLnBrk="1" hangingPunct="1"/>
              <a:t>34</a:t>
            </a:fld>
            <a:endParaRPr lang="en-US" altLang="ko-KR" sz="1400"/>
          </a:p>
        </p:txBody>
      </p:sp>
      <p:sp>
        <p:nvSpPr>
          <p:cNvPr id="331779" name="Rectangle 2">
            <a:extLst>
              <a:ext uri="{FF2B5EF4-FFF2-40B4-BE49-F238E27FC236}">
                <a16:creationId xmlns:a16="http://schemas.microsoft.com/office/drawing/2014/main" id="{D5600178-F457-40E3-A28B-8E4A28503DE7}"/>
              </a:ext>
            </a:extLst>
          </p:cNvPr>
          <p:cNvSpPr>
            <a:spLocks noGrp="1" noChangeArrowheads="1"/>
          </p:cNvSpPr>
          <p:nvPr>
            <p:ph type="title"/>
          </p:nvPr>
        </p:nvSpPr>
        <p:spPr>
          <a:xfrm>
            <a:off x="0" y="0"/>
            <a:ext cx="12192000" cy="1045029"/>
          </a:xfrm>
          <a:solidFill>
            <a:schemeClr val="accent1">
              <a:lumMod val="20000"/>
              <a:lumOff val="80000"/>
            </a:schemeClr>
          </a:solidFill>
        </p:spPr>
        <p:txBody>
          <a:bodyPr/>
          <a:lstStyle/>
          <a:p>
            <a:pPr eaLnBrk="1" hangingPunct="1"/>
            <a:r>
              <a:rPr lang="en-US" altLang="ko-KR" dirty="0"/>
              <a:t>Value Function</a:t>
            </a:r>
          </a:p>
        </p:txBody>
      </p:sp>
      <p:pic>
        <p:nvPicPr>
          <p:cNvPr id="331780" name="Picture 3">
            <a:extLst>
              <a:ext uri="{FF2B5EF4-FFF2-40B4-BE49-F238E27FC236}">
                <a16:creationId xmlns:a16="http://schemas.microsoft.com/office/drawing/2014/main" id="{467E49B0-0DE4-47A2-A0C8-868684AD283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84649" y="1045029"/>
            <a:ext cx="8091195" cy="4351338"/>
          </a:xfrm>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E92C744-BC82-47C1-B7A8-1CFBD4A958F7}"/>
                  </a:ext>
                </a:extLst>
              </p:cNvPr>
              <p:cNvSpPr txBox="1">
                <a:spLocks/>
              </p:cNvSpPr>
              <p:nvPr/>
            </p:nvSpPr>
            <p:spPr>
              <a:xfrm>
                <a:off x="121300" y="5488603"/>
                <a:ext cx="11691256" cy="867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quantity </a:t>
                </a:r>
                <a14:m>
                  <m:oMath xmlns:m="http://schemas.openxmlformats.org/officeDocument/2006/math">
                    <m:sSup>
                      <m:sSupPr>
                        <m:ctrlPr>
                          <a:rPr lang="el-GR" sz="2400" i="1" dirty="0">
                            <a:latin typeface="Cambria Math" panose="02040503050406030204" pitchFamily="18" charset="0"/>
                          </a:rPr>
                        </m:ctrlPr>
                      </m:sSupPr>
                      <m:e>
                        <m:r>
                          <m:rPr>
                            <m:nor/>
                          </m:rPr>
                          <a:rPr lang="en-US" sz="2400" dirty="0"/>
                          <m:t>V</m:t>
                        </m:r>
                      </m:e>
                      <m:sup>
                        <m:r>
                          <a:rPr lang="el-GR" sz="2400" i="1" dirty="0">
                            <a:latin typeface="Cambria Math" panose="02040503050406030204" pitchFamily="18" charset="0"/>
                          </a:rPr>
                          <m:t>𝜋</m:t>
                        </m:r>
                      </m:sup>
                    </m:sSup>
                    <m:r>
                      <a:rPr lang="el-GR" sz="2400" i="1" dirty="0">
                        <a:latin typeface="Cambria Math" panose="02040503050406030204" pitchFamily="18" charset="0"/>
                      </a:rPr>
                      <m:t> </m:t>
                    </m:r>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𝑡</m:t>
                        </m:r>
                      </m:sub>
                    </m:sSub>
                  </m:oMath>
                </a14:m>
                <a:r>
                  <a:rPr lang="en-US" dirty="0"/>
                  <a:t>) is often called the </a:t>
                </a:r>
                <a:r>
                  <a:rPr lang="en-US" i="1" dirty="0"/>
                  <a:t>discounted cumulative reward achieved by policy</a:t>
                </a:r>
                <a:r>
                  <a:rPr lang="en-US" dirty="0"/>
                  <a:t> </a:t>
                </a:r>
                <a:r>
                  <a:rPr lang="el-GR" b="1" dirty="0"/>
                  <a:t>π</a:t>
                </a:r>
                <a:r>
                  <a:rPr lang="en-US" b="1" dirty="0"/>
                  <a:t>.</a:t>
                </a:r>
              </a:p>
              <a:p>
                <a:endParaRPr lang="en-US" dirty="0"/>
              </a:p>
            </p:txBody>
          </p:sp>
        </mc:Choice>
        <mc:Fallback xmlns="">
          <p:sp>
            <p:nvSpPr>
              <p:cNvPr id="5" name="Content Placeholder 2">
                <a:extLst>
                  <a:ext uri="{FF2B5EF4-FFF2-40B4-BE49-F238E27FC236}">
                    <a16:creationId xmlns:a16="http://schemas.microsoft.com/office/drawing/2014/main" id="{2E92C744-BC82-47C1-B7A8-1CFBD4A958F7}"/>
                  </a:ext>
                </a:extLst>
              </p:cNvPr>
              <p:cNvSpPr txBox="1">
                <a:spLocks noRot="1" noChangeAspect="1" noMove="1" noResize="1" noEditPoints="1" noAdjustHandles="1" noChangeArrowheads="1" noChangeShapeType="1" noTextEdit="1"/>
              </p:cNvSpPr>
              <p:nvPr/>
            </p:nvSpPr>
            <p:spPr>
              <a:xfrm>
                <a:off x="121300" y="5488603"/>
                <a:ext cx="11691256" cy="867747"/>
              </a:xfrm>
              <a:prstGeom prst="rect">
                <a:avLst/>
              </a:prstGeom>
              <a:blipFill>
                <a:blip r:embed="rId3"/>
                <a:stretch>
                  <a:fillRect l="-1095" t="-11189" b="-18881"/>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990A0-DBAB-4D2D-B69B-BC9DCFCB0F3E}"/>
              </a:ext>
            </a:extLst>
          </p:cNvPr>
          <p:cNvSpPr>
            <a:spLocks noGrp="1"/>
          </p:cNvSpPr>
          <p:nvPr>
            <p:ph idx="1"/>
          </p:nvPr>
        </p:nvSpPr>
        <p:spPr>
          <a:xfrm>
            <a:off x="198179" y="219268"/>
            <a:ext cx="5776524" cy="5831633"/>
          </a:xfrm>
        </p:spPr>
        <p:txBody>
          <a:bodyPr>
            <a:normAutofit fontScale="77500" lnSpcReduction="20000"/>
          </a:bodyPr>
          <a:lstStyle/>
          <a:p>
            <a:pPr algn="just"/>
            <a:r>
              <a:rPr lang="en-US" dirty="0"/>
              <a:t>The six grid squares in this diagram represent </a:t>
            </a:r>
            <a:r>
              <a:rPr lang="en-US" b="1" i="1" dirty="0"/>
              <a:t>six possible states, or locations, for the agent</a:t>
            </a:r>
            <a:r>
              <a:rPr lang="en-US" dirty="0"/>
              <a:t>. </a:t>
            </a:r>
          </a:p>
          <a:p>
            <a:pPr algn="just"/>
            <a:r>
              <a:rPr lang="en-US" dirty="0"/>
              <a:t>Each arrow in the diagram represents a </a:t>
            </a:r>
            <a:r>
              <a:rPr lang="en-US" b="1" i="1" dirty="0"/>
              <a:t>possible action the agent can take to move from one state to another</a:t>
            </a:r>
            <a:r>
              <a:rPr lang="en-US" dirty="0"/>
              <a:t>. </a:t>
            </a:r>
          </a:p>
          <a:p>
            <a:pPr algn="just"/>
            <a:r>
              <a:rPr lang="en-US" dirty="0"/>
              <a:t>The number associated </a:t>
            </a:r>
            <a:r>
              <a:rPr lang="en-US" i="1" dirty="0"/>
              <a:t>with each arrow represents the immediate reward </a:t>
            </a:r>
            <a:r>
              <a:rPr lang="en-US" b="1" i="1" dirty="0"/>
              <a:t>r(s,a)</a:t>
            </a:r>
            <a:r>
              <a:rPr lang="en-US" i="1" dirty="0"/>
              <a:t> the agent receives</a:t>
            </a:r>
            <a:r>
              <a:rPr lang="en-US" dirty="0"/>
              <a:t> if it executes the corresponding state-action transition. </a:t>
            </a:r>
          </a:p>
          <a:p>
            <a:pPr algn="just"/>
            <a:r>
              <a:rPr lang="en-US" dirty="0"/>
              <a:t>Note the immediate reward in this particular environment is defined to be zero for all state-action transitions except for those leading into </a:t>
            </a:r>
            <a:r>
              <a:rPr lang="en-US" b="1" dirty="0"/>
              <a:t>the state labeled G. </a:t>
            </a:r>
          </a:p>
          <a:p>
            <a:pPr algn="just"/>
            <a:r>
              <a:rPr lang="en-US" dirty="0"/>
              <a:t>It is convenient to think </a:t>
            </a:r>
            <a:r>
              <a:rPr lang="en-US" b="1" i="1" dirty="0"/>
              <a:t>of the state G as the goal state,</a:t>
            </a:r>
            <a:r>
              <a:rPr lang="en-US" dirty="0"/>
              <a:t> because the only way the agent can receive reward, in this case, </a:t>
            </a:r>
            <a:r>
              <a:rPr lang="en-US" b="1" i="1" dirty="0"/>
              <a:t>is by entering this state. </a:t>
            </a:r>
          </a:p>
          <a:p>
            <a:pPr algn="just"/>
            <a:r>
              <a:rPr lang="en-US" dirty="0"/>
              <a:t>Note in this particular environment, the only action available to the agent once it enters the </a:t>
            </a:r>
            <a:r>
              <a:rPr lang="en-US" b="1" i="1" dirty="0"/>
              <a:t>state G is to remain in this state</a:t>
            </a:r>
            <a:r>
              <a:rPr lang="en-US" dirty="0"/>
              <a:t>. </a:t>
            </a:r>
          </a:p>
          <a:p>
            <a:pPr algn="just"/>
            <a:r>
              <a:rPr lang="en-US" dirty="0"/>
              <a:t>For this reason, we call </a:t>
            </a:r>
            <a:r>
              <a:rPr lang="en-US" b="1" dirty="0"/>
              <a:t>G</a:t>
            </a:r>
            <a:r>
              <a:rPr lang="en-US" dirty="0"/>
              <a:t> an absorbing state.</a:t>
            </a:r>
          </a:p>
        </p:txBody>
      </p:sp>
      <p:pic>
        <p:nvPicPr>
          <p:cNvPr id="4" name="Picture 3">
            <a:extLst>
              <a:ext uri="{FF2B5EF4-FFF2-40B4-BE49-F238E27FC236}">
                <a16:creationId xmlns:a16="http://schemas.microsoft.com/office/drawing/2014/main" id="{5C9A6EBA-2FBC-4509-80F0-2CFF455C39F8}"/>
              </a:ext>
            </a:extLst>
          </p:cNvPr>
          <p:cNvPicPr>
            <a:picLocks noChangeAspect="1"/>
          </p:cNvPicPr>
          <p:nvPr/>
        </p:nvPicPr>
        <p:blipFill>
          <a:blip r:embed="rId2"/>
          <a:stretch>
            <a:fillRect/>
          </a:stretch>
        </p:blipFill>
        <p:spPr>
          <a:xfrm>
            <a:off x="6379901" y="130626"/>
            <a:ext cx="5613920" cy="6288833"/>
          </a:xfrm>
          <a:prstGeom prst="rect">
            <a:avLst/>
          </a:prstGeom>
        </p:spPr>
      </p:pic>
    </p:spTree>
    <p:extLst>
      <p:ext uri="{BB962C8B-B14F-4D97-AF65-F5344CB8AC3E}">
        <p14:creationId xmlns:p14="http://schemas.microsoft.com/office/powerpoint/2010/main" val="345047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990A0-DBAB-4D2D-B69B-BC9DCFCB0F3E}"/>
                  </a:ext>
                </a:extLst>
              </p:cNvPr>
              <p:cNvSpPr>
                <a:spLocks noGrp="1"/>
              </p:cNvSpPr>
              <p:nvPr>
                <p:ph idx="1"/>
              </p:nvPr>
            </p:nvSpPr>
            <p:spPr>
              <a:xfrm>
                <a:off x="198179" y="219268"/>
                <a:ext cx="5776524" cy="5831633"/>
              </a:xfrm>
            </p:spPr>
            <p:txBody>
              <a:bodyPr>
                <a:normAutofit/>
              </a:bodyPr>
              <a:lstStyle/>
              <a:p>
                <a:pPr algn="just"/>
                <a:r>
                  <a:rPr lang="en-US" dirty="0"/>
                  <a:t>A simple deterministic world to illustrate the basic concepts of </a:t>
                </a:r>
                <a:r>
                  <a:rPr lang="en-US" b="1" i="1" dirty="0"/>
                  <a:t>Q-learning</a:t>
                </a:r>
                <a:r>
                  <a:rPr lang="en-US" dirty="0"/>
                  <a:t>. Each grid square represents a distinct state, each arrow a distinct action. The immediate reward function, </a:t>
                </a:r>
                <a:r>
                  <a:rPr lang="en-US" b="1" dirty="0"/>
                  <a:t>r(s,a</a:t>
                </a:r>
                <a:r>
                  <a:rPr lang="en-US" dirty="0"/>
                  <a:t>) gives reward 100 for actions entering the goal state G, and zero otherwise. </a:t>
                </a:r>
              </a:p>
              <a:p>
                <a:pPr algn="just"/>
                <a:r>
                  <a:rPr lang="en-US" dirty="0"/>
                  <a:t>Values of </a:t>
                </a:r>
                <a14:m>
                  <m:oMath xmlns:m="http://schemas.openxmlformats.org/officeDocument/2006/math">
                    <m:sSup>
                      <m:sSupPr>
                        <m:ctrlPr>
                          <a:rPr lang="el-GR" i="1" dirty="0">
                            <a:latin typeface="Cambria Math" panose="02040503050406030204" pitchFamily="18" charset="0"/>
                          </a:rPr>
                        </m:ctrlPr>
                      </m:sSupPr>
                      <m:e>
                        <m:r>
                          <m:rPr>
                            <m:nor/>
                          </m:rPr>
                          <a:rPr lang="en-US" dirty="0"/>
                          <m:t>V</m:t>
                        </m:r>
                      </m:e>
                      <m:sup>
                        <m:r>
                          <a:rPr lang="el-GR" i="1" dirty="0">
                            <a:latin typeface="Cambria Math" panose="02040503050406030204" pitchFamily="18" charset="0"/>
                          </a:rPr>
                          <m:t>𝜋</m:t>
                        </m:r>
                      </m:sup>
                    </m:sSup>
                    <m:r>
                      <a:rPr lang="el-GR"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oMath>
                </a14:m>
                <a:r>
                  <a:rPr lang="en-US" dirty="0"/>
                  <a:t>and Q(s, a) follow from r(s, a), and the discount factor Ƴ=0.9. An optimal policy, corresponding to actions with maximal Q values, is also shown.</a:t>
                </a:r>
              </a:p>
            </p:txBody>
          </p:sp>
        </mc:Choice>
        <mc:Fallback xmlns="">
          <p:sp>
            <p:nvSpPr>
              <p:cNvPr id="3" name="Content Placeholder 2">
                <a:extLst>
                  <a:ext uri="{FF2B5EF4-FFF2-40B4-BE49-F238E27FC236}">
                    <a16:creationId xmlns:a16="http://schemas.microsoft.com/office/drawing/2014/main" id="{800990A0-DBAB-4D2D-B69B-BC9DCFCB0F3E}"/>
                  </a:ext>
                </a:extLst>
              </p:cNvPr>
              <p:cNvSpPr>
                <a:spLocks noGrp="1" noRot="1" noChangeAspect="1" noMove="1" noResize="1" noEditPoints="1" noAdjustHandles="1" noChangeArrowheads="1" noChangeShapeType="1" noTextEdit="1"/>
              </p:cNvSpPr>
              <p:nvPr>
                <p:ph idx="1"/>
              </p:nvPr>
            </p:nvSpPr>
            <p:spPr>
              <a:xfrm>
                <a:off x="198179" y="219268"/>
                <a:ext cx="5776524" cy="5831633"/>
              </a:xfrm>
              <a:blipFill>
                <a:blip r:embed="rId2"/>
                <a:stretch>
                  <a:fillRect l="-1901" t="-1776" r="-21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C9A6EBA-2FBC-4509-80F0-2CFF455C39F8}"/>
              </a:ext>
            </a:extLst>
          </p:cNvPr>
          <p:cNvPicPr>
            <a:picLocks noChangeAspect="1"/>
          </p:cNvPicPr>
          <p:nvPr/>
        </p:nvPicPr>
        <p:blipFill>
          <a:blip r:embed="rId3"/>
          <a:stretch>
            <a:fillRect/>
          </a:stretch>
        </p:blipFill>
        <p:spPr>
          <a:xfrm>
            <a:off x="6379901" y="130626"/>
            <a:ext cx="5613920" cy="6288833"/>
          </a:xfrm>
          <a:prstGeom prst="rect">
            <a:avLst/>
          </a:prstGeom>
        </p:spPr>
      </p:pic>
    </p:spTree>
    <p:extLst>
      <p:ext uri="{BB962C8B-B14F-4D97-AF65-F5344CB8AC3E}">
        <p14:creationId xmlns:p14="http://schemas.microsoft.com/office/powerpoint/2010/main" val="162271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990A0-DBAB-4D2D-B69B-BC9DCFCB0F3E}"/>
                  </a:ext>
                </a:extLst>
              </p:cNvPr>
              <p:cNvSpPr>
                <a:spLocks noGrp="1"/>
              </p:cNvSpPr>
              <p:nvPr>
                <p:ph idx="1"/>
              </p:nvPr>
            </p:nvSpPr>
            <p:spPr>
              <a:xfrm>
                <a:off x="198179" y="219268"/>
                <a:ext cx="5776524" cy="5831633"/>
              </a:xfrm>
            </p:spPr>
            <p:txBody>
              <a:bodyPr>
                <a:normAutofit fontScale="85000" lnSpcReduction="10000"/>
              </a:bodyPr>
              <a:lstStyle/>
              <a:p>
                <a:pPr algn="just"/>
                <a:r>
                  <a:rPr lang="en-US" dirty="0"/>
                  <a:t>The diagram at the right of Figure shows the values of V* for each state. </a:t>
                </a:r>
              </a:p>
              <a:p>
                <a:pPr algn="just"/>
                <a:r>
                  <a:rPr lang="en-US" dirty="0"/>
                  <a:t>For example, consider the bottom right state in this diagram. The value of V* for this state is 100 because the optimal policy in this state selects the "</a:t>
                </a:r>
                <a:r>
                  <a:rPr lang="en-US" i="1" dirty="0"/>
                  <a:t>move up</a:t>
                </a:r>
                <a:r>
                  <a:rPr lang="en-US" dirty="0"/>
                  <a:t>" action that receives immediate reward 100. Thereafter, the agent will remain in the absorbing state and receive no further rewards. Similarly, the value of V* for the bottom center state is 90. This is because the optimal policy will move the agent from this state to the right (generating an immediate reward of zero), then upward (generating an immediate reward of 100). Thus, the discounted future reward from the bottom center state is </a:t>
                </a:r>
              </a:p>
              <a:p>
                <a:pPr algn="just"/>
                <a:r>
                  <a:rPr lang="en-US" dirty="0"/>
                  <a:t>0 + Ƴ 100 + </a:t>
                </a:r>
                <a14:m>
                  <m:oMath xmlns:m="http://schemas.openxmlformats.org/officeDocument/2006/math">
                    <m:sSup>
                      <m:sSupPr>
                        <m:ctrlPr>
                          <a:rPr lang="en-US" i="1" smtClean="0">
                            <a:latin typeface="Cambria Math" panose="02040503050406030204" pitchFamily="18" charset="0"/>
                          </a:rPr>
                        </m:ctrlPr>
                      </m:sSupPr>
                      <m:e>
                        <m:r>
                          <m:rPr>
                            <m:nor/>
                          </m:rPr>
                          <a:rPr lang="en-US" dirty="0"/>
                          <m:t>Ƴ</m:t>
                        </m:r>
                      </m:e>
                      <m:sup>
                        <m:r>
                          <a:rPr lang="en-US" b="0" i="1" smtClean="0">
                            <a:latin typeface="Cambria Math" panose="02040503050406030204" pitchFamily="18" charset="0"/>
                          </a:rPr>
                          <m:t>2</m:t>
                        </m:r>
                      </m:sup>
                    </m:sSup>
                  </m:oMath>
                </a14:m>
                <a:r>
                  <a:rPr lang="en-US" dirty="0"/>
                  <a:t>0 + </a:t>
                </a:r>
                <a14:m>
                  <m:oMath xmlns:m="http://schemas.openxmlformats.org/officeDocument/2006/math">
                    <m:sSup>
                      <m:sSupPr>
                        <m:ctrlPr>
                          <a:rPr lang="en-US" i="1">
                            <a:latin typeface="Cambria Math" panose="02040503050406030204" pitchFamily="18" charset="0"/>
                          </a:rPr>
                        </m:ctrlPr>
                      </m:sSupPr>
                      <m:e>
                        <m:r>
                          <m:rPr>
                            <m:nor/>
                          </m:rPr>
                          <a:rPr lang="en-US" dirty="0"/>
                          <m:t>Ƴ</m:t>
                        </m:r>
                      </m:e>
                      <m:sup>
                        <m:r>
                          <a:rPr lang="en-US" b="0" i="1" smtClean="0">
                            <a:latin typeface="Cambria Math" panose="02040503050406030204" pitchFamily="18" charset="0"/>
                          </a:rPr>
                          <m:t>3</m:t>
                        </m:r>
                      </m:sup>
                    </m:sSup>
                    <m:r>
                      <a:rPr lang="en-US" i="1">
                        <a:latin typeface="Cambria Math" panose="02040503050406030204" pitchFamily="18" charset="0"/>
                      </a:rPr>
                      <m:t> </m:t>
                    </m:r>
                  </m:oMath>
                </a14:m>
                <a:r>
                  <a:rPr lang="en-US" dirty="0"/>
                  <a:t>0 +... = 90 </a:t>
                </a:r>
              </a:p>
            </p:txBody>
          </p:sp>
        </mc:Choice>
        <mc:Fallback xmlns="">
          <p:sp>
            <p:nvSpPr>
              <p:cNvPr id="3" name="Content Placeholder 2">
                <a:extLst>
                  <a:ext uri="{FF2B5EF4-FFF2-40B4-BE49-F238E27FC236}">
                    <a16:creationId xmlns:a16="http://schemas.microsoft.com/office/drawing/2014/main" id="{800990A0-DBAB-4D2D-B69B-BC9DCFCB0F3E}"/>
                  </a:ext>
                </a:extLst>
              </p:cNvPr>
              <p:cNvSpPr>
                <a:spLocks noGrp="1" noRot="1" noChangeAspect="1" noMove="1" noResize="1" noEditPoints="1" noAdjustHandles="1" noChangeArrowheads="1" noChangeShapeType="1" noTextEdit="1"/>
              </p:cNvSpPr>
              <p:nvPr>
                <p:ph idx="1"/>
              </p:nvPr>
            </p:nvSpPr>
            <p:spPr>
              <a:xfrm>
                <a:off x="198179" y="219268"/>
                <a:ext cx="5776524" cy="5831633"/>
              </a:xfrm>
              <a:blipFill>
                <a:blip r:embed="rId2"/>
                <a:stretch>
                  <a:fillRect l="-1478" t="-1985" r="-158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C9A6EBA-2FBC-4509-80F0-2CFF455C39F8}"/>
              </a:ext>
            </a:extLst>
          </p:cNvPr>
          <p:cNvPicPr>
            <a:picLocks noChangeAspect="1"/>
          </p:cNvPicPr>
          <p:nvPr/>
        </p:nvPicPr>
        <p:blipFill>
          <a:blip r:embed="rId3"/>
          <a:stretch>
            <a:fillRect/>
          </a:stretch>
        </p:blipFill>
        <p:spPr>
          <a:xfrm>
            <a:off x="6379901" y="130626"/>
            <a:ext cx="5613920" cy="6288833"/>
          </a:xfrm>
          <a:prstGeom prst="rect">
            <a:avLst/>
          </a:prstGeom>
        </p:spPr>
      </p:pic>
    </p:spTree>
    <p:extLst>
      <p:ext uri="{BB962C8B-B14F-4D97-AF65-F5344CB8AC3E}">
        <p14:creationId xmlns:p14="http://schemas.microsoft.com/office/powerpoint/2010/main" val="2947261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Number Placeholder 5">
            <a:extLst>
              <a:ext uri="{FF2B5EF4-FFF2-40B4-BE49-F238E27FC236}">
                <a16:creationId xmlns:a16="http://schemas.microsoft.com/office/drawing/2014/main" id="{F59E5ECF-FEA6-4F8F-98D8-C0B3C8282A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9404744-396C-4550-811D-400EF73B6576}" type="slidenum">
              <a:rPr lang="en-US" altLang="ko-KR" sz="1400"/>
              <a:pPr eaLnBrk="1" hangingPunct="1"/>
              <a:t>38</a:t>
            </a:fld>
            <a:endParaRPr lang="en-US" altLang="ko-KR" sz="1400"/>
          </a:p>
        </p:txBody>
      </p:sp>
      <p:sp>
        <p:nvSpPr>
          <p:cNvPr id="334851" name="Rectangle 2">
            <a:extLst>
              <a:ext uri="{FF2B5EF4-FFF2-40B4-BE49-F238E27FC236}">
                <a16:creationId xmlns:a16="http://schemas.microsoft.com/office/drawing/2014/main" id="{36A5A5C2-C98C-4248-AD77-5CE3E5D44266}"/>
              </a:ext>
            </a:extLst>
          </p:cNvPr>
          <p:cNvSpPr>
            <a:spLocks noGrp="1" noChangeArrowheads="1"/>
          </p:cNvSpPr>
          <p:nvPr>
            <p:ph type="title"/>
          </p:nvPr>
        </p:nvSpPr>
        <p:spPr>
          <a:xfrm>
            <a:off x="0" y="18256"/>
            <a:ext cx="12192000" cy="886814"/>
          </a:xfrm>
          <a:solidFill>
            <a:schemeClr val="accent1">
              <a:lumMod val="20000"/>
              <a:lumOff val="80000"/>
            </a:schemeClr>
          </a:solidFill>
        </p:spPr>
        <p:txBody>
          <a:bodyPr/>
          <a:lstStyle/>
          <a:p>
            <a:pPr eaLnBrk="1" hangingPunct="1"/>
            <a:r>
              <a:rPr lang="en-US" altLang="ko-KR" b="1" i="1" dirty="0"/>
              <a:t>Q</a:t>
            </a:r>
            <a:r>
              <a:rPr lang="en-US" altLang="ko-KR" b="1" dirty="0"/>
              <a:t> Function</a:t>
            </a:r>
          </a:p>
        </p:txBody>
      </p:sp>
      <p:pic>
        <p:nvPicPr>
          <p:cNvPr id="334852" name="Picture 3">
            <a:extLst>
              <a:ext uri="{FF2B5EF4-FFF2-40B4-BE49-F238E27FC236}">
                <a16:creationId xmlns:a16="http://schemas.microsoft.com/office/drawing/2014/main" id="{B2396B44-DC40-417E-AC20-B136B495E0F0}"/>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07572" y="1460500"/>
            <a:ext cx="9640077" cy="43513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6884-4D15-4550-A104-04037DF68075}"/>
              </a:ext>
            </a:extLst>
          </p:cNvPr>
          <p:cNvSpPr>
            <a:spLocks noGrp="1"/>
          </p:cNvSpPr>
          <p:nvPr>
            <p:ph type="title"/>
          </p:nvPr>
        </p:nvSpPr>
        <p:spPr/>
        <p:txBody>
          <a:bodyPr/>
          <a:lstStyle/>
          <a:p>
            <a:r>
              <a:rPr lang="en-US" b="1" dirty="0"/>
              <a:t>An Algorithm for Learning Q </a:t>
            </a:r>
          </a:p>
        </p:txBody>
      </p:sp>
      <p:pic>
        <p:nvPicPr>
          <p:cNvPr id="4" name="Picture 3">
            <a:extLst>
              <a:ext uri="{FF2B5EF4-FFF2-40B4-BE49-F238E27FC236}">
                <a16:creationId xmlns:a16="http://schemas.microsoft.com/office/drawing/2014/main" id="{7C043901-EB23-49DB-AC2D-8E1C7D204272}"/>
              </a:ext>
            </a:extLst>
          </p:cNvPr>
          <p:cNvPicPr>
            <a:picLocks noChangeAspect="1"/>
          </p:cNvPicPr>
          <p:nvPr/>
        </p:nvPicPr>
        <p:blipFill>
          <a:blip r:embed="rId2"/>
          <a:stretch>
            <a:fillRect/>
          </a:stretch>
        </p:blipFill>
        <p:spPr>
          <a:xfrm>
            <a:off x="917412" y="1306285"/>
            <a:ext cx="10525125" cy="4830147"/>
          </a:xfrm>
          <a:prstGeom prst="rect">
            <a:avLst/>
          </a:prstGeom>
        </p:spPr>
      </p:pic>
    </p:spTree>
    <p:extLst>
      <p:ext uri="{BB962C8B-B14F-4D97-AF65-F5344CB8AC3E}">
        <p14:creationId xmlns:p14="http://schemas.microsoft.com/office/powerpoint/2010/main" val="4250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3150F6B2-B980-47AF-AF88-CE86A82B1A33}"/>
              </a:ext>
            </a:extLst>
          </p:cNvPr>
          <p:cNvSpPr>
            <a:spLocks noChangeArrowheads="1"/>
          </p:cNvSpPr>
          <p:nvPr/>
        </p:nvSpPr>
        <p:spPr bwMode="auto">
          <a:xfrm>
            <a:off x="176779" y="1950343"/>
            <a:ext cx="115886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buFont typeface="Arial" panose="020B0604020202020204" pitchFamily="34" charset="0"/>
              <a:buChar char="•"/>
            </a:pPr>
            <a:r>
              <a:rPr lang="en-US" altLang="en-US" sz="2800" dirty="0"/>
              <a:t>Let an arbitrary instance x be described by the feature vector (set of attributes) as follows:</a:t>
            </a:r>
            <a:r>
              <a:rPr lang="en-US" altLang="en-US" sz="2800" b="1" dirty="0"/>
              <a:t> </a:t>
            </a:r>
            <a:endParaRPr lang="en-GB" altLang="en-US" sz="2800" dirty="0"/>
          </a:p>
        </p:txBody>
      </p:sp>
      <p:graphicFrame>
        <p:nvGraphicFramePr>
          <p:cNvPr id="8198" name="Object 6">
            <a:extLst>
              <a:ext uri="{FF2B5EF4-FFF2-40B4-BE49-F238E27FC236}">
                <a16:creationId xmlns:a16="http://schemas.microsoft.com/office/drawing/2014/main" id="{D6E1C4E4-E400-4B27-B4E5-A6DF7BEC4ACD}"/>
              </a:ext>
            </a:extLst>
          </p:cNvPr>
          <p:cNvGraphicFramePr>
            <a:graphicFrameLocks noChangeAspect="1"/>
          </p:cNvGraphicFramePr>
          <p:nvPr>
            <p:extLst>
              <p:ext uri="{D42A27DB-BD31-4B8C-83A1-F6EECF244321}">
                <p14:modId xmlns:p14="http://schemas.microsoft.com/office/powerpoint/2010/main" val="3645973838"/>
              </p:ext>
            </p:extLst>
          </p:nvPr>
        </p:nvGraphicFramePr>
        <p:xfrm>
          <a:off x="3204012" y="2776007"/>
          <a:ext cx="4254663" cy="599967"/>
        </p:xfrm>
        <a:graphic>
          <a:graphicData uri="http://schemas.openxmlformats.org/presentationml/2006/ole">
            <mc:AlternateContent xmlns:mc="http://schemas.openxmlformats.org/markup-compatibility/2006">
              <mc:Choice xmlns:v="urn:schemas-microsoft-com:vml" Requires="v">
                <p:oleObj spid="_x0000_s6432" name="Equation" r:id="rId3" imgW="1409088" imgH="203112" progId="Equation.3">
                  <p:embed/>
                </p:oleObj>
              </mc:Choice>
              <mc:Fallback>
                <p:oleObj name="Equation" r:id="rId3" imgW="1409088" imgH="203112" progId="Equation.3">
                  <p:embed/>
                  <p:pic>
                    <p:nvPicPr>
                      <p:cNvPr id="8198" name="Object 6">
                        <a:extLst>
                          <a:ext uri="{FF2B5EF4-FFF2-40B4-BE49-F238E27FC236}">
                            <a16:creationId xmlns:a16="http://schemas.microsoft.com/office/drawing/2014/main" id="{D6E1C4E4-E400-4B27-B4E5-A6DF7BEC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4012" y="2776007"/>
                        <a:ext cx="4254663" cy="599967"/>
                      </a:xfrm>
                      <a:prstGeom prst="rect">
                        <a:avLst/>
                      </a:prstGeom>
                      <a:noFill/>
                      <a:ln>
                        <a:noFill/>
                      </a:ln>
                      <a:effectLst/>
                    </p:spPr>
                  </p:pic>
                </p:oleObj>
              </mc:Fallback>
            </mc:AlternateContent>
          </a:graphicData>
        </a:graphic>
      </p:graphicFrame>
      <p:sp>
        <p:nvSpPr>
          <p:cNvPr id="8199" name="Rectangle 8">
            <a:extLst>
              <a:ext uri="{FF2B5EF4-FFF2-40B4-BE49-F238E27FC236}">
                <a16:creationId xmlns:a16="http://schemas.microsoft.com/office/drawing/2014/main" id="{149125D7-9039-40A3-93DA-F7D9BB0D980E}"/>
              </a:ext>
            </a:extLst>
          </p:cNvPr>
          <p:cNvSpPr>
            <a:spLocks noChangeArrowheads="1"/>
          </p:cNvSpPr>
          <p:nvPr/>
        </p:nvSpPr>
        <p:spPr bwMode="auto">
          <a:xfrm>
            <a:off x="176779" y="3375974"/>
            <a:ext cx="120152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2000" dirty="0"/>
          </a:p>
          <a:p>
            <a:r>
              <a:rPr lang="en-US" altLang="en-US" sz="2800" dirty="0"/>
              <a:t>where </a:t>
            </a:r>
            <a:r>
              <a:rPr lang="en-US" altLang="en-US" sz="2800" b="1" i="1" dirty="0"/>
              <a:t>a</a:t>
            </a:r>
            <a:r>
              <a:rPr lang="en-US" altLang="en-US" sz="1800" b="1" i="1" dirty="0"/>
              <a:t>r</a:t>
            </a:r>
            <a:r>
              <a:rPr lang="en-US" altLang="en-US" sz="2800" b="1" i="1" dirty="0"/>
              <a:t>(x)</a:t>
            </a:r>
            <a:r>
              <a:rPr lang="en-US" altLang="en-US" sz="2800" dirty="0"/>
              <a:t> denotes the value of the </a:t>
            </a:r>
            <a:r>
              <a:rPr lang="en-US" altLang="en-US" sz="2800" b="1" dirty="0" err="1"/>
              <a:t>r</a:t>
            </a:r>
            <a:r>
              <a:rPr lang="en-US" altLang="en-US" sz="2800" b="1" baseline="30000" dirty="0" err="1"/>
              <a:t>t</a:t>
            </a:r>
            <a:r>
              <a:rPr lang="en-US" altLang="en-US" sz="2800" baseline="30000" dirty="0" err="1"/>
              <a:t>h</a:t>
            </a:r>
            <a:r>
              <a:rPr lang="en-US" altLang="en-US" sz="2800" baseline="30000" dirty="0"/>
              <a:t> </a:t>
            </a:r>
            <a:r>
              <a:rPr lang="en-US" altLang="en-US" sz="2800" dirty="0"/>
              <a:t>attribute of instance </a:t>
            </a:r>
            <a:r>
              <a:rPr lang="en-US" altLang="en-US" sz="2800" b="1" i="1" dirty="0"/>
              <a:t>x</a:t>
            </a:r>
            <a:r>
              <a:rPr lang="en-US" altLang="en-US" sz="2800" dirty="0"/>
              <a:t>. Then the distance between two instances </a:t>
            </a:r>
            <a:r>
              <a:rPr lang="en-US" altLang="en-US" sz="2800" b="1" dirty="0"/>
              <a:t>x</a:t>
            </a:r>
            <a:r>
              <a:rPr lang="en-US" altLang="en-US" sz="1800" b="1" i="1" dirty="0"/>
              <a:t>i</a:t>
            </a:r>
            <a:r>
              <a:rPr lang="en-US" altLang="en-US" sz="2800" dirty="0"/>
              <a:t> and </a:t>
            </a:r>
            <a:r>
              <a:rPr lang="en-US" altLang="en-US" sz="2800" b="1" dirty="0"/>
              <a:t>x</a:t>
            </a:r>
            <a:r>
              <a:rPr lang="en-US" altLang="en-US" sz="1800" b="1" i="1" dirty="0"/>
              <a:t>j</a:t>
            </a:r>
            <a:r>
              <a:rPr lang="en-US" altLang="en-US" sz="2800" dirty="0"/>
              <a:t> is defined to be </a:t>
            </a:r>
            <a:r>
              <a:rPr lang="en-US" altLang="en-US" sz="2800" b="1" i="1" dirty="0"/>
              <a:t>d(x</a:t>
            </a:r>
            <a:r>
              <a:rPr lang="en-US" altLang="en-US" sz="2800" b="1" i="1" baseline="-25000" dirty="0"/>
              <a:t>i</a:t>
            </a:r>
            <a:r>
              <a:rPr lang="en-US" altLang="en-US" sz="2800" b="1" i="1" dirty="0"/>
              <a:t>, x</a:t>
            </a:r>
            <a:r>
              <a:rPr lang="en-US" altLang="en-US" sz="2800" b="1" i="1" baseline="-25000" dirty="0"/>
              <a:t>j</a:t>
            </a:r>
            <a:r>
              <a:rPr lang="en-US" altLang="en-US" sz="2800" b="1" i="1" dirty="0"/>
              <a:t>)</a:t>
            </a:r>
            <a:r>
              <a:rPr lang="en-US" altLang="en-US" sz="2800" b="1" dirty="0"/>
              <a:t> </a:t>
            </a:r>
            <a:r>
              <a:rPr lang="en-US" altLang="en-US" sz="2800" dirty="0"/>
              <a:t>where</a:t>
            </a:r>
            <a:r>
              <a:rPr lang="en-US" altLang="en-US" sz="3200" dirty="0"/>
              <a:t>  </a:t>
            </a:r>
            <a:endParaRPr lang="en-GB" altLang="en-US" sz="3200" dirty="0"/>
          </a:p>
        </p:txBody>
      </p:sp>
      <p:graphicFrame>
        <p:nvGraphicFramePr>
          <p:cNvPr id="8200" name="Object 9">
            <a:extLst>
              <a:ext uri="{FF2B5EF4-FFF2-40B4-BE49-F238E27FC236}">
                <a16:creationId xmlns:a16="http://schemas.microsoft.com/office/drawing/2014/main" id="{6EEE2C5A-4C53-4005-80E2-D709C32EB27D}"/>
              </a:ext>
            </a:extLst>
          </p:cNvPr>
          <p:cNvGraphicFramePr>
            <a:graphicFrameLocks noChangeAspect="1"/>
          </p:cNvGraphicFramePr>
          <p:nvPr>
            <p:extLst>
              <p:ext uri="{D42A27DB-BD31-4B8C-83A1-F6EECF244321}">
                <p14:modId xmlns:p14="http://schemas.microsoft.com/office/powerpoint/2010/main" val="3847330291"/>
              </p:ext>
            </p:extLst>
          </p:nvPr>
        </p:nvGraphicFramePr>
        <p:xfrm>
          <a:off x="3642550" y="5185002"/>
          <a:ext cx="4254663" cy="1078929"/>
        </p:xfrm>
        <a:graphic>
          <a:graphicData uri="http://schemas.openxmlformats.org/presentationml/2006/ole">
            <mc:AlternateContent xmlns:mc="http://schemas.openxmlformats.org/markup-compatibility/2006">
              <mc:Choice xmlns:v="urn:schemas-microsoft-com:vml" Requires="v">
                <p:oleObj spid="_x0000_s6433" name="Equation" r:id="rId5" imgW="1943100" imgH="482600" progId="Equation.3">
                  <p:embed/>
                </p:oleObj>
              </mc:Choice>
              <mc:Fallback>
                <p:oleObj name="Equation" r:id="rId5" imgW="1943100" imgH="482600" progId="Equation.3">
                  <p:embed/>
                  <p:pic>
                    <p:nvPicPr>
                      <p:cNvPr id="8200" name="Object 9">
                        <a:extLst>
                          <a:ext uri="{FF2B5EF4-FFF2-40B4-BE49-F238E27FC236}">
                            <a16:creationId xmlns:a16="http://schemas.microsoft.com/office/drawing/2014/main" id="{6EEE2C5A-4C53-4005-80E2-D709C32EB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550" y="5185002"/>
                        <a:ext cx="4254663" cy="1078929"/>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793CD7F9-26FD-4FDE-A7B5-1E7A0CB1BCA4}"/>
              </a:ext>
            </a:extLst>
          </p:cNvPr>
          <p:cNvSpPr>
            <a:spLocks noChangeArrowheads="1"/>
          </p:cNvSpPr>
          <p:nvPr/>
        </p:nvSpPr>
        <p:spPr bwMode="auto">
          <a:xfrm>
            <a:off x="88389" y="760474"/>
            <a:ext cx="120152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buFont typeface="Arial" panose="020B0604020202020204" pitchFamily="34" charset="0"/>
              <a:buChar char="•"/>
            </a:pPr>
            <a:r>
              <a:rPr lang="en-US" altLang="en-US" sz="2800" dirty="0"/>
              <a:t>The nearest neighbours of an instance are defined in terms of the standard Euclidean Distance </a:t>
            </a:r>
            <a:r>
              <a:rPr lang="en-US" altLang="en-US" sz="2800" b="1" i="1" dirty="0"/>
              <a:t>d(x</a:t>
            </a:r>
            <a:r>
              <a:rPr lang="en-US" altLang="en-US" sz="2800" b="1" i="1" baseline="-25000" dirty="0"/>
              <a:t>i</a:t>
            </a:r>
            <a:r>
              <a:rPr lang="en-US" altLang="en-US" sz="2800" b="1" i="1" dirty="0"/>
              <a:t>, x</a:t>
            </a:r>
            <a:r>
              <a:rPr lang="en-US" altLang="en-US" sz="2800" b="1" i="1" baseline="-25000" dirty="0"/>
              <a:t>j</a:t>
            </a:r>
            <a:r>
              <a:rPr lang="en-US" altLang="en-US" sz="2800" b="1" i="1" dirty="0"/>
              <a:t>)</a:t>
            </a:r>
            <a:r>
              <a:rPr lang="en-US" altLang="en-US" sz="2800" b="1" dirty="0"/>
              <a:t> .</a:t>
            </a:r>
            <a:endParaRPr lang="en-GB" altLang="en-US" sz="2800" dirty="0"/>
          </a:p>
        </p:txBody>
      </p:sp>
      <p:sp>
        <p:nvSpPr>
          <p:cNvPr id="7" name="Title 1">
            <a:extLst>
              <a:ext uri="{FF2B5EF4-FFF2-40B4-BE49-F238E27FC236}">
                <a16:creationId xmlns:a16="http://schemas.microsoft.com/office/drawing/2014/main" id="{300844F9-7212-4D3F-AE69-057739D14AA4}"/>
              </a:ext>
            </a:extLst>
          </p:cNvPr>
          <p:cNvSpPr txBox="1">
            <a:spLocks/>
          </p:cNvSpPr>
          <p:nvPr/>
        </p:nvSpPr>
        <p:spPr>
          <a:xfrm>
            <a:off x="0" y="0"/>
            <a:ext cx="12192000" cy="614589"/>
          </a:xfrm>
          <a:prstGeom prst="rect">
            <a:avLst/>
          </a:prstGeom>
          <a:solidFill>
            <a:schemeClr val="accent1">
              <a:lumMod val="20000"/>
              <a:lumOff val="80000"/>
            </a:schemeClr>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K Nearest Neighbor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2CCA-F298-4514-B867-7571B94A728E}"/>
              </a:ext>
            </a:extLst>
          </p:cNvPr>
          <p:cNvSpPr>
            <a:spLocks noGrp="1"/>
          </p:cNvSpPr>
          <p:nvPr>
            <p:ph type="title"/>
          </p:nvPr>
        </p:nvSpPr>
        <p:spPr>
          <a:xfrm>
            <a:off x="1146111" y="3429000"/>
            <a:ext cx="10515600" cy="1325563"/>
          </a:xfrm>
        </p:spPr>
        <p:txBody>
          <a:bodyPr/>
          <a:lstStyle/>
          <a:p>
            <a:r>
              <a:rPr lang="en-US" dirty="0"/>
              <a:t>End </a:t>
            </a:r>
          </a:p>
        </p:txBody>
      </p:sp>
    </p:spTree>
    <p:extLst>
      <p:ext uri="{BB962C8B-B14F-4D97-AF65-F5344CB8AC3E}">
        <p14:creationId xmlns:p14="http://schemas.microsoft.com/office/powerpoint/2010/main" val="205558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a:extLst>
              <a:ext uri="{FF2B5EF4-FFF2-40B4-BE49-F238E27FC236}">
                <a16:creationId xmlns:a16="http://schemas.microsoft.com/office/drawing/2014/main" id="{31F0E510-0519-47B6-A3C9-F1985D32C52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19112-6315-4E4E-9D18-B032AD0BEC49}" type="slidenum">
              <a:rPr lang="en-US" altLang="en-US" sz="1400"/>
              <a:pPr/>
              <a:t>5</a:t>
            </a:fld>
            <a:endParaRPr lang="en-US" altLang="en-US" sz="1400"/>
          </a:p>
        </p:txBody>
      </p:sp>
      <p:sp>
        <p:nvSpPr>
          <p:cNvPr id="10245" name="Rectangle 2">
            <a:extLst>
              <a:ext uri="{FF2B5EF4-FFF2-40B4-BE49-F238E27FC236}">
                <a16:creationId xmlns:a16="http://schemas.microsoft.com/office/drawing/2014/main" id="{45F2362C-7275-4887-B4D5-D53D6EC127C0}"/>
              </a:ext>
            </a:extLst>
          </p:cNvPr>
          <p:cNvSpPr>
            <a:spLocks noChangeArrowheads="1"/>
          </p:cNvSpPr>
          <p:nvPr/>
        </p:nvSpPr>
        <p:spPr bwMode="auto">
          <a:xfrm>
            <a:off x="0" y="881249"/>
            <a:ext cx="12092473" cy="107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b="1" dirty="0"/>
              <a:t>Training Algorithm</a:t>
            </a:r>
            <a:endParaRPr lang="en-US" altLang="en-US" dirty="0"/>
          </a:p>
          <a:p>
            <a:pPr marL="342900" indent="-342900">
              <a:lnSpc>
                <a:spcPct val="120000"/>
              </a:lnSpc>
              <a:buFont typeface="Arial" panose="020B0604020202020204" pitchFamily="34" charset="0"/>
              <a:buChar char="•"/>
            </a:pPr>
            <a:r>
              <a:rPr lang="en-US" altLang="en-US" dirty="0"/>
              <a:t>For each </a:t>
            </a:r>
            <a:r>
              <a:rPr lang="en-US" altLang="en-US" b="1" dirty="0"/>
              <a:t>training example </a:t>
            </a:r>
            <a:r>
              <a:rPr lang="en-US" altLang="en-US" sz="3200" b="1" i="1" dirty="0"/>
              <a:t>&lt;x ,  f(x) &gt;,</a:t>
            </a:r>
            <a:r>
              <a:rPr lang="en-US" altLang="en-US" sz="3200" i="1" dirty="0"/>
              <a:t>  </a:t>
            </a:r>
            <a:r>
              <a:rPr lang="en-US" altLang="en-US" dirty="0"/>
              <a:t>add the</a:t>
            </a:r>
            <a:r>
              <a:rPr lang="en-US" altLang="en-US" i="1" dirty="0"/>
              <a:t> </a:t>
            </a:r>
            <a:r>
              <a:rPr lang="en-US" altLang="en-US" dirty="0"/>
              <a:t>example to the list of </a:t>
            </a:r>
            <a:r>
              <a:rPr lang="en-US" altLang="en-US" i="1" dirty="0"/>
              <a:t>training_examples</a:t>
            </a:r>
            <a:endParaRPr lang="en-US" altLang="en-US" sz="2800" dirty="0"/>
          </a:p>
        </p:txBody>
      </p:sp>
      <p:sp>
        <p:nvSpPr>
          <p:cNvPr id="10248" name="Rectangle 12">
            <a:extLst>
              <a:ext uri="{FF2B5EF4-FFF2-40B4-BE49-F238E27FC236}">
                <a16:creationId xmlns:a16="http://schemas.microsoft.com/office/drawing/2014/main" id="{9B44DF46-75AE-4725-A707-396281341AEE}"/>
              </a:ext>
            </a:extLst>
          </p:cNvPr>
          <p:cNvSpPr>
            <a:spLocks noChangeArrowheads="1"/>
          </p:cNvSpPr>
          <p:nvPr/>
        </p:nvSpPr>
        <p:spPr bwMode="auto">
          <a:xfrm>
            <a:off x="0" y="0"/>
            <a:ext cx="12192000" cy="523220"/>
          </a:xfrm>
          <a:prstGeom prst="rect">
            <a:avLst/>
          </a:prstGeom>
          <a:solidFill>
            <a:schemeClr val="accent1">
              <a:lumMod val="40000"/>
              <a:lumOff val="60000"/>
            </a:schemeClr>
          </a:solidFill>
          <a:ln w="9525">
            <a:solidFill>
              <a:schemeClr val="tx1"/>
            </a:solidFill>
            <a:miter lim="800000"/>
            <a:headEnd/>
            <a:tailEnd/>
          </a:ln>
          <a:effectLs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K Nearest Neighbor Algorithm </a:t>
            </a:r>
            <a:endParaRPr lang="en-US" altLang="en-US" sz="2800" dirty="0"/>
          </a:p>
        </p:txBody>
      </p:sp>
      <p:sp>
        <p:nvSpPr>
          <p:cNvPr id="8" name="Rectangle 2">
            <a:extLst>
              <a:ext uri="{FF2B5EF4-FFF2-40B4-BE49-F238E27FC236}">
                <a16:creationId xmlns:a16="http://schemas.microsoft.com/office/drawing/2014/main" id="{CAFB393C-0DB3-4141-9F44-82914AD134A2}"/>
              </a:ext>
            </a:extLst>
          </p:cNvPr>
          <p:cNvSpPr>
            <a:spLocks noChangeArrowheads="1"/>
          </p:cNvSpPr>
          <p:nvPr/>
        </p:nvSpPr>
        <p:spPr bwMode="auto">
          <a:xfrm>
            <a:off x="0" y="2031365"/>
            <a:ext cx="1199916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Classification Algorithm</a:t>
            </a:r>
          </a:p>
          <a:p>
            <a:pPr marL="342900" indent="-342900">
              <a:buFont typeface="Arial" panose="020B0604020202020204" pitchFamily="34" charset="0"/>
              <a:buChar char="•"/>
            </a:pPr>
            <a:r>
              <a:rPr lang="en-US" altLang="en-US" dirty="0"/>
              <a:t>Given a query instance </a:t>
            </a:r>
            <a:r>
              <a:rPr lang="en-US" altLang="en-US" i="1" dirty="0"/>
              <a:t>x</a:t>
            </a:r>
            <a:r>
              <a:rPr lang="en-US" altLang="en-US" sz="1800" b="1" i="1" dirty="0"/>
              <a:t>q</a:t>
            </a:r>
            <a:r>
              <a:rPr lang="en-US" altLang="en-US" i="1" dirty="0"/>
              <a:t> </a:t>
            </a:r>
            <a:r>
              <a:rPr lang="en-US" altLang="en-US" dirty="0"/>
              <a:t>to be classified</a:t>
            </a:r>
          </a:p>
          <a:p>
            <a:pPr marL="1085850" lvl="1" indent="-342900">
              <a:buFont typeface="Arial" panose="020B0604020202020204" pitchFamily="34" charset="0"/>
              <a:buChar char="•"/>
            </a:pPr>
            <a:r>
              <a:rPr lang="en-US" altLang="en-US" b="1" dirty="0"/>
              <a:t>Let </a:t>
            </a:r>
            <a:r>
              <a:rPr lang="en-US" altLang="en-US" b="1" i="1" dirty="0"/>
              <a:t>x</a:t>
            </a:r>
            <a:r>
              <a:rPr lang="en-US" altLang="en-US" b="1" i="1" baseline="-25000" dirty="0"/>
              <a:t>1</a:t>
            </a:r>
            <a:r>
              <a:rPr lang="en-US" altLang="en-US" b="1" i="1" dirty="0"/>
              <a:t> … </a:t>
            </a:r>
            <a:r>
              <a:rPr lang="en-US" altLang="en-US" b="1" i="1" dirty="0" err="1"/>
              <a:t>x</a:t>
            </a:r>
            <a:r>
              <a:rPr lang="en-US" altLang="en-US" b="1" i="1" baseline="-25000" dirty="0" err="1"/>
              <a:t>k</a:t>
            </a:r>
            <a:r>
              <a:rPr lang="en-US" altLang="en-US" b="1" dirty="0"/>
              <a:t> denote the k instances from  </a:t>
            </a:r>
            <a:r>
              <a:rPr lang="en-US" altLang="en-US" b="1" i="1" dirty="0"/>
              <a:t>training_examples</a:t>
            </a:r>
            <a:r>
              <a:rPr lang="en-US" altLang="en-US" b="1" dirty="0"/>
              <a:t> that are nearest to </a:t>
            </a:r>
            <a:r>
              <a:rPr lang="en-US" altLang="en-US" b="1" i="1" dirty="0"/>
              <a:t>x</a:t>
            </a:r>
            <a:r>
              <a:rPr lang="en-US" altLang="en-US" b="1" i="1" baseline="-25000" dirty="0"/>
              <a:t>q</a:t>
            </a:r>
          </a:p>
          <a:p>
            <a:pPr lvl="1" indent="0"/>
            <a:endParaRPr lang="en-US" altLang="en-US" i="1" baseline="-25000" dirty="0"/>
          </a:p>
          <a:p>
            <a:pPr marL="1085850" lvl="1" indent="-342900">
              <a:buFont typeface="Arial" panose="020B0604020202020204" pitchFamily="34" charset="0"/>
              <a:buChar char="•"/>
            </a:pPr>
            <a:r>
              <a:rPr lang="en-GB" altLang="en-US" b="1" dirty="0"/>
              <a:t>Return</a:t>
            </a:r>
          </a:p>
          <a:p>
            <a:endParaRPr lang="en-GB" altLang="en-US" sz="2000" dirty="0"/>
          </a:p>
          <a:p>
            <a:endParaRPr lang="en-GB" altLang="en-US" sz="2000" dirty="0"/>
          </a:p>
          <a:p>
            <a:endParaRPr lang="en-GB" altLang="en-US" sz="2000" dirty="0"/>
          </a:p>
          <a:p>
            <a:endParaRPr lang="en-GB" altLang="en-US" sz="2000" dirty="0"/>
          </a:p>
          <a:p>
            <a:endParaRPr lang="en-GB" altLang="en-US" sz="2000" dirty="0"/>
          </a:p>
          <a:p>
            <a:r>
              <a:rPr lang="en-GB" altLang="en-US" sz="2000" dirty="0"/>
              <a:t>                 </a:t>
            </a:r>
          </a:p>
          <a:p>
            <a:r>
              <a:rPr lang="en-GB" altLang="en-US" dirty="0"/>
              <a:t>                              </a:t>
            </a:r>
            <a:endParaRPr lang="en-GB" altLang="en-US" sz="2000" b="1" dirty="0"/>
          </a:p>
        </p:txBody>
      </p:sp>
      <p:graphicFrame>
        <p:nvGraphicFramePr>
          <p:cNvPr id="9" name="Object 3">
            <a:extLst>
              <a:ext uri="{FF2B5EF4-FFF2-40B4-BE49-F238E27FC236}">
                <a16:creationId xmlns:a16="http://schemas.microsoft.com/office/drawing/2014/main" id="{C68AF994-E6C0-4DE1-A7F3-4157AE9005C6}"/>
              </a:ext>
            </a:extLst>
          </p:cNvPr>
          <p:cNvGraphicFramePr>
            <a:graphicFrameLocks noChangeAspect="1"/>
          </p:cNvGraphicFramePr>
          <p:nvPr>
            <p:extLst>
              <p:ext uri="{D42A27DB-BD31-4B8C-83A1-F6EECF244321}">
                <p14:modId xmlns:p14="http://schemas.microsoft.com/office/powerpoint/2010/main" val="78911700"/>
              </p:ext>
            </p:extLst>
          </p:nvPr>
        </p:nvGraphicFramePr>
        <p:xfrm>
          <a:off x="2283164" y="3564295"/>
          <a:ext cx="4845423" cy="948210"/>
        </p:xfrm>
        <a:graphic>
          <a:graphicData uri="http://schemas.openxmlformats.org/presentationml/2006/ole">
            <mc:AlternateContent xmlns:mc="http://schemas.openxmlformats.org/markup-compatibility/2006">
              <mc:Choice xmlns:v="urn:schemas-microsoft-com:vml" Requires="v">
                <p:oleObj spid="_x0000_s8371" name="Equation" r:id="rId3" imgW="1892300" imgH="431800" progId="Equation.3">
                  <p:embed/>
                </p:oleObj>
              </mc:Choice>
              <mc:Fallback>
                <p:oleObj name="Equation" r:id="rId3" imgW="1892300" imgH="431800" progId="Equation.3">
                  <p:embed/>
                  <p:pic>
                    <p:nvPicPr>
                      <p:cNvPr id="9" name="Object 3">
                        <a:extLst>
                          <a:ext uri="{FF2B5EF4-FFF2-40B4-BE49-F238E27FC236}">
                            <a16:creationId xmlns:a16="http://schemas.microsoft.com/office/drawing/2014/main" id="{EF764D0A-20C1-4DE6-89AB-80228821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164" y="3564295"/>
                        <a:ext cx="4845423" cy="948210"/>
                      </a:xfrm>
                      <a:prstGeom prst="rect">
                        <a:avLst/>
                      </a:prstGeom>
                      <a:noFill/>
                      <a:ln>
                        <a:noFill/>
                      </a:ln>
                      <a:effectLst/>
                      <a:extLst/>
                    </p:spPr>
                  </p:pic>
                </p:oleObj>
              </mc:Fallback>
            </mc:AlternateContent>
          </a:graphicData>
        </a:graphic>
      </p:graphicFrame>
      <p:graphicFrame>
        <p:nvGraphicFramePr>
          <p:cNvPr id="10" name="Object 4">
            <a:extLst>
              <a:ext uri="{FF2B5EF4-FFF2-40B4-BE49-F238E27FC236}">
                <a16:creationId xmlns:a16="http://schemas.microsoft.com/office/drawing/2014/main" id="{F0B2CBA1-D4DB-4410-8E6E-F87AB5C50EB6}"/>
              </a:ext>
            </a:extLst>
          </p:cNvPr>
          <p:cNvGraphicFramePr>
            <a:graphicFrameLocks noChangeAspect="1"/>
          </p:cNvGraphicFramePr>
          <p:nvPr>
            <p:extLst>
              <p:ext uri="{D42A27DB-BD31-4B8C-83A1-F6EECF244321}">
                <p14:modId xmlns:p14="http://schemas.microsoft.com/office/powerpoint/2010/main" val="2162430272"/>
              </p:ext>
            </p:extLst>
          </p:nvPr>
        </p:nvGraphicFramePr>
        <p:xfrm>
          <a:off x="2409127" y="4512505"/>
          <a:ext cx="4593496" cy="948210"/>
        </p:xfrm>
        <a:graphic>
          <a:graphicData uri="http://schemas.openxmlformats.org/presentationml/2006/ole">
            <mc:AlternateContent xmlns:mc="http://schemas.openxmlformats.org/markup-compatibility/2006">
              <mc:Choice xmlns:v="urn:schemas-microsoft-com:vml" Requires="v">
                <p:oleObj spid="_x0000_s8372" name="Equation" r:id="rId5" imgW="1943100" imgH="406400" progId="Equation.3">
                  <p:embed/>
                </p:oleObj>
              </mc:Choice>
              <mc:Fallback>
                <p:oleObj name="Equation" r:id="rId5" imgW="1943100" imgH="406400" progId="Equation.3">
                  <p:embed/>
                  <p:pic>
                    <p:nvPicPr>
                      <p:cNvPr id="10" name="Object 4">
                        <a:extLst>
                          <a:ext uri="{FF2B5EF4-FFF2-40B4-BE49-F238E27FC236}">
                            <a16:creationId xmlns:a16="http://schemas.microsoft.com/office/drawing/2014/main" id="{4B071538-38AF-467D-B4D8-E2304A8489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127" y="4512505"/>
                        <a:ext cx="4593496" cy="948210"/>
                      </a:xfrm>
                      <a:prstGeom prst="rect">
                        <a:avLst/>
                      </a:prstGeom>
                      <a:noFill/>
                      <a:ln>
                        <a:noFill/>
                      </a:ln>
                      <a:effectLs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a:extLst>
              <a:ext uri="{FF2B5EF4-FFF2-40B4-BE49-F238E27FC236}">
                <a16:creationId xmlns:a16="http://schemas.microsoft.com/office/drawing/2014/main" id="{B8495656-C584-4220-A1FC-18F98991EEC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850B05-AC02-46AA-B652-32E4F7FC403A}" type="slidenum">
              <a:rPr lang="en-US" altLang="en-US" sz="1400"/>
              <a:pPr/>
              <a:t>6</a:t>
            </a:fld>
            <a:endParaRPr lang="en-US" altLang="en-US" sz="1400"/>
          </a:p>
        </p:txBody>
      </p:sp>
      <p:graphicFrame>
        <p:nvGraphicFramePr>
          <p:cNvPr id="9221" name="Object 2">
            <a:extLst>
              <a:ext uri="{FF2B5EF4-FFF2-40B4-BE49-F238E27FC236}">
                <a16:creationId xmlns:a16="http://schemas.microsoft.com/office/drawing/2014/main" id="{CE30D232-02E8-4AC9-AD9B-0C993801CF77}"/>
              </a:ext>
            </a:extLst>
          </p:cNvPr>
          <p:cNvGraphicFramePr>
            <a:graphicFrameLocks noChangeAspect="1"/>
          </p:cNvGraphicFramePr>
          <p:nvPr>
            <p:extLst>
              <p:ext uri="{D42A27DB-BD31-4B8C-83A1-F6EECF244321}">
                <p14:modId xmlns:p14="http://schemas.microsoft.com/office/powerpoint/2010/main" val="1079505547"/>
              </p:ext>
            </p:extLst>
          </p:nvPr>
        </p:nvGraphicFramePr>
        <p:xfrm>
          <a:off x="2733869" y="2074737"/>
          <a:ext cx="4708984" cy="2827265"/>
        </p:xfrm>
        <a:graphic>
          <a:graphicData uri="http://schemas.openxmlformats.org/presentationml/2006/ole">
            <mc:AlternateContent xmlns:mc="http://schemas.openxmlformats.org/markup-compatibility/2006">
              <mc:Choice xmlns:v="urn:schemas-microsoft-com:vml" Requires="v">
                <p:oleObj spid="_x0000_s7599" name="Picture" r:id="rId3" imgW="2743200" imgH="1828800" progId="Word.Picture.8">
                  <p:embed/>
                </p:oleObj>
              </mc:Choice>
              <mc:Fallback>
                <p:oleObj name="Picture" r:id="rId3" imgW="2743200" imgH="1828800" progId="Word.Picture.8">
                  <p:embed/>
                  <p:pic>
                    <p:nvPicPr>
                      <p:cNvPr id="9221" name="Object 2">
                        <a:extLst>
                          <a:ext uri="{FF2B5EF4-FFF2-40B4-BE49-F238E27FC236}">
                            <a16:creationId xmlns:a16="http://schemas.microsoft.com/office/drawing/2014/main" id="{CE30D232-02E8-4AC9-AD9B-0C993801C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869" y="2074737"/>
                        <a:ext cx="4708984" cy="2827265"/>
                      </a:xfrm>
                      <a:prstGeom prst="rect">
                        <a:avLst/>
                      </a:prstGeom>
                      <a:noFill/>
                      <a:ln>
                        <a:noFill/>
                      </a:ln>
                      <a:effectLst/>
                    </p:spPr>
                  </p:pic>
                </p:oleObj>
              </mc:Fallback>
            </mc:AlternateContent>
          </a:graphicData>
        </a:graphic>
      </p:graphicFrame>
      <p:sp>
        <p:nvSpPr>
          <p:cNvPr id="9222" name="Rectangle 6">
            <a:extLst>
              <a:ext uri="{FF2B5EF4-FFF2-40B4-BE49-F238E27FC236}">
                <a16:creationId xmlns:a16="http://schemas.microsoft.com/office/drawing/2014/main" id="{A10C6073-49BF-4E7B-A344-14949FD94C4B}"/>
              </a:ext>
            </a:extLst>
          </p:cNvPr>
          <p:cNvSpPr>
            <a:spLocks noChangeArrowheads="1"/>
          </p:cNvSpPr>
          <p:nvPr/>
        </p:nvSpPr>
        <p:spPr bwMode="auto">
          <a:xfrm>
            <a:off x="158622" y="108746"/>
            <a:ext cx="11905860" cy="218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000" b="1" dirty="0"/>
              <a:t>k-Nearest Neighbor:</a:t>
            </a:r>
            <a:r>
              <a:rPr lang="en-US" altLang="en-US" sz="2000" dirty="0"/>
              <a:t> </a:t>
            </a:r>
          </a:p>
          <a:p>
            <a:pPr>
              <a:lnSpc>
                <a:spcPct val="120000"/>
              </a:lnSpc>
            </a:pPr>
            <a:r>
              <a:rPr lang="en-US" altLang="en-US" sz="3200" dirty="0"/>
              <a:t>Given query instance </a:t>
            </a:r>
            <a:r>
              <a:rPr lang="en-US" altLang="en-US" sz="3200" i="1" dirty="0"/>
              <a:t>      </a:t>
            </a:r>
            <a:r>
              <a:rPr lang="en-US" altLang="en-US" sz="3200" dirty="0"/>
              <a:t>, take </a:t>
            </a:r>
            <a:r>
              <a:rPr lang="en-US" altLang="en-US" sz="3200" b="1" dirty="0"/>
              <a:t>vote</a:t>
            </a:r>
            <a:r>
              <a:rPr lang="en-US" altLang="en-US" sz="3200" dirty="0"/>
              <a:t> among its </a:t>
            </a:r>
            <a:r>
              <a:rPr lang="en-US" altLang="en-US" sz="3200" i="1" dirty="0"/>
              <a:t>k</a:t>
            </a:r>
            <a:r>
              <a:rPr lang="en-US" altLang="en-US" sz="3200" dirty="0"/>
              <a:t> nearest neighbors  to decide its class, (return most common value of  </a:t>
            </a:r>
            <a:r>
              <a:rPr lang="en-US" altLang="en-US" sz="3200" i="1" dirty="0"/>
              <a:t>f</a:t>
            </a:r>
            <a:r>
              <a:rPr lang="en-US" altLang="en-US" sz="3200" dirty="0"/>
              <a:t>  among the  </a:t>
            </a:r>
            <a:r>
              <a:rPr lang="en-US" altLang="en-US" sz="3200" i="1" dirty="0"/>
              <a:t>k</a:t>
            </a:r>
            <a:r>
              <a:rPr lang="en-US" altLang="en-US" sz="3200" dirty="0"/>
              <a:t> nearest training elements to       )</a:t>
            </a:r>
          </a:p>
        </p:txBody>
      </p:sp>
      <p:graphicFrame>
        <p:nvGraphicFramePr>
          <p:cNvPr id="9223" name="Object 7">
            <a:extLst>
              <a:ext uri="{FF2B5EF4-FFF2-40B4-BE49-F238E27FC236}">
                <a16:creationId xmlns:a16="http://schemas.microsoft.com/office/drawing/2014/main" id="{660297D4-DA1C-43B3-BA10-255103E6174C}"/>
              </a:ext>
            </a:extLst>
          </p:cNvPr>
          <p:cNvGraphicFramePr>
            <a:graphicFrameLocks noChangeAspect="1"/>
          </p:cNvGraphicFramePr>
          <p:nvPr>
            <p:extLst>
              <p:ext uri="{D42A27DB-BD31-4B8C-83A1-F6EECF244321}">
                <p14:modId xmlns:p14="http://schemas.microsoft.com/office/powerpoint/2010/main" val="2608794266"/>
              </p:ext>
            </p:extLst>
          </p:nvPr>
        </p:nvGraphicFramePr>
        <p:xfrm>
          <a:off x="3741266" y="625767"/>
          <a:ext cx="613326" cy="565327"/>
        </p:xfrm>
        <a:graphic>
          <a:graphicData uri="http://schemas.openxmlformats.org/presentationml/2006/ole">
            <mc:AlternateContent xmlns:mc="http://schemas.openxmlformats.org/markup-compatibility/2006">
              <mc:Choice xmlns:v="urn:schemas-microsoft-com:vml" Requires="v">
                <p:oleObj spid="_x0000_s7600" name="Equation" r:id="rId5" imgW="164957" imgH="152268" progId="Equation.3">
                  <p:embed/>
                </p:oleObj>
              </mc:Choice>
              <mc:Fallback>
                <p:oleObj name="Equation" r:id="rId5" imgW="164957" imgH="152268" progId="Equation.3">
                  <p:embed/>
                  <p:pic>
                    <p:nvPicPr>
                      <p:cNvPr id="9223" name="Object 7">
                        <a:extLst>
                          <a:ext uri="{FF2B5EF4-FFF2-40B4-BE49-F238E27FC236}">
                            <a16:creationId xmlns:a16="http://schemas.microsoft.com/office/drawing/2014/main" id="{660297D4-DA1C-43B3-BA10-255103E617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266" y="625767"/>
                        <a:ext cx="613326" cy="565327"/>
                      </a:xfrm>
                      <a:prstGeom prst="rect">
                        <a:avLst/>
                      </a:prstGeom>
                      <a:noFill/>
                      <a:ln>
                        <a:noFill/>
                      </a:ln>
                      <a:effectLst/>
                    </p:spPr>
                  </p:pic>
                </p:oleObj>
              </mc:Fallback>
            </mc:AlternateContent>
          </a:graphicData>
        </a:graphic>
      </p:graphicFrame>
      <p:sp>
        <p:nvSpPr>
          <p:cNvPr id="9224" name="Rectangle 8">
            <a:extLst>
              <a:ext uri="{FF2B5EF4-FFF2-40B4-BE49-F238E27FC236}">
                <a16:creationId xmlns:a16="http://schemas.microsoft.com/office/drawing/2014/main" id="{15577014-53E5-49DA-B430-3921FBF5D0C6}"/>
              </a:ext>
            </a:extLst>
          </p:cNvPr>
          <p:cNvSpPr>
            <a:spLocks noChangeArrowheads="1"/>
          </p:cNvSpPr>
          <p:nvPr/>
        </p:nvSpPr>
        <p:spPr bwMode="auto">
          <a:xfrm>
            <a:off x="570722" y="4459806"/>
            <a:ext cx="11391121" cy="159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endParaRPr lang="en-US" altLang="en-US" sz="2000" dirty="0"/>
          </a:p>
          <a:p>
            <a:pPr>
              <a:lnSpc>
                <a:spcPct val="120000"/>
              </a:lnSpc>
            </a:pPr>
            <a:r>
              <a:rPr lang="en-US" altLang="en-US" sz="3200" dirty="0"/>
              <a:t>1-NN, class is        ,     5-NN, class is </a:t>
            </a:r>
          </a:p>
          <a:p>
            <a:pPr>
              <a:lnSpc>
                <a:spcPct val="120000"/>
              </a:lnSpc>
            </a:pPr>
            <a:r>
              <a:rPr lang="en-US" altLang="en-US" sz="3200" dirty="0"/>
              <a:t>Advantage: overcome class noise in training set. </a:t>
            </a:r>
          </a:p>
        </p:txBody>
      </p:sp>
      <p:sp>
        <p:nvSpPr>
          <p:cNvPr id="9225" name="AutoShape 9">
            <a:extLst>
              <a:ext uri="{FF2B5EF4-FFF2-40B4-BE49-F238E27FC236}">
                <a16:creationId xmlns:a16="http://schemas.microsoft.com/office/drawing/2014/main" id="{C2B85F5E-98E5-4592-A4E9-0514ACB291A5}"/>
              </a:ext>
            </a:extLst>
          </p:cNvPr>
          <p:cNvSpPr>
            <a:spLocks noChangeArrowheads="1"/>
          </p:cNvSpPr>
          <p:nvPr/>
        </p:nvSpPr>
        <p:spPr bwMode="auto">
          <a:xfrm>
            <a:off x="3197653" y="5017782"/>
            <a:ext cx="531845" cy="341816"/>
          </a:xfrm>
          <a:prstGeom prst="hexagon">
            <a:avLst>
              <a:gd name="adj" fmla="val 375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6" name="AutoShape 10">
            <a:extLst>
              <a:ext uri="{FF2B5EF4-FFF2-40B4-BE49-F238E27FC236}">
                <a16:creationId xmlns:a16="http://schemas.microsoft.com/office/drawing/2014/main" id="{445578DB-BB14-4635-B0FC-3B033A462FEA}"/>
              </a:ext>
            </a:extLst>
          </p:cNvPr>
          <p:cNvSpPr>
            <a:spLocks noChangeArrowheads="1"/>
          </p:cNvSpPr>
          <p:nvPr/>
        </p:nvSpPr>
        <p:spPr bwMode="auto">
          <a:xfrm rot="18868066">
            <a:off x="6897598" y="4833741"/>
            <a:ext cx="688910" cy="690789"/>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27" name="Object 11">
            <a:extLst>
              <a:ext uri="{FF2B5EF4-FFF2-40B4-BE49-F238E27FC236}">
                <a16:creationId xmlns:a16="http://schemas.microsoft.com/office/drawing/2014/main" id="{8B3AF6AD-54DC-4EFD-9A7E-F0405C03C53D}"/>
              </a:ext>
            </a:extLst>
          </p:cNvPr>
          <p:cNvGraphicFramePr>
            <a:graphicFrameLocks noChangeAspect="1"/>
          </p:cNvGraphicFramePr>
          <p:nvPr>
            <p:extLst>
              <p:ext uri="{D42A27DB-BD31-4B8C-83A1-F6EECF244321}">
                <p14:modId xmlns:p14="http://schemas.microsoft.com/office/powerpoint/2010/main" val="2272471253"/>
              </p:ext>
            </p:extLst>
          </p:nvPr>
        </p:nvGraphicFramePr>
        <p:xfrm>
          <a:off x="3576918" y="1730930"/>
          <a:ext cx="611154" cy="563325"/>
        </p:xfrm>
        <a:graphic>
          <a:graphicData uri="http://schemas.openxmlformats.org/presentationml/2006/ole">
            <mc:AlternateContent xmlns:mc="http://schemas.openxmlformats.org/markup-compatibility/2006">
              <mc:Choice xmlns:v="urn:schemas-microsoft-com:vml" Requires="v">
                <p:oleObj spid="_x0000_s7601" name="Equation" r:id="rId7" imgW="164957" imgH="152268" progId="Equation.3">
                  <p:embed/>
                </p:oleObj>
              </mc:Choice>
              <mc:Fallback>
                <p:oleObj name="Equation" r:id="rId7" imgW="164957" imgH="152268" progId="Equation.3">
                  <p:embed/>
                  <p:pic>
                    <p:nvPicPr>
                      <p:cNvPr id="9227" name="Object 11">
                        <a:extLst>
                          <a:ext uri="{FF2B5EF4-FFF2-40B4-BE49-F238E27FC236}">
                            <a16:creationId xmlns:a16="http://schemas.microsoft.com/office/drawing/2014/main" id="{8B3AF6AD-54DC-4EFD-9A7E-F0405C03C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6918" y="1730930"/>
                        <a:ext cx="611154" cy="563325"/>
                      </a:xfrm>
                      <a:prstGeom prst="rect">
                        <a:avLst/>
                      </a:prstGeom>
                      <a:noFill/>
                      <a:ln>
                        <a:noFill/>
                      </a:ln>
                      <a:effec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177018" y="90487"/>
            <a:ext cx="11780519" cy="1077131"/>
          </a:xfrm>
          <a:solidFill>
            <a:schemeClr val="tx2">
              <a:lumMod val="20000"/>
              <a:lumOff val="80000"/>
            </a:schemeClr>
          </a:solidFill>
        </p:spPr>
        <p:txBody>
          <a:bodyPr/>
          <a:lstStyle/>
          <a:p>
            <a:pPr eaLnBrk="1" hangingPunct="1"/>
            <a:r>
              <a:rPr lang="en-US" altLang="zh-CN" dirty="0">
                <a:ea typeface="SimSun" pitchFamily="2" charset="-122"/>
              </a:rPr>
              <a:t>Example</a:t>
            </a:r>
          </a:p>
        </p:txBody>
      </p:sp>
      <p:graphicFrame>
        <p:nvGraphicFramePr>
          <p:cNvPr id="3074" name="Object 3"/>
          <p:cNvGraphicFramePr>
            <a:graphicFrameLocks noChangeAspect="1"/>
          </p:cNvGraphicFramePr>
          <p:nvPr/>
        </p:nvGraphicFramePr>
        <p:xfrm>
          <a:off x="2057400" y="1600200"/>
          <a:ext cx="7848600" cy="3640138"/>
        </p:xfrm>
        <a:graphic>
          <a:graphicData uri="http://schemas.openxmlformats.org/presentationml/2006/ole">
            <mc:AlternateContent xmlns:mc="http://schemas.openxmlformats.org/markup-compatibility/2006">
              <mc:Choice xmlns:v="urn:schemas-microsoft-com:vml" Requires="v">
                <p:oleObj spid="_x0000_s16416" name="VISIO" r:id="rId3" imgW="9756360" imgH="4523760" progId="">
                  <p:embed/>
                </p:oleObj>
              </mc:Choice>
              <mc:Fallback>
                <p:oleObj name="VISIO" r:id="rId3" imgW="9756360" imgH="4523760" progId="">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a:extLst>
              <a:ext uri="{FF2B5EF4-FFF2-40B4-BE49-F238E27FC236}">
                <a16:creationId xmlns:a16="http://schemas.microsoft.com/office/drawing/2014/main" id="{67CEA0AE-EBD7-4EE3-A02D-190BAC31F684}"/>
              </a:ext>
            </a:extLst>
          </p:cNvPr>
          <p:cNvPicPr>
            <a:picLocks noChangeAspect="1"/>
          </p:cNvPicPr>
          <p:nvPr/>
        </p:nvPicPr>
        <p:blipFill>
          <a:blip r:embed="rId5"/>
          <a:stretch>
            <a:fillRect/>
          </a:stretch>
        </p:blipFill>
        <p:spPr>
          <a:xfrm>
            <a:off x="0" y="6361611"/>
            <a:ext cx="1737360" cy="496389"/>
          </a:xfrm>
          <a:prstGeom prst="rect">
            <a:avLst/>
          </a:prstGeom>
        </p:spPr>
      </p:pic>
    </p:spTree>
    <p:extLst>
      <p:ext uri="{BB962C8B-B14F-4D97-AF65-F5344CB8AC3E}">
        <p14:creationId xmlns:p14="http://schemas.microsoft.com/office/powerpoint/2010/main" val="1465395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848123AF-B9FE-44B9-8E0F-66134BEF66BF}"/>
              </a:ext>
            </a:extLst>
          </p:cNvPr>
          <p:cNvSpPr>
            <a:spLocks noChangeArrowheads="1"/>
          </p:cNvSpPr>
          <p:nvPr/>
        </p:nvSpPr>
        <p:spPr bwMode="auto">
          <a:xfrm>
            <a:off x="0" y="0"/>
            <a:ext cx="12192000" cy="269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800" b="1" dirty="0"/>
              <a:t>Continuous vs Discrete valued functions (classes)</a:t>
            </a:r>
            <a:endParaRPr lang="en-US" altLang="en-US" sz="2800" dirty="0"/>
          </a:p>
          <a:p>
            <a:pPr>
              <a:lnSpc>
                <a:spcPct val="120000"/>
              </a:lnSpc>
            </a:pPr>
            <a:endParaRPr lang="en-US" altLang="en-US" sz="2000" dirty="0"/>
          </a:p>
          <a:p>
            <a:pPr algn="just">
              <a:lnSpc>
                <a:spcPct val="120000"/>
              </a:lnSpc>
            </a:pPr>
            <a:r>
              <a:rPr lang="en-US" altLang="en-US" sz="3200" dirty="0"/>
              <a:t>K-NN works well for discrete-valued target functions. Furthermore, the idea can be extended for continuos (real) valued functions. In this case we can take mean of the </a:t>
            </a:r>
            <a:r>
              <a:rPr lang="en-US" altLang="en-US" sz="3200" i="1" dirty="0"/>
              <a:t>f</a:t>
            </a:r>
            <a:r>
              <a:rPr lang="en-US" altLang="en-US" sz="3200" dirty="0"/>
              <a:t>  values of  </a:t>
            </a:r>
            <a:r>
              <a:rPr lang="en-US" altLang="en-US" sz="3200" i="1" dirty="0"/>
              <a:t>k</a:t>
            </a:r>
            <a:r>
              <a:rPr lang="en-US" altLang="en-US" sz="3200" dirty="0"/>
              <a:t> nearest neighbors:</a:t>
            </a:r>
          </a:p>
        </p:txBody>
      </p:sp>
      <p:graphicFrame>
        <p:nvGraphicFramePr>
          <p:cNvPr id="13318" name="Object 3">
            <a:extLst>
              <a:ext uri="{FF2B5EF4-FFF2-40B4-BE49-F238E27FC236}">
                <a16:creationId xmlns:a16="http://schemas.microsoft.com/office/drawing/2014/main" id="{AFC4E96B-5353-4D2B-B80F-42DD0BD73E5C}"/>
              </a:ext>
            </a:extLst>
          </p:cNvPr>
          <p:cNvGraphicFramePr>
            <a:graphicFrameLocks noChangeAspect="1"/>
          </p:cNvGraphicFramePr>
          <p:nvPr>
            <p:extLst>
              <p:ext uri="{D42A27DB-BD31-4B8C-83A1-F6EECF244321}">
                <p14:modId xmlns:p14="http://schemas.microsoft.com/office/powerpoint/2010/main" val="4033662826"/>
              </p:ext>
            </p:extLst>
          </p:nvPr>
        </p:nvGraphicFramePr>
        <p:xfrm>
          <a:off x="4038600" y="3525869"/>
          <a:ext cx="3323607" cy="1792579"/>
        </p:xfrm>
        <a:graphic>
          <a:graphicData uri="http://schemas.openxmlformats.org/presentationml/2006/ole">
            <mc:AlternateContent xmlns:mc="http://schemas.openxmlformats.org/markup-compatibility/2006">
              <mc:Choice xmlns:v="urn:schemas-microsoft-com:vml" Requires="v">
                <p:oleObj spid="_x0000_s11408" name="Equation" r:id="rId3" imgW="1129810" imgH="609336" progId="Equation.3">
                  <p:embed/>
                </p:oleObj>
              </mc:Choice>
              <mc:Fallback>
                <p:oleObj name="Equation" r:id="rId3" imgW="1129810" imgH="609336" progId="Equation.3">
                  <p:embed/>
                  <p:pic>
                    <p:nvPicPr>
                      <p:cNvPr id="13318" name="Object 3">
                        <a:extLst>
                          <a:ext uri="{FF2B5EF4-FFF2-40B4-BE49-F238E27FC236}">
                            <a16:creationId xmlns:a16="http://schemas.microsoft.com/office/drawing/2014/main" id="{AFC4E96B-5353-4D2B-B80F-42DD0BD73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525869"/>
                        <a:ext cx="3323607" cy="1792579"/>
                      </a:xfrm>
                      <a:prstGeom prst="rect">
                        <a:avLst/>
                      </a:prstGeom>
                      <a:noFill/>
                      <a:ln>
                        <a:noFill/>
                      </a:ln>
                      <a:effectLs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59789" y="69703"/>
            <a:ext cx="2036298" cy="1280795"/>
          </a:xfrm>
          <a:solidFill>
            <a:schemeClr val="tx2">
              <a:lumMod val="20000"/>
              <a:lumOff val="80000"/>
            </a:schemeClr>
          </a:solidFill>
          <a:ln>
            <a:miter lim="800000"/>
            <a:headEnd/>
            <a:tailEnd/>
          </a:ln>
        </p:spPr>
        <p:txBody>
          <a:bodyPr vert="horz" wrap="square" lIns="91440" tIns="45720" rIns="91440" bIns="45720" numCol="1" rtlCol="0" anchor="t" anchorCtr="0" compatLnSpc="1">
            <a:prstTxWarp prst="textNoShape">
              <a:avLst/>
            </a:prstTxWarp>
            <a:normAutofit fontScale="90000"/>
          </a:bodyPr>
          <a:lstStyle/>
          <a:p>
            <a:r>
              <a:rPr lang="en-US" b="1" dirty="0"/>
              <a:t>Distance </a:t>
            </a:r>
            <a:br>
              <a:rPr lang="en-US" b="1" dirty="0"/>
            </a:br>
            <a:r>
              <a:rPr lang="en-US" b="1" dirty="0"/>
              <a:t>Metrics</a:t>
            </a:r>
          </a:p>
        </p:txBody>
      </p:sp>
      <p:pic>
        <p:nvPicPr>
          <p:cNvPr id="28675" name="Picture 3" descr="Snapshot 2005-11-03 15-11-07"/>
          <p:cNvPicPr>
            <a:picLocks noChangeAspect="1" noChangeArrowheads="1"/>
          </p:cNvPicPr>
          <p:nvPr/>
        </p:nvPicPr>
        <p:blipFill>
          <a:blip r:embed="rId3"/>
          <a:srcRect/>
          <a:stretch>
            <a:fillRect/>
          </a:stretch>
        </p:blipFill>
        <p:spPr bwMode="auto">
          <a:xfrm>
            <a:off x="2669563" y="9915"/>
            <a:ext cx="8443913" cy="689092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EB4786E-C7B4-43CF-A22C-30488CBAE52C}"/>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5774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2330</Words>
  <Application>Microsoft Office PowerPoint</Application>
  <PresentationFormat>Widescreen</PresentationFormat>
  <Paragraphs>184</Paragraphs>
  <Slides>40</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5" baseType="lpstr">
      <vt:lpstr>맑은 고딕</vt:lpstr>
      <vt:lpstr>ＭＳ Ｐゴシック</vt:lpstr>
      <vt:lpstr>SimSun</vt:lpstr>
      <vt:lpstr>Arial</vt:lpstr>
      <vt:lpstr>Calibri</vt:lpstr>
      <vt:lpstr>Calibri Light</vt:lpstr>
      <vt:lpstr>Cambria Math</vt:lpstr>
      <vt:lpstr>굴림</vt:lpstr>
      <vt:lpstr>Times New Roman</vt:lpstr>
      <vt:lpstr>Tunga</vt:lpstr>
      <vt:lpstr>Office Theme</vt:lpstr>
      <vt:lpstr>Equation</vt:lpstr>
      <vt:lpstr>Picture</vt:lpstr>
      <vt:lpstr>VISIO</vt:lpstr>
      <vt:lpstr>Document</vt:lpstr>
      <vt:lpstr>Agenda </vt:lpstr>
      <vt:lpstr>1.1 Instance Based Learning </vt:lpstr>
      <vt:lpstr>Key idea of Instance based learning </vt:lpstr>
      <vt:lpstr>PowerPoint Presentation</vt:lpstr>
      <vt:lpstr>PowerPoint Presentation</vt:lpstr>
      <vt:lpstr>PowerPoint Presentation</vt:lpstr>
      <vt:lpstr>Example</vt:lpstr>
      <vt:lpstr>PowerPoint Presentation</vt:lpstr>
      <vt:lpstr>Distance  Metrics</vt:lpstr>
      <vt:lpstr>When To Consider Nearest Neighbor ?</vt:lpstr>
      <vt:lpstr>Lab Program9 </vt:lpstr>
      <vt:lpstr>Source Code</vt:lpstr>
      <vt:lpstr>Regression</vt:lpstr>
      <vt:lpstr>What lines "really" best fit each case? </vt:lpstr>
      <vt:lpstr>1.2 Locally-weighted Regression</vt:lpstr>
      <vt:lpstr>Loess/Lowess Regression</vt:lpstr>
      <vt:lpstr>Lowess Algorithm</vt:lpstr>
      <vt:lpstr>Lab Program 10</vt:lpstr>
      <vt:lpstr>Source Code </vt:lpstr>
      <vt:lpstr>1.3 Radial basis Function Networks </vt:lpstr>
      <vt:lpstr>PowerPoint Presentation</vt:lpstr>
      <vt:lpstr>Training of RBF network</vt:lpstr>
      <vt:lpstr>1.4 Case Based Reasoning </vt:lpstr>
      <vt:lpstr>Case Based Reasoning </vt:lpstr>
      <vt:lpstr>Case Based Reasoning in CADET</vt:lpstr>
      <vt:lpstr>Case Based Reasoning in CADET</vt:lpstr>
      <vt:lpstr>PowerPoint Presentation</vt:lpstr>
      <vt:lpstr>2. Reinforced Learning </vt:lpstr>
      <vt:lpstr>Building a  Learning Robot</vt:lpstr>
      <vt:lpstr>2.Reinforcement Learning</vt:lpstr>
      <vt:lpstr>Explanation </vt:lpstr>
      <vt:lpstr> The aspects which makes RL different from other </vt:lpstr>
      <vt:lpstr>Agents Learning Task (Value Function)</vt:lpstr>
      <vt:lpstr>Value Function</vt:lpstr>
      <vt:lpstr>PowerPoint Presentation</vt:lpstr>
      <vt:lpstr>PowerPoint Presentation</vt:lpstr>
      <vt:lpstr>PowerPoint Presentation</vt:lpstr>
      <vt:lpstr>Q Function</vt:lpstr>
      <vt:lpstr>An Algorithm for Learning Q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Administrator</dc:creator>
  <cp:lastModifiedBy>Administrator</cp:lastModifiedBy>
  <cp:revision>44</cp:revision>
  <dcterms:created xsi:type="dcterms:W3CDTF">2018-08-27T15:45:29Z</dcterms:created>
  <dcterms:modified xsi:type="dcterms:W3CDTF">2018-09-12T03:04:12Z</dcterms:modified>
</cp:coreProperties>
</file>