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64" r:id="rId2"/>
    <p:sldId id="739" r:id="rId3"/>
    <p:sldId id="714" r:id="rId4"/>
    <p:sldId id="263" r:id="rId5"/>
    <p:sldId id="715" r:id="rId6"/>
    <p:sldId id="716" r:id="rId7"/>
    <p:sldId id="741" r:id="rId8"/>
    <p:sldId id="742" r:id="rId9"/>
    <p:sldId id="743" r:id="rId10"/>
    <p:sldId id="744" r:id="rId11"/>
    <p:sldId id="745" r:id="rId12"/>
    <p:sldId id="746" r:id="rId13"/>
    <p:sldId id="747" r:id="rId14"/>
    <p:sldId id="748" r:id="rId15"/>
    <p:sldId id="749" r:id="rId16"/>
    <p:sldId id="750" r:id="rId17"/>
    <p:sldId id="751" r:id="rId18"/>
    <p:sldId id="752" r:id="rId19"/>
    <p:sldId id="753" r:id="rId20"/>
    <p:sldId id="754" r:id="rId21"/>
    <p:sldId id="755" r:id="rId22"/>
    <p:sldId id="756" r:id="rId23"/>
    <p:sldId id="7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8A915B-CEE6-4A54-9DF1-742FC4A4D93F}" type="datetimeFigureOut">
              <a:rPr lang="en-US" smtClean="0"/>
              <a:t>8/23/2018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5A28-1148-4B25-98CB-3E6A0BBE85F2}" type="slidenum">
              <a:rPr lang="en-US" smtClean="0"/>
              <a:t>‹#›</a:t>
            </a:fld>
            <a:endParaRPr lang="en-US"/>
          </a:p>
        </p:txBody>
      </p:sp>
    </p:spTree>
    <p:extLst>
      <p:ext uri="{BB962C8B-B14F-4D97-AF65-F5344CB8AC3E}">
        <p14:creationId xmlns:p14="http://schemas.microsoft.com/office/powerpoint/2010/main" val="3747349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5BE7A-B698-4C0A-A2D2-81B1C6F43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873C76-4F68-4C62-B8B3-FD98EB153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AC85E-60F3-493D-9239-EA21EEBD3064}"/>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5" name="Footer Placeholder 4">
            <a:extLst>
              <a:ext uri="{FF2B5EF4-FFF2-40B4-BE49-F238E27FC236}">
                <a16:creationId xmlns:a16="http://schemas.microsoft.com/office/drawing/2014/main" id="{F10D595C-C24A-40B8-94C6-CD1A4CFFF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5E091-7C93-4245-8634-19B6666C5F6E}"/>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655971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8BED-A77F-4A44-9FFF-0BC048A928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DB8BA-FC73-4F71-937D-F2AE0A56B0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B1FBE-DF21-4876-983F-0E2F3B307980}"/>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5" name="Footer Placeholder 4">
            <a:extLst>
              <a:ext uri="{FF2B5EF4-FFF2-40B4-BE49-F238E27FC236}">
                <a16:creationId xmlns:a16="http://schemas.microsoft.com/office/drawing/2014/main" id="{30FAFD28-A32F-4BA5-9532-7D4FF1D82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75AE7-974F-420A-82B6-557A66CEEF7D}"/>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53223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DB79C-2754-4B28-BA66-F203F126D2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56492D-0C9D-4D2F-BB93-D75AFA2255E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1D7DD-1A65-429A-9725-652B38E5187B}"/>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5" name="Footer Placeholder 4">
            <a:extLst>
              <a:ext uri="{FF2B5EF4-FFF2-40B4-BE49-F238E27FC236}">
                <a16:creationId xmlns:a16="http://schemas.microsoft.com/office/drawing/2014/main" id="{85A2C31A-F76F-4705-8FA2-DB819D68C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59D51-1FB1-4C25-AC91-5C03FEA3D0E7}"/>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04182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E201-4BD2-4FDA-9EE6-831BEE2BE4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8B8F3-CD94-40C3-9288-21A722EE47E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B2083-A3CF-49FB-AC26-665BF0F95364}"/>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5" name="Footer Placeholder 4">
            <a:extLst>
              <a:ext uri="{FF2B5EF4-FFF2-40B4-BE49-F238E27FC236}">
                <a16:creationId xmlns:a16="http://schemas.microsoft.com/office/drawing/2014/main" id="{C41452DB-FBC9-4706-921C-7D004A894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6A093-8E4F-4666-98F2-B7BEABBF4478}"/>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33973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FCFF-0885-4176-92B8-AD02EC8399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30BD7-42AA-48F8-ACFC-2A6AB969F0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97A68D-0F3E-4EA7-BD03-79120B5CCA12}"/>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5" name="Footer Placeholder 4">
            <a:extLst>
              <a:ext uri="{FF2B5EF4-FFF2-40B4-BE49-F238E27FC236}">
                <a16:creationId xmlns:a16="http://schemas.microsoft.com/office/drawing/2014/main" id="{299FAAF3-BA1F-45AB-BB2F-5C4936E4D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04F8E-BA72-4B39-A750-6694C50F84C7}"/>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04623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9931-B490-45DA-8372-56EFE0E628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41D809-9505-4292-A440-F48AE2650D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AF081B-9543-403E-AFAD-15036517312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B1B084-9621-4CB8-A51B-1E30A3660C81}"/>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6" name="Footer Placeholder 5">
            <a:extLst>
              <a:ext uri="{FF2B5EF4-FFF2-40B4-BE49-F238E27FC236}">
                <a16:creationId xmlns:a16="http://schemas.microsoft.com/office/drawing/2014/main" id="{CB5E3AF3-E16C-41A5-9103-8CA66F5ED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94E09-BFE6-474D-BBF3-A818B318F2B2}"/>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9194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68A4-150B-46A2-96B7-D737F70F58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F45261-009F-431C-88A0-D7BAF1695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9C27A6-7CDD-4238-9272-DE53E3629C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AE2C0-4CAF-4BDA-8654-E600E6FBA4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3B395A-2AD6-4C1E-949B-41B5382EF1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763D0F-0BB2-4CEB-9D8C-B403A81A5D09}"/>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8" name="Footer Placeholder 7">
            <a:extLst>
              <a:ext uri="{FF2B5EF4-FFF2-40B4-BE49-F238E27FC236}">
                <a16:creationId xmlns:a16="http://schemas.microsoft.com/office/drawing/2014/main" id="{E22F674C-8BD4-40BE-A7AA-F9A09FA6D8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288286-53F9-4BD8-BAAB-C39A5262C33F}"/>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7801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8C19-9FE9-4F47-AD49-D3941727A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4D6C23-C7FE-48B9-8C66-62F7E622B757}"/>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4" name="Footer Placeholder 3">
            <a:extLst>
              <a:ext uri="{FF2B5EF4-FFF2-40B4-BE49-F238E27FC236}">
                <a16:creationId xmlns:a16="http://schemas.microsoft.com/office/drawing/2014/main" id="{94491277-CF1D-4956-94B7-B00E36239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C20D6B-76EB-452A-9E75-8CCAFB15F1CD}"/>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83637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CEDAD-170D-4C18-B89D-BCE005B8370E}"/>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3" name="Footer Placeholder 2">
            <a:extLst>
              <a:ext uri="{FF2B5EF4-FFF2-40B4-BE49-F238E27FC236}">
                <a16:creationId xmlns:a16="http://schemas.microsoft.com/office/drawing/2014/main" id="{C9FD1C0F-CBBD-43FF-A2D7-779BE75F4D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252E6A-CE79-4AC0-849B-3F346B55BACA}"/>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2211092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758C-D04D-431F-BBDA-942F1B8E70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5EF9D9-5319-4CD0-93C8-5F3EE6CE8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DB0696-4909-472C-AE5F-A62044F53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BDFF0B-1650-4282-92FE-C0560785CFFD}"/>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6" name="Footer Placeholder 5">
            <a:extLst>
              <a:ext uri="{FF2B5EF4-FFF2-40B4-BE49-F238E27FC236}">
                <a16:creationId xmlns:a16="http://schemas.microsoft.com/office/drawing/2014/main" id="{669C5A02-E187-423B-B838-12FF53EC8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76A6D7-0413-4A2B-82A8-26FAFA1804A9}"/>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1773156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0B197-15A5-43B1-9070-42C9E7AF0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06D90D-777B-49E2-806E-39872DEE4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85CB16-839D-45D9-9524-922E6AC59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F12D21-B56A-4BAA-BEFB-2057D331102B}"/>
              </a:ext>
            </a:extLst>
          </p:cNvPr>
          <p:cNvSpPr>
            <a:spLocks noGrp="1"/>
          </p:cNvSpPr>
          <p:nvPr>
            <p:ph type="dt" sz="half" idx="10"/>
          </p:nvPr>
        </p:nvSpPr>
        <p:spPr/>
        <p:txBody>
          <a:bodyPr/>
          <a:lstStyle/>
          <a:p>
            <a:fld id="{FF91EBEC-C0D1-4EC3-AFDE-15ED94DA44FF}" type="datetimeFigureOut">
              <a:rPr lang="en-US" smtClean="0"/>
              <a:t>8/23/2018</a:t>
            </a:fld>
            <a:endParaRPr lang="en-US"/>
          </a:p>
        </p:txBody>
      </p:sp>
      <p:sp>
        <p:nvSpPr>
          <p:cNvPr id="6" name="Footer Placeholder 5">
            <a:extLst>
              <a:ext uri="{FF2B5EF4-FFF2-40B4-BE49-F238E27FC236}">
                <a16:creationId xmlns:a16="http://schemas.microsoft.com/office/drawing/2014/main" id="{DF21FF5A-7A0A-4938-AB3C-0C14DD9F8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58B587-4E13-4DFF-9FEE-8DF3BA3B7A83}"/>
              </a:ext>
            </a:extLst>
          </p:cNvPr>
          <p:cNvSpPr>
            <a:spLocks noGrp="1"/>
          </p:cNvSpPr>
          <p:nvPr>
            <p:ph type="sldNum" sz="quarter" idx="12"/>
          </p:nvPr>
        </p:nvSpPr>
        <p:spPr/>
        <p:txBody>
          <a:bodyPr/>
          <a:lstStyle/>
          <a:p>
            <a:fld id="{CA7FF078-1E02-411D-9614-C3E3D99F7E69}" type="slidenum">
              <a:rPr lang="en-US" smtClean="0"/>
              <a:t>‹#›</a:t>
            </a:fld>
            <a:endParaRPr lang="en-US"/>
          </a:p>
        </p:txBody>
      </p:sp>
    </p:spTree>
    <p:extLst>
      <p:ext uri="{BB962C8B-B14F-4D97-AF65-F5344CB8AC3E}">
        <p14:creationId xmlns:p14="http://schemas.microsoft.com/office/powerpoint/2010/main" val="323670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4549A1-9CD6-4115-8F64-A36B5B3F2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171117-1294-47A1-BEB4-742802BF1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5DB99-21A5-4B6C-9E4A-9E95D7D08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1EBEC-C0D1-4EC3-AFDE-15ED94DA44FF}" type="datetimeFigureOut">
              <a:rPr lang="en-US" smtClean="0"/>
              <a:t>8/23/2018</a:t>
            </a:fld>
            <a:endParaRPr lang="en-US"/>
          </a:p>
        </p:txBody>
      </p:sp>
      <p:sp>
        <p:nvSpPr>
          <p:cNvPr id="5" name="Footer Placeholder 4">
            <a:extLst>
              <a:ext uri="{FF2B5EF4-FFF2-40B4-BE49-F238E27FC236}">
                <a16:creationId xmlns:a16="http://schemas.microsoft.com/office/drawing/2014/main" id="{89325C6F-F095-4247-9EA4-4074AFFA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22211B-4DDD-4B80-9BDC-28869CDA9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FF078-1E02-411D-9614-C3E3D99F7E69}" type="slidenum">
              <a:rPr lang="en-US" smtClean="0"/>
              <a:t>‹#›</a:t>
            </a:fld>
            <a:endParaRPr lang="en-US"/>
          </a:p>
        </p:txBody>
      </p:sp>
    </p:spTree>
    <p:extLst>
      <p:ext uri="{BB962C8B-B14F-4D97-AF65-F5344CB8AC3E}">
        <p14:creationId xmlns:p14="http://schemas.microsoft.com/office/powerpoint/2010/main" val="3280031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FA70-DA5C-42B2-A30D-4F7A68FA312E}"/>
              </a:ext>
            </a:extLst>
          </p:cNvPr>
          <p:cNvSpPr>
            <a:spLocks noGrp="1"/>
          </p:cNvSpPr>
          <p:nvPr>
            <p:ph type="title"/>
          </p:nvPr>
        </p:nvSpPr>
        <p:spPr>
          <a:xfrm>
            <a:off x="175727" y="111765"/>
            <a:ext cx="11786118" cy="877484"/>
          </a:xfrm>
          <a:solidFill>
            <a:schemeClr val="accent1">
              <a:lumMod val="20000"/>
              <a:lumOff val="80000"/>
            </a:schemeClr>
          </a:solidFill>
        </p:spPr>
        <p:txBody>
          <a:bodyPr/>
          <a:lstStyle/>
          <a:p>
            <a:r>
              <a:rPr lang="en-US" b="1" dirty="0"/>
              <a:t>Agenda </a:t>
            </a:r>
          </a:p>
        </p:txBody>
      </p:sp>
      <p:graphicFrame>
        <p:nvGraphicFramePr>
          <p:cNvPr id="6" name="Table 5">
            <a:extLst>
              <a:ext uri="{FF2B5EF4-FFF2-40B4-BE49-F238E27FC236}">
                <a16:creationId xmlns:a16="http://schemas.microsoft.com/office/drawing/2014/main" id="{7C30D0D9-8F4A-40CF-89DC-A975C6B3F23C}"/>
              </a:ext>
            </a:extLst>
          </p:cNvPr>
          <p:cNvGraphicFramePr>
            <a:graphicFrameLocks noGrp="1"/>
          </p:cNvGraphicFramePr>
          <p:nvPr>
            <p:extLst>
              <p:ext uri="{D42A27DB-BD31-4B8C-83A1-F6EECF244321}">
                <p14:modId xmlns:p14="http://schemas.microsoft.com/office/powerpoint/2010/main" val="2464420218"/>
              </p:ext>
            </p:extLst>
          </p:nvPr>
        </p:nvGraphicFramePr>
        <p:xfrm>
          <a:off x="175726" y="1203649"/>
          <a:ext cx="11786118" cy="5426458"/>
        </p:xfrm>
        <a:graphic>
          <a:graphicData uri="http://schemas.openxmlformats.org/drawingml/2006/table">
            <a:tbl>
              <a:tblPr firstRow="1" firstCol="1" bandRow="1">
                <a:tableStyleId>{5940675A-B579-460E-94D1-54222C63F5DA}</a:tableStyleId>
              </a:tblPr>
              <a:tblGrid>
                <a:gridCol w="896398">
                  <a:extLst>
                    <a:ext uri="{9D8B030D-6E8A-4147-A177-3AD203B41FA5}">
                      <a16:colId xmlns:a16="http://schemas.microsoft.com/office/drawing/2014/main" val="2424970034"/>
                    </a:ext>
                  </a:extLst>
                </a:gridCol>
                <a:gridCol w="10889720">
                  <a:extLst>
                    <a:ext uri="{9D8B030D-6E8A-4147-A177-3AD203B41FA5}">
                      <a16:colId xmlns:a16="http://schemas.microsoft.com/office/drawing/2014/main" val="348346472"/>
                    </a:ext>
                  </a:extLst>
                </a:gridCol>
              </a:tblGrid>
              <a:tr h="2017485">
                <a:tc>
                  <a:txBody>
                    <a:bodyPr/>
                    <a:lstStyle/>
                    <a:p>
                      <a:pPr marL="0" marR="0" algn="just">
                        <a:lnSpc>
                          <a:spcPct val="107000"/>
                        </a:lnSpc>
                        <a:spcBef>
                          <a:spcPts val="0"/>
                        </a:spcBef>
                        <a:spcAft>
                          <a:spcPts val="800"/>
                        </a:spcAft>
                        <a:tabLst>
                          <a:tab pos="457200" algn="l"/>
                        </a:tabLst>
                      </a:pPr>
                      <a:r>
                        <a:rPr lang="en-US" sz="2400" b="1" dirty="0">
                          <a:effectLst/>
                        </a:rPr>
                        <a:t> </a:t>
                      </a:r>
                      <a:r>
                        <a:rPr lang="en-US" sz="2400" b="1" dirty="0">
                          <a:solidFill>
                            <a:srgbClr val="C00000"/>
                          </a:solidFill>
                          <a:effectLst/>
                        </a:rPr>
                        <a:t>Day1</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tabLst>
                          <a:tab pos="457200" algn="l"/>
                        </a:tabLst>
                      </a:pPr>
                      <a:r>
                        <a:rPr lang="en-US" sz="2400" b="1" dirty="0">
                          <a:solidFill>
                            <a:srgbClr val="0070C0"/>
                          </a:solidFill>
                          <a:effectLst/>
                        </a:rPr>
                        <a:t>Fundamentals of Machine Learning</a:t>
                      </a:r>
                      <a:r>
                        <a:rPr lang="en-US" sz="2400" b="1" dirty="0">
                          <a:effectLst/>
                        </a:rPr>
                        <a:t>: Introduction to Machine Learning and its Applications, Machine Learning Python Tools. Simple machine learning application. </a:t>
                      </a:r>
                    </a:p>
                    <a:p>
                      <a:pPr marL="342900" marR="0" lvl="0" indent="-342900" algn="just">
                        <a:lnSpc>
                          <a:spcPct val="107000"/>
                        </a:lnSpc>
                        <a:spcBef>
                          <a:spcPts val="0"/>
                        </a:spcBef>
                        <a:spcAft>
                          <a:spcPts val="0"/>
                        </a:spcAft>
                        <a:buFont typeface="+mj-lt"/>
                        <a:buAutoNum type="arabicPeriod"/>
                        <a:tabLst>
                          <a:tab pos="457200" algn="l"/>
                        </a:tabLst>
                      </a:pPr>
                      <a:r>
                        <a:rPr lang="en-US" sz="2400" b="1" dirty="0">
                          <a:solidFill>
                            <a:srgbClr val="0070C0"/>
                          </a:solidFill>
                          <a:effectLst/>
                        </a:rPr>
                        <a:t>Data Preprocessing:</a:t>
                      </a:r>
                      <a:r>
                        <a:rPr lang="en-US" sz="2400" b="1" dirty="0">
                          <a:effectLst/>
                        </a:rPr>
                        <a:t> Data Sets, importing libraries, Missing Data, Categorical Data, Splitting the Data Set into Training Set and Test Set, Feature Extraction and Preprocessing</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9494025"/>
                  </a:ext>
                </a:extLst>
              </a:tr>
              <a:tr h="1520309">
                <a:tc>
                  <a:txBody>
                    <a:bodyPr/>
                    <a:lstStyle/>
                    <a:p>
                      <a:pPr marL="0" marR="0" algn="just">
                        <a:lnSpc>
                          <a:spcPct val="107000"/>
                        </a:lnSpc>
                        <a:spcBef>
                          <a:spcPts val="0"/>
                        </a:spcBef>
                        <a:spcAft>
                          <a:spcPts val="800"/>
                        </a:spcAft>
                        <a:tabLst>
                          <a:tab pos="457200" algn="l"/>
                        </a:tabLst>
                      </a:pPr>
                      <a:r>
                        <a:rPr lang="en-US" sz="2400" b="1" dirty="0">
                          <a:solidFill>
                            <a:srgbClr val="C00000"/>
                          </a:solidFill>
                          <a:effectLst/>
                        </a:rPr>
                        <a:t>Day2</a:t>
                      </a:r>
                      <a:r>
                        <a:rPr lang="en-US" sz="2400" b="1" dirty="0">
                          <a:effectLst/>
                        </a:rPr>
                        <a:t>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Types of Machine Learning Algorithms </a:t>
                      </a:r>
                    </a:p>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Bayesian Learning: </a:t>
                      </a:r>
                      <a:r>
                        <a:rPr lang="en-US" sz="2400" b="1" dirty="0">
                          <a:effectLst/>
                        </a:rPr>
                        <a:t>Bayes Theorem and Concept Learning, ML and LS error Hypothesis, Naïve Bayes Classifier, Bayesian belief networks, EM Algorithm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8611361"/>
                  </a:ext>
                </a:extLst>
              </a:tr>
              <a:tr h="1575381">
                <a:tc>
                  <a:txBody>
                    <a:bodyPr/>
                    <a:lstStyle/>
                    <a:p>
                      <a:pPr marL="0" marR="0" algn="just">
                        <a:lnSpc>
                          <a:spcPct val="107000"/>
                        </a:lnSpc>
                        <a:spcBef>
                          <a:spcPts val="0"/>
                        </a:spcBef>
                        <a:spcAft>
                          <a:spcPts val="800"/>
                        </a:spcAft>
                        <a:tabLst>
                          <a:tab pos="457200" algn="l"/>
                        </a:tabLst>
                      </a:pPr>
                      <a:r>
                        <a:rPr lang="en-US" sz="2400" b="1" dirty="0">
                          <a:solidFill>
                            <a:srgbClr val="C00000"/>
                          </a:solidFill>
                          <a:effectLst/>
                        </a:rPr>
                        <a:t>Day 3</a:t>
                      </a:r>
                      <a:endParaRPr lang="en-US" sz="24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 Instance Based Learning</a:t>
                      </a:r>
                      <a:r>
                        <a:rPr lang="en-US" sz="2400" b="1" dirty="0">
                          <a:effectLst/>
                        </a:rPr>
                        <a:t>: Introduction, K-nearest neighbor learning, locally weighted regression, radial basis function, cased based reasoning.</a:t>
                      </a:r>
                    </a:p>
                    <a:p>
                      <a:pPr marL="342900" marR="0" lvl="0" indent="-342900" algn="just">
                        <a:lnSpc>
                          <a:spcPct val="107000"/>
                        </a:lnSpc>
                        <a:spcBef>
                          <a:spcPts val="0"/>
                        </a:spcBef>
                        <a:spcAft>
                          <a:spcPts val="0"/>
                        </a:spcAft>
                        <a:buFont typeface="+mj-lt"/>
                        <a:buAutoNum type="arabicPeriod"/>
                      </a:pPr>
                      <a:r>
                        <a:rPr lang="en-US" sz="2400" b="1" dirty="0">
                          <a:solidFill>
                            <a:srgbClr val="0070C0"/>
                          </a:solidFill>
                          <a:effectLst/>
                        </a:rPr>
                        <a:t>Reinforced Learning: </a:t>
                      </a:r>
                      <a:r>
                        <a:rPr lang="en-US" sz="2400" b="1" dirty="0">
                          <a:effectLst/>
                        </a:rPr>
                        <a:t>Introduction, Learning Task, Q Learning </a:t>
                      </a: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2447481"/>
                  </a:ext>
                </a:extLst>
              </a:tr>
            </a:tbl>
          </a:graphicData>
        </a:graphic>
      </p:graphicFrame>
    </p:spTree>
    <p:extLst>
      <p:ext uri="{BB962C8B-B14F-4D97-AF65-F5344CB8AC3E}">
        <p14:creationId xmlns:p14="http://schemas.microsoft.com/office/powerpoint/2010/main" val="2384163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AB3-7D7F-44D8-AF9A-F33A21C06C0C}"/>
              </a:ext>
            </a:extLst>
          </p:cNvPr>
          <p:cNvSpPr>
            <a:spLocks noGrp="1"/>
          </p:cNvSpPr>
          <p:nvPr>
            <p:ph type="title"/>
          </p:nvPr>
        </p:nvSpPr>
        <p:spPr/>
        <p:txBody>
          <a:bodyPr/>
          <a:lstStyle/>
          <a:p>
            <a:r>
              <a:rPr lang="en-US" dirty="0"/>
              <a:t>Supervised Learning Use cases</a:t>
            </a:r>
          </a:p>
        </p:txBody>
      </p:sp>
      <p:pic>
        <p:nvPicPr>
          <p:cNvPr id="3074" name="Picture 2" descr="Machine Learning Use Case - What is Machine Learning - Edureka">
            <a:extLst>
              <a:ext uri="{FF2B5EF4-FFF2-40B4-BE49-F238E27FC236}">
                <a16:creationId xmlns:a16="http://schemas.microsoft.com/office/drawing/2014/main" id="{BB2BBA59-DF34-4090-991F-9679ACCE9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79" y="2038739"/>
            <a:ext cx="5029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32527F-6C5D-403C-BC34-0DA29E92F9B7}"/>
              </a:ext>
            </a:extLst>
          </p:cNvPr>
          <p:cNvSpPr/>
          <p:nvPr/>
        </p:nvSpPr>
        <p:spPr>
          <a:xfrm>
            <a:off x="4820816" y="4399209"/>
            <a:ext cx="6096000" cy="1343958"/>
          </a:xfrm>
          <a:prstGeom prst="rect">
            <a:avLst/>
          </a:prstGeom>
        </p:spPr>
        <p:txBody>
          <a:bodyPr>
            <a:spAutoFit/>
          </a:bodyPr>
          <a:lstStyle/>
          <a:p>
            <a:r>
              <a:rPr lang="en-US" dirty="0">
                <a:solidFill>
                  <a:srgbClr val="333333"/>
                </a:solidFill>
                <a:latin typeface="verdana" panose="020B0604030504040204" pitchFamily="34" charset="0"/>
              </a:rPr>
              <a:t>Cortana</a:t>
            </a:r>
            <a:endParaRPr lang="en-US" dirty="0">
              <a:solidFill>
                <a:srgbClr val="333333"/>
              </a:solidFill>
              <a:latin typeface="Open sans"/>
            </a:endParaRPr>
          </a:p>
          <a:p>
            <a:pPr algn="just" fontAlgn="base">
              <a:lnSpc>
                <a:spcPts val="1900"/>
              </a:lnSpc>
              <a:spcAft>
                <a:spcPts val="1440"/>
              </a:spcAft>
            </a:pPr>
            <a:r>
              <a:rPr lang="en-US" b="1" dirty="0">
                <a:solidFill>
                  <a:srgbClr val="555555"/>
                </a:solidFill>
                <a:latin typeface="verdana" panose="020B0604030504040204" pitchFamily="34" charset="0"/>
              </a:rPr>
              <a:t>Cortana</a:t>
            </a:r>
            <a:r>
              <a:rPr lang="en-US" dirty="0">
                <a:solidFill>
                  <a:srgbClr val="555555"/>
                </a:solidFill>
                <a:latin typeface="verdana" panose="020B0604030504040204" pitchFamily="34" charset="0"/>
              </a:rPr>
              <a:t> or any speech automated system in your mobile phone trains your voice and then starts working based on this training. This is an application of Supervised Learning</a:t>
            </a:r>
            <a:endParaRPr lang="en-US" b="0" i="0" dirty="0">
              <a:solidFill>
                <a:srgbClr val="333333"/>
              </a:solidFill>
              <a:effectLst/>
              <a:latin typeface="Open sans"/>
            </a:endParaRPr>
          </a:p>
        </p:txBody>
      </p:sp>
    </p:spTree>
    <p:extLst>
      <p:ext uri="{BB962C8B-B14F-4D97-AF65-F5344CB8AC3E}">
        <p14:creationId xmlns:p14="http://schemas.microsoft.com/office/powerpoint/2010/main" val="136664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AB3-7D7F-44D8-AF9A-F33A21C06C0C}"/>
              </a:ext>
            </a:extLst>
          </p:cNvPr>
          <p:cNvSpPr>
            <a:spLocks noGrp="1"/>
          </p:cNvSpPr>
          <p:nvPr>
            <p:ph type="title"/>
          </p:nvPr>
        </p:nvSpPr>
        <p:spPr/>
        <p:txBody>
          <a:bodyPr/>
          <a:lstStyle/>
          <a:p>
            <a:r>
              <a:rPr lang="en-US" dirty="0"/>
              <a:t>Supervised Learning Use cases</a:t>
            </a:r>
          </a:p>
        </p:txBody>
      </p:sp>
      <p:sp>
        <p:nvSpPr>
          <p:cNvPr id="4" name="Rectangle 3">
            <a:extLst>
              <a:ext uri="{FF2B5EF4-FFF2-40B4-BE49-F238E27FC236}">
                <a16:creationId xmlns:a16="http://schemas.microsoft.com/office/drawing/2014/main" id="{2732527F-6C5D-403C-BC34-0DA29E92F9B7}"/>
              </a:ext>
            </a:extLst>
          </p:cNvPr>
          <p:cNvSpPr/>
          <p:nvPr/>
        </p:nvSpPr>
        <p:spPr>
          <a:xfrm>
            <a:off x="4615542" y="4091299"/>
            <a:ext cx="6096000" cy="1200329"/>
          </a:xfrm>
          <a:prstGeom prst="rect">
            <a:avLst/>
          </a:prstGeom>
        </p:spPr>
        <p:txBody>
          <a:bodyPr>
            <a:spAutoFit/>
          </a:bodyPr>
          <a:lstStyle/>
          <a:p>
            <a:r>
              <a:rPr lang="en-US" dirty="0"/>
              <a:t>Weather Apps</a:t>
            </a:r>
          </a:p>
          <a:p>
            <a:pPr fontAlgn="base"/>
            <a:r>
              <a:rPr lang="en-US" dirty="0"/>
              <a:t>Predicts the upcoming weather by analyzing the parameters for a given time on some prior knowledge (when its sunny, temperature is higher; when its cloudy, humidity is higher, etc.).</a:t>
            </a:r>
          </a:p>
        </p:txBody>
      </p:sp>
      <p:pic>
        <p:nvPicPr>
          <p:cNvPr id="4098" name="Picture 2" descr="How to create Android widgets: Information widget">
            <a:extLst>
              <a:ext uri="{FF2B5EF4-FFF2-40B4-BE49-F238E27FC236}">
                <a16:creationId xmlns:a16="http://schemas.microsoft.com/office/drawing/2014/main" id="{1B52433C-8CAD-473A-B888-236CABE73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071" y="2242749"/>
            <a:ext cx="4181475"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11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0AB3-7D7F-44D8-AF9A-F33A21C06C0C}"/>
              </a:ext>
            </a:extLst>
          </p:cNvPr>
          <p:cNvSpPr>
            <a:spLocks noGrp="1"/>
          </p:cNvSpPr>
          <p:nvPr>
            <p:ph type="title"/>
          </p:nvPr>
        </p:nvSpPr>
        <p:spPr/>
        <p:txBody>
          <a:bodyPr/>
          <a:lstStyle/>
          <a:p>
            <a:r>
              <a:rPr lang="en-US" dirty="0"/>
              <a:t>Supervised Learning Use cases</a:t>
            </a:r>
          </a:p>
        </p:txBody>
      </p:sp>
      <p:sp>
        <p:nvSpPr>
          <p:cNvPr id="4" name="Rectangle 3">
            <a:extLst>
              <a:ext uri="{FF2B5EF4-FFF2-40B4-BE49-F238E27FC236}">
                <a16:creationId xmlns:a16="http://schemas.microsoft.com/office/drawing/2014/main" id="{2732527F-6C5D-403C-BC34-0DA29E92F9B7}"/>
              </a:ext>
            </a:extLst>
          </p:cNvPr>
          <p:cNvSpPr/>
          <p:nvPr/>
        </p:nvSpPr>
        <p:spPr>
          <a:xfrm>
            <a:off x="4615542" y="4091299"/>
            <a:ext cx="6096000" cy="1477328"/>
          </a:xfrm>
          <a:prstGeom prst="rect">
            <a:avLst/>
          </a:prstGeom>
        </p:spPr>
        <p:txBody>
          <a:bodyPr>
            <a:spAutoFit/>
          </a:bodyPr>
          <a:lstStyle/>
          <a:p>
            <a:r>
              <a:rPr lang="en-US" dirty="0"/>
              <a:t>Biometric Attendance</a:t>
            </a:r>
          </a:p>
          <a:p>
            <a:pPr fontAlgn="base"/>
            <a:r>
              <a:rPr lang="en-US" dirty="0"/>
              <a:t>In </a:t>
            </a:r>
            <a:r>
              <a:rPr lang="en-US" b="1" dirty="0"/>
              <a:t>Biometric Attendance</a:t>
            </a:r>
            <a:r>
              <a:rPr lang="en-US" dirty="0"/>
              <a:t> you can train the machine with inputs of your biometric identity – it can be your thumb, iris or ear-lobe, etc. Once the machine is trained it can validate your future input and can easily identify you.</a:t>
            </a:r>
          </a:p>
        </p:txBody>
      </p:sp>
      <p:pic>
        <p:nvPicPr>
          <p:cNvPr id="5122" name="Picture 2" descr="machine learning tutorial- biometric-attendance">
            <a:extLst>
              <a:ext uri="{FF2B5EF4-FFF2-40B4-BE49-F238E27FC236}">
                <a16:creationId xmlns:a16="http://schemas.microsoft.com/office/drawing/2014/main" id="{8E5753D6-4A11-4747-9C92-2E42C4AA5A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626" y="2019981"/>
            <a:ext cx="311467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66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ED90-4052-405E-819C-54CF4640B79B}"/>
              </a:ext>
            </a:extLst>
          </p:cNvPr>
          <p:cNvSpPr>
            <a:spLocks noGrp="1"/>
          </p:cNvSpPr>
          <p:nvPr>
            <p:ph type="title"/>
          </p:nvPr>
        </p:nvSpPr>
        <p:spPr/>
        <p:txBody>
          <a:bodyPr/>
          <a:lstStyle/>
          <a:p>
            <a:r>
              <a:rPr lang="en-US" dirty="0"/>
              <a:t>Understanding Unsupervised Learning</a:t>
            </a:r>
            <a:br>
              <a:rPr lang="en-US" dirty="0"/>
            </a:br>
            <a:endParaRPr lang="en-US" dirty="0"/>
          </a:p>
        </p:txBody>
      </p:sp>
      <p:sp>
        <p:nvSpPr>
          <p:cNvPr id="3" name="Content Placeholder 2">
            <a:extLst>
              <a:ext uri="{FF2B5EF4-FFF2-40B4-BE49-F238E27FC236}">
                <a16:creationId xmlns:a16="http://schemas.microsoft.com/office/drawing/2014/main" id="{E6DEFB07-204C-4980-88A6-E3B571669115}"/>
              </a:ext>
            </a:extLst>
          </p:cNvPr>
          <p:cNvSpPr>
            <a:spLocks noGrp="1"/>
          </p:cNvSpPr>
          <p:nvPr>
            <p:ph idx="1"/>
          </p:nvPr>
        </p:nvSpPr>
        <p:spPr/>
        <p:txBody>
          <a:bodyPr/>
          <a:lstStyle/>
          <a:p>
            <a:pPr fontAlgn="base"/>
            <a:r>
              <a:rPr lang="en-US" b="1" dirty="0"/>
              <a:t>So What is Unsupervised Learning? </a:t>
            </a:r>
            <a:endParaRPr lang="en-US" dirty="0"/>
          </a:p>
          <a:p>
            <a:pPr fontAlgn="base"/>
            <a:r>
              <a:rPr lang="en-US" b="1" dirty="0"/>
              <a:t>Mathematically,</a:t>
            </a:r>
            <a:r>
              <a:rPr lang="en-US" dirty="0"/>
              <a:t> Unsupervised learning is where you only have input data (X) and no corresponding output variables.</a:t>
            </a:r>
          </a:p>
          <a:p>
            <a:pPr fontAlgn="base"/>
            <a:r>
              <a:rPr lang="en-US" dirty="0"/>
              <a:t>The goal for unsupervised learning is to model the underlying structure or distribution in the data in order to learn more about the data.</a:t>
            </a:r>
          </a:p>
          <a:p>
            <a:endParaRPr lang="en-US" dirty="0"/>
          </a:p>
        </p:txBody>
      </p:sp>
    </p:spTree>
    <p:extLst>
      <p:ext uri="{BB962C8B-B14F-4D97-AF65-F5344CB8AC3E}">
        <p14:creationId xmlns:p14="http://schemas.microsoft.com/office/powerpoint/2010/main" val="2805395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47A7-0BEC-4ECB-83EE-C0754A0ABD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ADE40E-1A6D-4B06-904C-B3F20B26D7B6}"/>
              </a:ext>
            </a:extLst>
          </p:cNvPr>
          <p:cNvSpPr>
            <a:spLocks noGrp="1"/>
          </p:cNvSpPr>
          <p:nvPr>
            <p:ph idx="1"/>
          </p:nvPr>
        </p:nvSpPr>
        <p:spPr/>
        <p:txBody>
          <a:bodyPr/>
          <a:lstStyle/>
          <a:p>
            <a:endParaRPr lang="en-US"/>
          </a:p>
        </p:txBody>
      </p:sp>
      <p:pic>
        <p:nvPicPr>
          <p:cNvPr id="6146" name="Picture 2" descr="Unsupervised Learning - Machine Learning Tutorial">
            <a:extLst>
              <a:ext uri="{FF2B5EF4-FFF2-40B4-BE49-F238E27FC236}">
                <a16:creationId xmlns:a16="http://schemas.microsoft.com/office/drawing/2014/main" id="{417C8941-E7EC-438C-AEE9-CD35F9AD2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571500"/>
            <a:ext cx="108108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10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3B79-0D9B-4DF4-BEB1-87E3F2EA70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FFDD0E-AA9F-4F9F-A03B-0DC4CEA61836}"/>
              </a:ext>
            </a:extLst>
          </p:cNvPr>
          <p:cNvSpPr>
            <a:spLocks noGrp="1"/>
          </p:cNvSpPr>
          <p:nvPr>
            <p:ph idx="1"/>
          </p:nvPr>
        </p:nvSpPr>
        <p:spPr/>
        <p:txBody>
          <a:bodyPr>
            <a:normAutofit fontScale="92500" lnSpcReduction="20000"/>
          </a:bodyPr>
          <a:lstStyle/>
          <a:p>
            <a:pPr fontAlgn="base"/>
            <a:r>
              <a:rPr lang="en-US" b="1" dirty="0"/>
              <a:t>Let me rephrase it for you in simple terms:</a:t>
            </a:r>
            <a:endParaRPr lang="en-US" dirty="0"/>
          </a:p>
          <a:p>
            <a:pPr fontAlgn="base"/>
            <a:r>
              <a:rPr lang="en-US" dirty="0"/>
              <a:t>In the unsupervised learning approach, the sample of a training dataset does not have an expected output associated with them. Using the unsupervised learning algorithms you can detect patterns based on the typical characteristics of the input data. Clustering can be considered as an example of machine learning task that uses the unsupervised learning approach. The machine then groups similar data samples and identify different clusters within the data.</a:t>
            </a:r>
          </a:p>
          <a:p>
            <a:pPr fontAlgn="base"/>
            <a:r>
              <a:rPr lang="en-US" b="1" dirty="0"/>
              <a:t>Now let me tell you why this category of machine learning is known as unsupervised learning?</a:t>
            </a:r>
            <a:endParaRPr lang="en-US" dirty="0"/>
          </a:p>
          <a:p>
            <a:pPr fontAlgn="base"/>
            <a:r>
              <a:rPr lang="en-US" dirty="0"/>
              <a:t>Well, this category of machine learning is known as unsupervised because unlike supervised learning there is no teacher. Algorithms are left on their own to discover and return the interesting structure in the data.</a:t>
            </a:r>
          </a:p>
          <a:p>
            <a:endParaRPr lang="en-US" dirty="0"/>
          </a:p>
        </p:txBody>
      </p:sp>
    </p:spTree>
    <p:extLst>
      <p:ext uri="{BB962C8B-B14F-4D97-AF65-F5344CB8AC3E}">
        <p14:creationId xmlns:p14="http://schemas.microsoft.com/office/powerpoint/2010/main" val="196578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08F5-6AC2-435C-8DF4-DDC0708EC3BF}"/>
              </a:ext>
            </a:extLst>
          </p:cNvPr>
          <p:cNvSpPr>
            <a:spLocks noGrp="1"/>
          </p:cNvSpPr>
          <p:nvPr>
            <p:ph type="title"/>
          </p:nvPr>
        </p:nvSpPr>
        <p:spPr/>
        <p:txBody>
          <a:bodyPr/>
          <a:lstStyle/>
          <a:p>
            <a:r>
              <a:rPr lang="en-US" dirty="0"/>
              <a:t>Unsupervised Learning </a:t>
            </a:r>
            <a:r>
              <a:rPr lang="en-US" dirty="0" err="1"/>
              <a:t>Usecases</a:t>
            </a:r>
            <a:endParaRPr lang="en-US" dirty="0"/>
          </a:p>
        </p:txBody>
      </p:sp>
      <p:pic>
        <p:nvPicPr>
          <p:cNvPr id="7170" name="Picture 2" descr="Unsupervised Learning Example - Machine Learning Tutorial - Edureka">
            <a:extLst>
              <a:ext uri="{FF2B5EF4-FFF2-40B4-BE49-F238E27FC236}">
                <a16:creationId xmlns:a16="http://schemas.microsoft.com/office/drawing/2014/main" id="{42FA4250-AC52-4BD0-92A7-BD697FB19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935" y="1809265"/>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79348E7-98A4-4763-9DE1-9ADFC91B9D84}"/>
              </a:ext>
            </a:extLst>
          </p:cNvPr>
          <p:cNvSpPr/>
          <p:nvPr/>
        </p:nvSpPr>
        <p:spPr>
          <a:xfrm>
            <a:off x="5893837" y="3973009"/>
            <a:ext cx="6096000" cy="2308324"/>
          </a:xfrm>
          <a:prstGeom prst="rect">
            <a:avLst/>
          </a:prstGeom>
        </p:spPr>
        <p:txBody>
          <a:bodyPr>
            <a:spAutoFit/>
          </a:bodyPr>
          <a:lstStyle/>
          <a:p>
            <a:r>
              <a:rPr lang="en-US" dirty="0">
                <a:solidFill>
                  <a:srgbClr val="555555"/>
                </a:solidFill>
                <a:latin typeface="verdana" panose="020B0604030504040204" pitchFamily="34" charset="0"/>
              </a:rPr>
              <a:t>A friend invites you to his party where you meet totally strangers. Now you will classify them using unsupervised learning (no prior knowledge) and this classification can be on the basis of gender, age group, dressing, educational qualification or whatever way you would like. Since you didn’t have any prior knowledge about people and so you just classified them “on-the-go”.</a:t>
            </a:r>
            <a:endParaRPr lang="en-US" dirty="0"/>
          </a:p>
        </p:txBody>
      </p:sp>
    </p:spTree>
    <p:extLst>
      <p:ext uri="{BB962C8B-B14F-4D97-AF65-F5344CB8AC3E}">
        <p14:creationId xmlns:p14="http://schemas.microsoft.com/office/powerpoint/2010/main" val="3666765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08F5-6AC2-435C-8DF4-DDC0708EC3BF}"/>
              </a:ext>
            </a:extLst>
          </p:cNvPr>
          <p:cNvSpPr>
            <a:spLocks noGrp="1"/>
          </p:cNvSpPr>
          <p:nvPr>
            <p:ph type="title"/>
          </p:nvPr>
        </p:nvSpPr>
        <p:spPr/>
        <p:txBody>
          <a:bodyPr/>
          <a:lstStyle/>
          <a:p>
            <a:r>
              <a:rPr lang="en-US" dirty="0"/>
              <a:t>Unsupervised Learning </a:t>
            </a:r>
            <a:r>
              <a:rPr lang="en-US" dirty="0" err="1"/>
              <a:t>Usecases</a:t>
            </a:r>
            <a:endParaRPr lang="en-US" dirty="0"/>
          </a:p>
        </p:txBody>
      </p:sp>
      <p:sp>
        <p:nvSpPr>
          <p:cNvPr id="4" name="Rectangle 3">
            <a:extLst>
              <a:ext uri="{FF2B5EF4-FFF2-40B4-BE49-F238E27FC236}">
                <a16:creationId xmlns:a16="http://schemas.microsoft.com/office/drawing/2014/main" id="{E79348E7-98A4-4763-9DE1-9ADFC91B9D84}"/>
              </a:ext>
            </a:extLst>
          </p:cNvPr>
          <p:cNvSpPr/>
          <p:nvPr/>
        </p:nvSpPr>
        <p:spPr>
          <a:xfrm>
            <a:off x="5893837" y="3973009"/>
            <a:ext cx="6096000" cy="2031325"/>
          </a:xfrm>
          <a:prstGeom prst="rect">
            <a:avLst/>
          </a:prstGeom>
        </p:spPr>
        <p:txBody>
          <a:bodyPr>
            <a:spAutoFit/>
          </a:bodyPr>
          <a:lstStyle/>
          <a:p>
            <a:r>
              <a:rPr lang="en-US" dirty="0"/>
              <a:t>Let’s suppose you have never seen a Football match before and by chance watch a video on internet, now you can classify players on the basis of different criterion like Players wearing the same sort of kits are in one class, Players of one style are in one class (players, goalkeeper, referee), or on the basis of playing style(attacker or defender) or whatever way you would observe, you can classify it.</a:t>
            </a:r>
          </a:p>
        </p:txBody>
      </p:sp>
      <p:pic>
        <p:nvPicPr>
          <p:cNvPr id="8194" name="Picture 2" descr="football match - machine learning tutorial - edureka">
            <a:extLst>
              <a:ext uri="{FF2B5EF4-FFF2-40B4-BE49-F238E27FC236}">
                <a16:creationId xmlns:a16="http://schemas.microsoft.com/office/drawing/2014/main" id="{18260771-67AA-43E6-9E36-0D02C55090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70" y="1690688"/>
            <a:ext cx="50292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61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F4CA-152C-4D35-89DE-863FCBE20C8D}"/>
              </a:ext>
            </a:extLst>
          </p:cNvPr>
          <p:cNvSpPr>
            <a:spLocks noGrp="1"/>
          </p:cNvSpPr>
          <p:nvPr>
            <p:ph type="title"/>
          </p:nvPr>
        </p:nvSpPr>
        <p:spPr/>
        <p:txBody>
          <a:bodyPr/>
          <a:lstStyle/>
          <a:p>
            <a:r>
              <a:rPr lang="en-US" dirty="0"/>
              <a:t>Understanding Reinforcement Learning</a:t>
            </a:r>
            <a:br>
              <a:rPr lang="en-US" dirty="0"/>
            </a:br>
            <a:endParaRPr lang="en-US" dirty="0"/>
          </a:p>
        </p:txBody>
      </p:sp>
      <p:sp>
        <p:nvSpPr>
          <p:cNvPr id="3" name="Rectangle 2">
            <a:extLst>
              <a:ext uri="{FF2B5EF4-FFF2-40B4-BE49-F238E27FC236}">
                <a16:creationId xmlns:a16="http://schemas.microsoft.com/office/drawing/2014/main" id="{D9EC533F-8D51-4FAF-864E-CCAE4562B60B}"/>
              </a:ext>
            </a:extLst>
          </p:cNvPr>
          <p:cNvSpPr/>
          <p:nvPr/>
        </p:nvSpPr>
        <p:spPr>
          <a:xfrm>
            <a:off x="3048000" y="2440268"/>
            <a:ext cx="6096000" cy="1977464"/>
          </a:xfrm>
          <a:prstGeom prst="rect">
            <a:avLst/>
          </a:prstGeom>
        </p:spPr>
        <p:txBody>
          <a:bodyPr>
            <a:spAutoFit/>
          </a:bodyPr>
          <a:lstStyle/>
          <a:p>
            <a:pPr algn="just" fontAlgn="base">
              <a:lnSpc>
                <a:spcPts val="1900"/>
              </a:lnSpc>
              <a:spcAft>
                <a:spcPts val="1440"/>
              </a:spcAft>
            </a:pPr>
            <a:r>
              <a:rPr lang="en-US" b="1" dirty="0">
                <a:solidFill>
                  <a:srgbClr val="555555"/>
                </a:solidFill>
                <a:latin typeface="verdana" panose="020B0604030504040204" pitchFamily="34" charset="0"/>
              </a:rPr>
              <a:t>So what is Reinforcement Learning?</a:t>
            </a:r>
            <a:endParaRPr lang="en-US" dirty="0">
              <a:solidFill>
                <a:srgbClr val="333333"/>
              </a:solidFill>
              <a:latin typeface="Open sans"/>
            </a:endParaRPr>
          </a:p>
          <a:p>
            <a:pPr algn="just" fontAlgn="base">
              <a:lnSpc>
                <a:spcPts val="1900"/>
              </a:lnSpc>
              <a:spcAft>
                <a:spcPts val="1440"/>
              </a:spcAft>
            </a:pPr>
            <a:r>
              <a:rPr lang="en-US" dirty="0">
                <a:solidFill>
                  <a:srgbClr val="555555"/>
                </a:solidFill>
                <a:latin typeface="verdana" panose="020B0604030504040204" pitchFamily="34" charset="0"/>
              </a:rPr>
              <a:t>Reinforcement learning can be thought of as a hit and trial method of learning. The machine gets a Reward or Penalty point for each action it performs. If the option is correct, the machine gains the reward point or gets a penalty point in case of a wrong response.</a:t>
            </a:r>
            <a:endParaRPr lang="en-US" b="0" i="0" dirty="0">
              <a:solidFill>
                <a:srgbClr val="333333"/>
              </a:solidFill>
              <a:effectLst/>
              <a:latin typeface="Open sans"/>
            </a:endParaRPr>
          </a:p>
        </p:txBody>
      </p:sp>
    </p:spTree>
    <p:extLst>
      <p:ext uri="{BB962C8B-B14F-4D97-AF65-F5344CB8AC3E}">
        <p14:creationId xmlns:p14="http://schemas.microsoft.com/office/powerpoint/2010/main" val="205205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318F-E89F-4720-B607-3840F55B786F}"/>
              </a:ext>
            </a:extLst>
          </p:cNvPr>
          <p:cNvSpPr>
            <a:spLocks noGrp="1"/>
          </p:cNvSpPr>
          <p:nvPr>
            <p:ph type="title"/>
          </p:nvPr>
        </p:nvSpPr>
        <p:spPr/>
        <p:txBody>
          <a:bodyPr/>
          <a:lstStyle/>
          <a:p>
            <a:endParaRPr lang="en-US"/>
          </a:p>
        </p:txBody>
      </p:sp>
      <p:pic>
        <p:nvPicPr>
          <p:cNvPr id="9218" name="Picture 2" descr="Reinforcement Training - Machine Learning Tutorial - Edureka">
            <a:extLst>
              <a:ext uri="{FF2B5EF4-FFF2-40B4-BE49-F238E27FC236}">
                <a16:creationId xmlns:a16="http://schemas.microsoft.com/office/drawing/2014/main" id="{E73BE183-7EAA-429B-AB07-9251210BC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571500"/>
            <a:ext cx="108108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693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5E38-2A1A-444B-B914-FF268DC4503D}"/>
              </a:ext>
            </a:extLst>
          </p:cNvPr>
          <p:cNvSpPr>
            <a:spLocks noGrp="1"/>
          </p:cNvSpPr>
          <p:nvPr>
            <p:ph type="title"/>
          </p:nvPr>
        </p:nvSpPr>
        <p:spPr/>
        <p:txBody>
          <a:bodyPr/>
          <a:lstStyle/>
          <a:p>
            <a:r>
              <a:rPr lang="en-US" dirty="0"/>
              <a:t>Day2</a:t>
            </a:r>
          </a:p>
        </p:txBody>
      </p:sp>
      <p:sp>
        <p:nvSpPr>
          <p:cNvPr id="3" name="Content Placeholder 2">
            <a:extLst>
              <a:ext uri="{FF2B5EF4-FFF2-40B4-BE49-F238E27FC236}">
                <a16:creationId xmlns:a16="http://schemas.microsoft.com/office/drawing/2014/main" id="{B313E97D-721B-40D1-A55B-CD9D3B0DFF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61543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27DE-D221-4150-A72A-D5750049D254}"/>
              </a:ext>
            </a:extLst>
          </p:cNvPr>
          <p:cNvSpPr>
            <a:spLocks noGrp="1"/>
          </p:cNvSpPr>
          <p:nvPr>
            <p:ph type="title"/>
          </p:nvPr>
        </p:nvSpPr>
        <p:spPr/>
        <p:txBody>
          <a:bodyPr/>
          <a:lstStyle/>
          <a:p>
            <a:endParaRPr lang="en-US"/>
          </a:p>
        </p:txBody>
      </p:sp>
      <p:sp>
        <p:nvSpPr>
          <p:cNvPr id="3" name="Rectangle 2">
            <a:extLst>
              <a:ext uri="{FF2B5EF4-FFF2-40B4-BE49-F238E27FC236}">
                <a16:creationId xmlns:a16="http://schemas.microsoft.com/office/drawing/2014/main" id="{DD0515B2-78B8-4E76-8AFF-4BC048950B63}"/>
              </a:ext>
            </a:extLst>
          </p:cNvPr>
          <p:cNvSpPr/>
          <p:nvPr/>
        </p:nvSpPr>
        <p:spPr>
          <a:xfrm>
            <a:off x="3048000" y="1831127"/>
            <a:ext cx="6096000" cy="3195747"/>
          </a:xfrm>
          <a:prstGeom prst="rect">
            <a:avLst/>
          </a:prstGeom>
        </p:spPr>
        <p:txBody>
          <a:bodyPr>
            <a:spAutoFit/>
          </a:bodyPr>
          <a:lstStyle/>
          <a:p>
            <a:pPr algn="just" fontAlgn="base">
              <a:lnSpc>
                <a:spcPts val="1900"/>
              </a:lnSpc>
              <a:spcAft>
                <a:spcPts val="1440"/>
              </a:spcAft>
            </a:pPr>
            <a:r>
              <a:rPr lang="en-US" dirty="0">
                <a:solidFill>
                  <a:srgbClr val="555555"/>
                </a:solidFill>
                <a:latin typeface="verdana" panose="020B0604030504040204" pitchFamily="34" charset="0"/>
              </a:rPr>
              <a:t>The reinforcement learning algorithm is all about the interaction between the environment and the learning agent. The learning agent is based on exploration and exploitation.</a:t>
            </a:r>
            <a:endParaRPr lang="en-US" dirty="0">
              <a:solidFill>
                <a:srgbClr val="333333"/>
              </a:solidFill>
              <a:latin typeface="Open sans"/>
            </a:endParaRPr>
          </a:p>
          <a:p>
            <a:pPr algn="just" fontAlgn="base">
              <a:lnSpc>
                <a:spcPts val="1900"/>
              </a:lnSpc>
              <a:spcAft>
                <a:spcPts val="1440"/>
              </a:spcAft>
            </a:pPr>
            <a:r>
              <a:rPr lang="en-US" dirty="0">
                <a:solidFill>
                  <a:srgbClr val="555555"/>
                </a:solidFill>
                <a:latin typeface="verdana" panose="020B0604030504040204" pitchFamily="34" charset="0"/>
              </a:rPr>
              <a:t>Exploration is when the learning agent acts on trial and error and Exploitation is when it performs an action based on the knowledge gained from the environment. The environment rewards the agent for every correct action, which is the reinforcement signal. With the aim of collecting more rewards obtained, the agent improves its environment knowledge to choose or perform the next action.</a:t>
            </a:r>
            <a:endParaRPr lang="en-US" b="0" i="0" dirty="0">
              <a:solidFill>
                <a:srgbClr val="333333"/>
              </a:solidFill>
              <a:effectLst/>
              <a:latin typeface="Open sans"/>
            </a:endParaRPr>
          </a:p>
        </p:txBody>
      </p:sp>
    </p:spTree>
    <p:extLst>
      <p:ext uri="{BB962C8B-B14F-4D97-AF65-F5344CB8AC3E}">
        <p14:creationId xmlns:p14="http://schemas.microsoft.com/office/powerpoint/2010/main" val="18215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9053-9820-4043-ACF5-231AD0B49ECD}"/>
              </a:ext>
            </a:extLst>
          </p:cNvPr>
          <p:cNvSpPr>
            <a:spLocks noGrp="1"/>
          </p:cNvSpPr>
          <p:nvPr>
            <p:ph type="title"/>
          </p:nvPr>
        </p:nvSpPr>
        <p:spPr/>
        <p:txBody>
          <a:bodyPr>
            <a:normAutofit fontScale="90000"/>
          </a:bodyPr>
          <a:lstStyle/>
          <a:p>
            <a:r>
              <a:rPr lang="en-US" b="1" dirty="0"/>
              <a:t>Let see how Pavlov trained his dog using reinforcement training?</a:t>
            </a:r>
            <a:br>
              <a:rPr lang="en-US" dirty="0"/>
            </a:br>
            <a:endParaRPr lang="en-US" dirty="0"/>
          </a:p>
        </p:txBody>
      </p:sp>
      <p:sp>
        <p:nvSpPr>
          <p:cNvPr id="3" name="Rectangle 2">
            <a:extLst>
              <a:ext uri="{FF2B5EF4-FFF2-40B4-BE49-F238E27FC236}">
                <a16:creationId xmlns:a16="http://schemas.microsoft.com/office/drawing/2014/main" id="{E3AC2A28-50A7-46B2-A4E8-B1E3A454F932}"/>
              </a:ext>
            </a:extLst>
          </p:cNvPr>
          <p:cNvSpPr/>
          <p:nvPr/>
        </p:nvSpPr>
        <p:spPr>
          <a:xfrm>
            <a:off x="3048000" y="1387416"/>
            <a:ext cx="6096000" cy="4083169"/>
          </a:xfrm>
          <a:prstGeom prst="rect">
            <a:avLst/>
          </a:prstGeom>
        </p:spPr>
        <p:txBody>
          <a:bodyPr>
            <a:spAutoFit/>
          </a:bodyPr>
          <a:lstStyle/>
          <a:p>
            <a:pPr algn="just" fontAlgn="base">
              <a:lnSpc>
                <a:spcPts val="1900"/>
              </a:lnSpc>
              <a:spcAft>
                <a:spcPts val="1440"/>
              </a:spcAft>
            </a:pPr>
            <a:r>
              <a:rPr lang="en-US" dirty="0">
                <a:solidFill>
                  <a:srgbClr val="555555"/>
                </a:solidFill>
                <a:latin typeface="verdana" panose="020B0604030504040204" pitchFamily="34" charset="0"/>
              </a:rPr>
              <a:t>Pavlov divided the training of his dog into four stages.</a:t>
            </a:r>
            <a:endParaRPr lang="en-US" dirty="0">
              <a:solidFill>
                <a:srgbClr val="333333"/>
              </a:solidFill>
              <a:latin typeface="Open sans"/>
            </a:endParaRPr>
          </a:p>
          <a:p>
            <a:r>
              <a:rPr lang="en-US" dirty="0">
                <a:solidFill>
                  <a:srgbClr val="555555"/>
                </a:solidFill>
                <a:latin typeface="verdana" panose="020B0604030504040204" pitchFamily="34" charset="0"/>
              </a:rPr>
              <a:t>In the first part, Pavlov gave meat to the dog, and in response to the meat, the dog started salivating.</a:t>
            </a:r>
            <a:endParaRPr lang="en-US" dirty="0">
              <a:solidFill>
                <a:srgbClr val="333333"/>
              </a:solidFill>
              <a:latin typeface="Open sans"/>
            </a:endParaRPr>
          </a:p>
          <a:p>
            <a:r>
              <a:rPr lang="en-US" dirty="0">
                <a:solidFill>
                  <a:srgbClr val="555555"/>
                </a:solidFill>
                <a:latin typeface="verdana" panose="020B0604030504040204" pitchFamily="34" charset="0"/>
              </a:rPr>
              <a:t>In the next stage he created a sound with a bell, but this time the dogs did not respond anything.</a:t>
            </a:r>
            <a:endParaRPr lang="en-US" dirty="0">
              <a:solidFill>
                <a:srgbClr val="333333"/>
              </a:solidFill>
              <a:latin typeface="Open sans"/>
            </a:endParaRPr>
          </a:p>
          <a:p>
            <a:r>
              <a:rPr lang="en-US" dirty="0">
                <a:solidFill>
                  <a:srgbClr val="555555"/>
                </a:solidFill>
                <a:latin typeface="verdana" panose="020B0604030504040204" pitchFamily="34" charset="0"/>
              </a:rPr>
              <a:t>In the third stage, he tried to train his dog by using the bell and then giving them food. Seeing the food the dog started salivating.</a:t>
            </a:r>
            <a:endParaRPr lang="en-US" dirty="0">
              <a:solidFill>
                <a:srgbClr val="333333"/>
              </a:solidFill>
              <a:latin typeface="Open sans"/>
            </a:endParaRPr>
          </a:p>
          <a:p>
            <a:r>
              <a:rPr lang="en-US" dirty="0">
                <a:solidFill>
                  <a:srgbClr val="555555"/>
                </a:solidFill>
                <a:latin typeface="verdana" panose="020B0604030504040204" pitchFamily="34" charset="0"/>
              </a:rPr>
              <a:t>Eventually, the dogs started salivating just after hearing the bell, even if the food was not given as the dog was reinforced that whenever the master will ring the bell, he will get the food.</a:t>
            </a:r>
            <a:endParaRPr lang="en-US" b="0" i="0" dirty="0">
              <a:solidFill>
                <a:srgbClr val="333333"/>
              </a:solidFill>
              <a:effectLst/>
              <a:latin typeface="Open sans"/>
            </a:endParaRPr>
          </a:p>
        </p:txBody>
      </p:sp>
    </p:spTree>
    <p:extLst>
      <p:ext uri="{BB962C8B-B14F-4D97-AF65-F5344CB8AC3E}">
        <p14:creationId xmlns:p14="http://schemas.microsoft.com/office/powerpoint/2010/main" val="603657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Pavlov Training - Machine Learning Tutorial - Edureka">
            <a:extLst>
              <a:ext uri="{FF2B5EF4-FFF2-40B4-BE49-F238E27FC236}">
                <a16:creationId xmlns:a16="http://schemas.microsoft.com/office/drawing/2014/main" id="{24080886-16A4-4725-9CD6-7205788B1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50" y="0"/>
            <a:ext cx="92329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404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270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542F-D6CB-4054-B1F5-3D5BF0219EDA}"/>
              </a:ext>
            </a:extLst>
          </p:cNvPr>
          <p:cNvSpPr>
            <a:spLocks noGrp="1"/>
          </p:cNvSpPr>
          <p:nvPr>
            <p:ph type="title"/>
          </p:nvPr>
        </p:nvSpPr>
        <p:spPr/>
        <p:txBody>
          <a:bodyPr/>
          <a:lstStyle/>
          <a:p>
            <a:r>
              <a:rPr lang="en-US" dirty="0"/>
              <a:t>Types of Machine Learning</a:t>
            </a:r>
          </a:p>
        </p:txBody>
      </p:sp>
      <p:sp>
        <p:nvSpPr>
          <p:cNvPr id="4" name="Rectangle 1">
            <a:extLst>
              <a:ext uri="{FF2B5EF4-FFF2-40B4-BE49-F238E27FC236}">
                <a16:creationId xmlns:a16="http://schemas.microsoft.com/office/drawing/2014/main" id="{E9C80826-3CDB-4318-900F-E7D35C46BCE1}"/>
              </a:ext>
            </a:extLst>
          </p:cNvPr>
          <p:cNvSpPr>
            <a:spLocks noGrp="1" noChangeArrowheads="1"/>
          </p:cNvSpPr>
          <p:nvPr>
            <p:ph idx="1"/>
          </p:nvPr>
        </p:nvSpPr>
        <p:spPr bwMode="auto">
          <a:xfrm>
            <a:off x="332362" y="2161091"/>
            <a:ext cx="9985426"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333333"/>
                </a:solidFill>
                <a:effectLst/>
                <a:latin typeface="Verdana" panose="020B0604030504040204" pitchFamily="34" charset="0"/>
              </a:rPr>
              <a:t>Supervised Learning – Train Me!</a:t>
            </a:r>
            <a:endParaRPr kumimoji="0" lang="en-US" altLang="en-US" sz="24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333333"/>
                </a:solidFill>
                <a:effectLst/>
                <a:latin typeface="Verdana" panose="020B0604030504040204" pitchFamily="34" charset="0"/>
              </a:rPr>
              <a:t>Unsupervised Learning – I am self sufficient in learning</a:t>
            </a:r>
            <a:endParaRPr kumimoji="0" lang="en-US" altLang="en-US" sz="24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333333"/>
                </a:solidFill>
                <a:effectLst/>
                <a:latin typeface="Verdana" panose="020B0604030504040204" pitchFamily="34" charset="0"/>
              </a:rPr>
              <a:t>Reinforcement Learning – My life My rules! (Hit &amp; Trial)</a:t>
            </a:r>
            <a:endParaRPr kumimoji="0" lang="en-US" altLang="en-US" sz="2400" b="0" i="0" u="none" strike="noStrike" cap="none" normalizeH="0" baseline="0" dirty="0">
              <a:ln>
                <a:noFill/>
              </a:ln>
              <a:solidFill>
                <a:srgbClr val="333333"/>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133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9B3DE-E2D5-452D-AC64-2AB84B172D63}"/>
              </a:ext>
            </a:extLst>
          </p:cNvPr>
          <p:cNvSpPr txBox="1"/>
          <p:nvPr/>
        </p:nvSpPr>
        <p:spPr>
          <a:xfrm>
            <a:off x="1217645" y="76054"/>
            <a:ext cx="10342983" cy="769441"/>
          </a:xfrm>
          <a:prstGeom prst="rect">
            <a:avLst/>
          </a:prstGeom>
          <a:noFill/>
        </p:spPr>
        <p:txBody>
          <a:bodyPr wrap="square" rtlCol="0">
            <a:spAutoFit/>
          </a:bodyPr>
          <a:lstStyle/>
          <a:p>
            <a:r>
              <a:rPr lang="en-US" sz="4400" dirty="0"/>
              <a:t>Types of Machine Learning Algorithm </a:t>
            </a:r>
          </a:p>
        </p:txBody>
      </p:sp>
      <p:pic>
        <p:nvPicPr>
          <p:cNvPr id="3" name="Picture 2">
            <a:extLst>
              <a:ext uri="{FF2B5EF4-FFF2-40B4-BE49-F238E27FC236}">
                <a16:creationId xmlns:a16="http://schemas.microsoft.com/office/drawing/2014/main" id="{F2ACAF0C-EA43-4284-840C-0F44F83CD07D}"/>
              </a:ext>
            </a:extLst>
          </p:cNvPr>
          <p:cNvPicPr>
            <a:picLocks noChangeAspect="1"/>
          </p:cNvPicPr>
          <p:nvPr/>
        </p:nvPicPr>
        <p:blipFill>
          <a:blip r:embed="rId2"/>
          <a:stretch>
            <a:fillRect/>
          </a:stretch>
        </p:blipFill>
        <p:spPr>
          <a:xfrm>
            <a:off x="645074" y="1721717"/>
            <a:ext cx="2625013" cy="3048646"/>
          </a:xfrm>
          <a:prstGeom prst="rect">
            <a:avLst/>
          </a:prstGeom>
        </p:spPr>
      </p:pic>
      <p:sp>
        <p:nvSpPr>
          <p:cNvPr id="4" name="TextBox 3">
            <a:extLst>
              <a:ext uri="{FF2B5EF4-FFF2-40B4-BE49-F238E27FC236}">
                <a16:creationId xmlns:a16="http://schemas.microsoft.com/office/drawing/2014/main" id="{8237411B-FA4C-4854-B6E6-3CE16F692117}"/>
              </a:ext>
            </a:extLst>
          </p:cNvPr>
          <p:cNvSpPr txBox="1"/>
          <p:nvPr/>
        </p:nvSpPr>
        <p:spPr>
          <a:xfrm>
            <a:off x="763263" y="5171640"/>
            <a:ext cx="2388637" cy="369332"/>
          </a:xfrm>
          <a:prstGeom prst="rect">
            <a:avLst/>
          </a:prstGeom>
          <a:noFill/>
        </p:spPr>
        <p:txBody>
          <a:bodyPr wrap="square" rtlCol="0">
            <a:spAutoFit/>
          </a:bodyPr>
          <a:lstStyle/>
          <a:p>
            <a:r>
              <a:rPr lang="en-US" dirty="0"/>
              <a:t>Supervised Learning </a:t>
            </a:r>
          </a:p>
        </p:txBody>
      </p:sp>
      <p:pic>
        <p:nvPicPr>
          <p:cNvPr id="6" name="Picture 5">
            <a:extLst>
              <a:ext uri="{FF2B5EF4-FFF2-40B4-BE49-F238E27FC236}">
                <a16:creationId xmlns:a16="http://schemas.microsoft.com/office/drawing/2014/main" id="{024D1CEA-2524-48EE-954E-3B324F8F5351}"/>
              </a:ext>
            </a:extLst>
          </p:cNvPr>
          <p:cNvPicPr>
            <a:picLocks noChangeAspect="1"/>
          </p:cNvPicPr>
          <p:nvPr/>
        </p:nvPicPr>
        <p:blipFill>
          <a:blip r:embed="rId3"/>
          <a:stretch>
            <a:fillRect/>
          </a:stretch>
        </p:blipFill>
        <p:spPr>
          <a:xfrm>
            <a:off x="3920416" y="1794395"/>
            <a:ext cx="2619468" cy="3048646"/>
          </a:xfrm>
          <a:prstGeom prst="rect">
            <a:avLst/>
          </a:prstGeom>
        </p:spPr>
      </p:pic>
      <p:sp>
        <p:nvSpPr>
          <p:cNvPr id="7" name="TextBox 6">
            <a:extLst>
              <a:ext uri="{FF2B5EF4-FFF2-40B4-BE49-F238E27FC236}">
                <a16:creationId xmlns:a16="http://schemas.microsoft.com/office/drawing/2014/main" id="{AE4BF49C-4952-4295-86C4-333A6A45FD64}"/>
              </a:ext>
            </a:extLst>
          </p:cNvPr>
          <p:cNvSpPr txBox="1"/>
          <p:nvPr/>
        </p:nvSpPr>
        <p:spPr>
          <a:xfrm>
            <a:off x="4321043" y="5171640"/>
            <a:ext cx="2625013" cy="369332"/>
          </a:xfrm>
          <a:prstGeom prst="rect">
            <a:avLst/>
          </a:prstGeom>
          <a:noFill/>
        </p:spPr>
        <p:txBody>
          <a:bodyPr wrap="square" rtlCol="0">
            <a:spAutoFit/>
          </a:bodyPr>
          <a:lstStyle/>
          <a:p>
            <a:r>
              <a:rPr lang="en-US" dirty="0"/>
              <a:t>Unsupervised Learning </a:t>
            </a:r>
          </a:p>
        </p:txBody>
      </p:sp>
      <p:pic>
        <p:nvPicPr>
          <p:cNvPr id="10" name="Picture 9">
            <a:extLst>
              <a:ext uri="{FF2B5EF4-FFF2-40B4-BE49-F238E27FC236}">
                <a16:creationId xmlns:a16="http://schemas.microsoft.com/office/drawing/2014/main" id="{62D23A3A-21A4-4CEA-9996-2C1361D856F2}"/>
              </a:ext>
            </a:extLst>
          </p:cNvPr>
          <p:cNvPicPr>
            <a:picLocks noChangeAspect="1"/>
          </p:cNvPicPr>
          <p:nvPr/>
        </p:nvPicPr>
        <p:blipFill>
          <a:blip r:embed="rId4"/>
          <a:stretch>
            <a:fillRect/>
          </a:stretch>
        </p:blipFill>
        <p:spPr>
          <a:xfrm>
            <a:off x="7190213" y="2108718"/>
            <a:ext cx="3970760" cy="2446971"/>
          </a:xfrm>
          <a:prstGeom prst="rect">
            <a:avLst/>
          </a:prstGeom>
        </p:spPr>
      </p:pic>
      <p:sp>
        <p:nvSpPr>
          <p:cNvPr id="11" name="TextBox 10">
            <a:extLst>
              <a:ext uri="{FF2B5EF4-FFF2-40B4-BE49-F238E27FC236}">
                <a16:creationId xmlns:a16="http://schemas.microsoft.com/office/drawing/2014/main" id="{F9CECE30-5A48-43F6-BBC4-FA48DB24904F}"/>
              </a:ext>
            </a:extLst>
          </p:cNvPr>
          <p:cNvSpPr txBox="1"/>
          <p:nvPr/>
        </p:nvSpPr>
        <p:spPr>
          <a:xfrm>
            <a:off x="7863086" y="4986974"/>
            <a:ext cx="2625013" cy="369332"/>
          </a:xfrm>
          <a:prstGeom prst="rect">
            <a:avLst/>
          </a:prstGeom>
          <a:noFill/>
        </p:spPr>
        <p:txBody>
          <a:bodyPr wrap="square" rtlCol="0">
            <a:spAutoFit/>
          </a:bodyPr>
          <a:lstStyle/>
          <a:p>
            <a:r>
              <a:rPr lang="en-US" dirty="0"/>
              <a:t>Reinforcement Learning </a:t>
            </a:r>
          </a:p>
        </p:txBody>
      </p:sp>
    </p:spTree>
    <p:extLst>
      <p:ext uri="{BB962C8B-B14F-4D97-AF65-F5344CB8AC3E}">
        <p14:creationId xmlns:p14="http://schemas.microsoft.com/office/powerpoint/2010/main" val="243621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A0273-E6DD-46FD-8D40-4F8D8BD7E7D9}"/>
              </a:ext>
            </a:extLst>
          </p:cNvPr>
          <p:cNvSpPr>
            <a:spLocks noGrp="1"/>
          </p:cNvSpPr>
          <p:nvPr>
            <p:ph type="title"/>
          </p:nvPr>
        </p:nvSpPr>
        <p:spPr/>
        <p:txBody>
          <a:bodyPr/>
          <a:lstStyle/>
          <a:p>
            <a:r>
              <a:rPr lang="en-US" dirty="0"/>
              <a:t>Types of ML</a:t>
            </a:r>
          </a:p>
        </p:txBody>
      </p:sp>
      <p:sp>
        <p:nvSpPr>
          <p:cNvPr id="3" name="Content Placeholder 2">
            <a:extLst>
              <a:ext uri="{FF2B5EF4-FFF2-40B4-BE49-F238E27FC236}">
                <a16:creationId xmlns:a16="http://schemas.microsoft.com/office/drawing/2014/main" id="{5679E1A8-9F88-4807-A03C-F25F660E01A0}"/>
              </a:ext>
            </a:extLst>
          </p:cNvPr>
          <p:cNvSpPr>
            <a:spLocks noGrp="1"/>
          </p:cNvSpPr>
          <p:nvPr>
            <p:ph idx="1"/>
          </p:nvPr>
        </p:nvSpPr>
        <p:spPr/>
        <p:txBody>
          <a:bodyPr>
            <a:normAutofit fontScale="77500" lnSpcReduction="20000"/>
          </a:bodyPr>
          <a:lstStyle/>
          <a:p>
            <a:r>
              <a:rPr lang="en-US" dirty="0"/>
              <a:t>What is Supervised Learning?</a:t>
            </a:r>
          </a:p>
          <a:p>
            <a:pPr lvl="1"/>
            <a:r>
              <a:rPr lang="en-US" dirty="0"/>
              <a:t>Supervised Learning is the one, where you can consider the learning is guided by a teacher. We have a dataset which acts as a teacher and its role is to train the model or the machine. Once the model gets trained it can start making prediction or decision when new data is given to it.</a:t>
            </a:r>
          </a:p>
          <a:p>
            <a:pPr fontAlgn="base"/>
            <a:r>
              <a:rPr lang="en-US" dirty="0"/>
              <a:t>What is Unsupervised Learning?</a:t>
            </a:r>
          </a:p>
          <a:p>
            <a:pPr lvl="1"/>
            <a:r>
              <a:rPr lang="en-US" dirty="0"/>
              <a:t>The model learns through observation and finds structures in the data. Once the model is given a dataset, it automatically finds patterns and relationships in the dataset by creating clusters in it. What it cannot do is add labels to the cluster, like it cannot say this a group of apples or mangoes, but it will separate all the apples from mangoes.</a:t>
            </a:r>
          </a:p>
          <a:p>
            <a:pPr lvl="1"/>
            <a:r>
              <a:rPr lang="en-US" dirty="0"/>
              <a:t>Suppose we presented images of apples, bananas and mangoes to the model, so what it does, based on some patterns and relationships it creates clusters and divides the dataset into those clusters. Now if a new data is fed to the model, it adds it to one of the created clusters.</a:t>
            </a:r>
          </a:p>
          <a:p>
            <a:pPr fontAlgn="base"/>
            <a:r>
              <a:rPr lang="en-US" dirty="0"/>
              <a:t>What is Reinforcement Learning?</a:t>
            </a:r>
          </a:p>
          <a:p>
            <a:pPr lvl="1"/>
            <a:r>
              <a:rPr lang="en-US" dirty="0"/>
              <a:t>It is the ability of an agent to interact with the environment and find out what is the best outcome. It follows the concept of hit and trial method. The agent is rewarded or penalized with a point for a correct or a wrong answer, and on the basis of the positive reward points gained the model trains itself. And again once trained it gets ready to predict the new data presented to it.</a:t>
            </a:r>
          </a:p>
          <a:p>
            <a:endParaRPr lang="en-US" dirty="0"/>
          </a:p>
        </p:txBody>
      </p:sp>
    </p:spTree>
    <p:extLst>
      <p:ext uri="{BB962C8B-B14F-4D97-AF65-F5344CB8AC3E}">
        <p14:creationId xmlns:p14="http://schemas.microsoft.com/office/powerpoint/2010/main" val="428118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ypes of Machine Learning - Waht is Machine Learning - Edureka">
            <a:extLst>
              <a:ext uri="{FF2B5EF4-FFF2-40B4-BE49-F238E27FC236}">
                <a16:creationId xmlns:a16="http://schemas.microsoft.com/office/drawing/2014/main" id="{901E3392-F83F-4154-B715-1CF9E3D84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221" y="129550"/>
            <a:ext cx="10272409" cy="632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36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62CB-8943-4778-B664-98EEEC0EEF70}"/>
              </a:ext>
            </a:extLst>
          </p:cNvPr>
          <p:cNvSpPr>
            <a:spLocks noGrp="1"/>
          </p:cNvSpPr>
          <p:nvPr>
            <p:ph type="title"/>
          </p:nvPr>
        </p:nvSpPr>
        <p:spPr/>
        <p:txBody>
          <a:bodyPr/>
          <a:lstStyle/>
          <a:p>
            <a:r>
              <a:rPr lang="en-US" dirty="0"/>
              <a:t>Understanding Supervised Learning</a:t>
            </a:r>
          </a:p>
        </p:txBody>
      </p:sp>
      <p:sp>
        <p:nvSpPr>
          <p:cNvPr id="3" name="Content Placeholder 2">
            <a:extLst>
              <a:ext uri="{FF2B5EF4-FFF2-40B4-BE49-F238E27FC236}">
                <a16:creationId xmlns:a16="http://schemas.microsoft.com/office/drawing/2014/main" id="{B3B0BE63-9CF7-49B3-AE9F-E4B0D6CD51B3}"/>
              </a:ext>
            </a:extLst>
          </p:cNvPr>
          <p:cNvSpPr>
            <a:spLocks noGrp="1"/>
          </p:cNvSpPr>
          <p:nvPr>
            <p:ph idx="1"/>
          </p:nvPr>
        </p:nvSpPr>
        <p:spPr/>
        <p:txBody>
          <a:bodyPr/>
          <a:lstStyle/>
          <a:p>
            <a:pPr fontAlgn="base"/>
            <a:r>
              <a:rPr lang="en-US" dirty="0"/>
              <a:t>Let’s see the mathematical definition of Supervised Learning.</a:t>
            </a:r>
          </a:p>
          <a:p>
            <a:pPr fontAlgn="base"/>
            <a:r>
              <a:rPr lang="en-US" dirty="0"/>
              <a:t>Supervised learning is the one where you have input variables (x) and an output variable (Y) and you use an algorithm to learn the mapping function from the input to the output. it,</a:t>
            </a:r>
          </a:p>
          <a:p>
            <a:pPr fontAlgn="base"/>
            <a:r>
              <a:rPr lang="en-US" dirty="0"/>
              <a:t>Y = f(X)</a:t>
            </a:r>
          </a:p>
          <a:p>
            <a:pPr fontAlgn="base"/>
            <a:r>
              <a:rPr lang="en-US" dirty="0"/>
              <a:t>The goal is to approximate the mapping function so well that whenever you get some new input data (x), the machine can easily predict the output variables (Y) for that data.</a:t>
            </a:r>
          </a:p>
          <a:p>
            <a:endParaRPr lang="en-US" dirty="0"/>
          </a:p>
        </p:txBody>
      </p:sp>
    </p:spTree>
    <p:extLst>
      <p:ext uri="{BB962C8B-B14F-4D97-AF65-F5344CB8AC3E}">
        <p14:creationId xmlns:p14="http://schemas.microsoft.com/office/powerpoint/2010/main" val="84210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Supervised Learning - Machine Learning Tutorial - Edureka">
            <a:extLst>
              <a:ext uri="{FF2B5EF4-FFF2-40B4-BE49-F238E27FC236}">
                <a16:creationId xmlns:a16="http://schemas.microsoft.com/office/drawing/2014/main" id="{1E56DBC9-DA9A-4B05-BA1C-ADE3FA876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571500"/>
            <a:ext cx="108108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99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FE7E4-A8BD-459A-BB44-69959AB74A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E3A1FF-0AA1-46C5-89A1-624449394912}"/>
              </a:ext>
            </a:extLst>
          </p:cNvPr>
          <p:cNvSpPr>
            <a:spLocks noGrp="1"/>
          </p:cNvSpPr>
          <p:nvPr>
            <p:ph idx="1"/>
          </p:nvPr>
        </p:nvSpPr>
        <p:spPr/>
        <p:txBody>
          <a:bodyPr>
            <a:normAutofit fontScale="92500" lnSpcReduction="20000"/>
          </a:bodyPr>
          <a:lstStyle/>
          <a:p>
            <a:pPr fontAlgn="base"/>
            <a:r>
              <a:rPr lang="en-US" b="1" dirty="0"/>
              <a:t>Let me rephrase you this in simple terms:</a:t>
            </a:r>
            <a:endParaRPr lang="en-US" dirty="0"/>
          </a:p>
          <a:p>
            <a:pPr fontAlgn="base"/>
            <a:r>
              <a:rPr lang="en-US" dirty="0"/>
              <a:t>In Supervised machine learning algorithm, every instance of the training dataset consists of input attributes and expected output. The training dataset can take any kind of data as an input like</a:t>
            </a:r>
            <a:r>
              <a:rPr lang="en-US" b="1" dirty="0"/>
              <a:t> values of a database row, the pixels of an image, or even an audio frequency histogram.</a:t>
            </a:r>
            <a:endParaRPr lang="en-US" dirty="0"/>
          </a:p>
          <a:p>
            <a:pPr fontAlgn="base"/>
            <a:r>
              <a:rPr lang="en-US" b="1" dirty="0"/>
              <a:t>Now let me tell you why this category of machine learning is termed as supervised learning?</a:t>
            </a:r>
            <a:endParaRPr lang="en-US" dirty="0"/>
          </a:p>
          <a:p>
            <a:pPr fontAlgn="base"/>
            <a:r>
              <a:rPr lang="en-US" dirty="0"/>
              <a:t>This category is termed as supervised learning because the process of an algorithm learning from the training dataset can be thought of as a </a:t>
            </a:r>
            <a:r>
              <a:rPr lang="en-US" b="1" dirty="0"/>
              <a:t>teacher teaching his students</a:t>
            </a:r>
            <a:r>
              <a:rPr lang="en-US" dirty="0"/>
              <a:t>. The algorithm continuously predicts the result on the basis of training data and is continuously corrected by the teacher. The learning continues until the algorithm achieves an acceptable level of performance.</a:t>
            </a:r>
          </a:p>
          <a:p>
            <a:endParaRPr lang="en-US" dirty="0"/>
          </a:p>
        </p:txBody>
      </p:sp>
    </p:spTree>
    <p:extLst>
      <p:ext uri="{BB962C8B-B14F-4D97-AF65-F5344CB8AC3E}">
        <p14:creationId xmlns:p14="http://schemas.microsoft.com/office/powerpoint/2010/main" val="127024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1011</Words>
  <Application>Microsoft Office PowerPoint</Application>
  <PresentationFormat>Widescreen</PresentationFormat>
  <Paragraphs>69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Open sans</vt:lpstr>
      <vt:lpstr>Times New Roman</vt:lpstr>
      <vt:lpstr>verdana</vt:lpstr>
      <vt:lpstr>verdana</vt:lpstr>
      <vt:lpstr>Office Theme</vt:lpstr>
      <vt:lpstr>Agenda </vt:lpstr>
      <vt:lpstr>Day2</vt:lpstr>
      <vt:lpstr>Types of Machine Learning</vt:lpstr>
      <vt:lpstr>PowerPoint Presentation</vt:lpstr>
      <vt:lpstr>Types of ML</vt:lpstr>
      <vt:lpstr>PowerPoint Presentation</vt:lpstr>
      <vt:lpstr>Understanding Supervised Learning</vt:lpstr>
      <vt:lpstr>PowerPoint Presentation</vt:lpstr>
      <vt:lpstr>PowerPoint Presentation</vt:lpstr>
      <vt:lpstr>Supervised Learning Use cases</vt:lpstr>
      <vt:lpstr>Supervised Learning Use cases</vt:lpstr>
      <vt:lpstr>Supervised Learning Use cases</vt:lpstr>
      <vt:lpstr>Understanding Unsupervised Learning </vt:lpstr>
      <vt:lpstr>PowerPoint Presentation</vt:lpstr>
      <vt:lpstr>PowerPoint Presentation</vt:lpstr>
      <vt:lpstr>Unsupervised Learning Usecases</vt:lpstr>
      <vt:lpstr>Unsupervised Learning Usecases</vt:lpstr>
      <vt:lpstr>Understanding Reinforcement Learning </vt:lpstr>
      <vt:lpstr>PowerPoint Presentation</vt:lpstr>
      <vt:lpstr>PowerPoint Presentation</vt:lpstr>
      <vt:lpstr>Let see how Pavlov trained his dog using reinforcement training?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 </dc:title>
  <dc:creator>Administrator</dc:creator>
  <cp:lastModifiedBy>Administrator</cp:lastModifiedBy>
  <cp:revision>27</cp:revision>
  <dcterms:created xsi:type="dcterms:W3CDTF">2018-08-23T06:34:57Z</dcterms:created>
  <dcterms:modified xsi:type="dcterms:W3CDTF">2018-08-23T18:33:50Z</dcterms:modified>
</cp:coreProperties>
</file>