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409" r:id="rId2"/>
    <p:sldId id="256" r:id="rId3"/>
    <p:sldId id="358" r:id="rId4"/>
    <p:sldId id="359" r:id="rId5"/>
    <p:sldId id="360" r:id="rId6"/>
    <p:sldId id="362" r:id="rId7"/>
    <p:sldId id="363" r:id="rId8"/>
    <p:sldId id="364" r:id="rId9"/>
    <p:sldId id="367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80" r:id="rId21"/>
    <p:sldId id="381" r:id="rId22"/>
    <p:sldId id="388" r:id="rId23"/>
    <p:sldId id="392" r:id="rId24"/>
    <p:sldId id="393" r:id="rId25"/>
    <p:sldId id="394" r:id="rId26"/>
    <p:sldId id="395" r:id="rId27"/>
    <p:sldId id="396" r:id="rId28"/>
    <p:sldId id="404" r:id="rId29"/>
    <p:sldId id="399" r:id="rId30"/>
    <p:sldId id="400" r:id="rId31"/>
    <p:sldId id="403" r:id="rId32"/>
    <p:sldId id="401" r:id="rId33"/>
    <p:sldId id="405" r:id="rId34"/>
    <p:sldId id="408" r:id="rId35"/>
    <p:sldId id="40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52" autoAdjust="0"/>
    <p:restoredTop sz="94660"/>
  </p:normalViewPr>
  <p:slideViewPr>
    <p:cSldViewPr>
      <p:cViewPr varScale="1">
        <p:scale>
          <a:sx n="83" d="100"/>
          <a:sy n="83" d="100"/>
        </p:scale>
        <p:origin x="-143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AB902-78DB-4CEB-819A-2CE88AA8B573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13784-5042-4943-80C9-CFBC5664A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77A780-1491-4FF6-8CC3-CA92954B17D4}" type="slidenum">
              <a:rPr lang="en-US">
                <a:latin typeface="Times New Roman" pitchFamily="18" charset="0"/>
              </a:rPr>
              <a:pPr/>
              <a:t>31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Arial" pitchFamily="34" charset="0"/>
              </a:rPr>
              <a:t>Minkowsky = l-norm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FEEFA1-554A-4A8B-AFBD-C0977A1964D1}" type="datetime1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495800" cy="3651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A4AF04-22FD-4F48-AE38-FECA1DFCE934}" type="datetime1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1170-8D55-4336-B7B4-A4C2F003451A}" type="datetime1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4B8286-3084-4502-A6C2-8A45A48951D6}" type="datetime1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324600"/>
            <a:ext cx="4648200" cy="365125"/>
          </a:xfrm>
        </p:spPr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C8CB44-05B9-454F-8578-726103D4FCF7}" type="datetime1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660501-2A99-4B7E-BD36-002437F2121A}" type="datetime1">
              <a:rPr lang="en-US" smtClean="0"/>
              <a:pPr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091794-7DCC-4285-8EE7-E2AE6ED05530}" type="datetime1">
              <a:rPr lang="en-US" smtClean="0"/>
              <a:pPr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20D73B-D6C4-4C10-82E3-E185E664338A}" type="datetime1">
              <a:rPr lang="en-US" smtClean="0"/>
              <a:pPr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CF3442-D661-4076-A26E-B518BC2A8AC6}" type="datetime1">
              <a:rPr lang="en-US" smtClean="0"/>
              <a:pPr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24235B-D2AE-4D60-8628-FB7BEBEADFC9}" type="datetime1">
              <a:rPr lang="en-US" smtClean="0"/>
              <a:pPr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D46902-854F-4F7F-9E37-FF27D539571D}" type="datetime1">
              <a:rPr lang="en-US" smtClean="0"/>
              <a:pPr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Center for Machine Intelligence (CMI)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650503" cy="656737"/>
          </a:xfrm>
          <a:prstGeom prst="rect">
            <a:avLst/>
          </a:prstGeom>
        </p:spPr>
      </p:pic>
      <p:sp>
        <p:nvSpPr>
          <p:cNvPr id="8" name="TextBox 7"/>
          <p:cNvSpPr txBox="1">
            <a:spLocks/>
          </p:cNvSpPr>
          <p:nvPr userDrawn="1"/>
        </p:nvSpPr>
        <p:spPr>
          <a:xfrm>
            <a:off x="6690360" y="0"/>
            <a:ext cx="2453640" cy="401599"/>
          </a:xfrm>
          <a:prstGeom prst="rect">
            <a:avLst/>
          </a:prstGeom>
          <a:noFill/>
        </p:spPr>
        <p:txBody>
          <a:bodyPr wrap="none" lIns="91440" tIns="0" bIns="0" rtlCol="0" anchor="t" anchorCtr="0"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99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SDM</a:t>
            </a:r>
            <a:r>
              <a:rPr lang="en-US" sz="3600" b="1" dirty="0">
                <a:solidFill>
                  <a:srgbClr val="99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 </a:t>
            </a:r>
            <a:r>
              <a:rPr lang="en-US" sz="1600" b="1" dirty="0">
                <a:solidFill>
                  <a:srgbClr val="993300"/>
                </a:solidFill>
                <a:cs typeface="Calibri" pitchFamily="34" charset="0"/>
              </a:rPr>
              <a:t>Institute of Technology</a:t>
            </a:r>
            <a:endParaRPr lang="en-US" sz="1600" b="1" dirty="0">
              <a:solidFill>
                <a:srgbClr val="9933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in/url?sa=i&amp;rct=j&amp;q=&amp;esrc=s&amp;source=images&amp;cd=&amp;cad=rja&amp;uact=8&amp;ved=0ahUKEwjVrrm57d7YAhUJVZQKHYV4BL4QjRwIBw&amp;url=https://www.quora.com/What-is-the-best-Python-tutorial-for-machine-learning&amp;psig=AOvVaw0kcRMnpqGsQv8ota0lzlha&amp;ust=151627319515318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hyperlink" Target="https://www.google.co.in/url?sa=i&amp;rct=j&amp;q=&amp;esrc=s&amp;source=images&amp;cd=&amp;cad=rja&amp;uact=8&amp;ved=0ahUKEwi497T57d7YAhXBVZQKHQx9AFUQjRwIBw&amp;url=https://www.safaribooksonline.com/library/view/machine-learning-using/9781634622318/&amp;psig=AOvVaw0kcRMnpqGsQv8ota0lzlha&amp;ust=1516273195153180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in/url?sa=i&amp;rct=j&amp;q=&amp;esrc=s&amp;source=images&amp;cd=&amp;cad=rja&amp;uact=8&amp;ved=0ahUKEwjYibjmkIDZAhVFvrwKHVzECaAQjRwIBw&amp;url=https://docs.orange.biolab.si/3/visual-programming/widgets/evaluation/confusionmatrix.html&amp;psig=AOvVaw1VO4rHmJ8hOGvF8nNNbPKJ&amp;ust=1517416619712579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google.co.in/url?sa=i&amp;rct=j&amp;q=&amp;esrc=s&amp;source=images&amp;cd=&amp;cad=rja&amp;uact=8&amp;ved=0ahUKEwiI1MKjkIDZAhVFTLwKHdU2DUMQjRwIBw&amp;url=https://au.mathworks.com/matlabcentral/fileexchange/60900-multi-class-confusion-matrix/content/confusion%20matrix/html/demo.html&amp;psig=AOvVaw1VO4rHmJ8hOGvF8nNNbPKJ&amp;ust=1517416619712579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www.google.co.in/url?sa=i&amp;rct=j&amp;q=&amp;esrc=s&amp;source=images&amp;cd=&amp;cad=rja&amp;uact=8&amp;ved=0ahUKEwjJ1PPBkIDZAhWCVLwKHUE6BMsQjRwIBw&amp;url=https://stats.stackexchange.com/questions/116585/confusion-matrix-of-classification-rules&amp;psig=AOvVaw1VO4rHmJ8hOGvF8nNNbPKJ&amp;ust=1517416619712579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www.google.co.in/url?sa=i&amp;rct=j&amp;q=&amp;esrc=s&amp;source=images&amp;cd=&amp;cad=rja&amp;uact=8&amp;ved=0ahUKEwikxIj0k4DZAhWBxbwKHYcGA7IQjRwIBw&amp;url=https://www.slideshare.net/aliabasi/an-introduction-to-data-mining&amp;psig=AOvVaw1nD4LuZ4Gc4BEiF28V51QR&amp;ust=1517417748637524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hyperlink" Target="https://www.google.co.in/url?sa=i&amp;rct=j&amp;q=&amp;esrc=s&amp;source=images&amp;cd=&amp;cad=rja&amp;uact=8&amp;ved=0ahUKEwjdxaGonIDZAhXEupQKHV__AToQjRwIBw&amp;url=https://www.quora.com/What-is-the-centroid&amp;psig=AOvVaw1SQMZRn4cynW9OvHF_iad1&amp;ust=1517420015923483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google.co.in/url?sa=i&amp;rct=j&amp;q=&amp;esrc=s&amp;source=images&amp;cd=&amp;cad=rja&amp;uact=8&amp;ved=0ahUKEwjH2uLg7tzYAhVEFpQKHberAMAQjRwIBw&amp;url=https://www.neotalogic.com/2016/02/28/artificial-intelligence-in-law-the-state-of-play-2016-part-1/&amp;psig=AOvVaw0yF00dJOcsYqbdkdVPpdqf&amp;ust=1516205205484245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914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2" descr="Image result for machine learning using python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3810000"/>
            <a:ext cx="4648200" cy="2362200"/>
          </a:xfrm>
          <a:prstGeom prst="rect">
            <a:avLst/>
          </a:prstGeom>
          <a:noFill/>
        </p:spPr>
      </p:pic>
      <p:pic>
        <p:nvPicPr>
          <p:cNvPr id="7" name="Picture 14" descr="Image result for machine learning using python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3810000"/>
            <a:ext cx="4495800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through Data Set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758237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sz="2800" b="1" i="1" dirty="0" smtClean="0"/>
              <a:t>Problem Statement :Determine the Specie Of the Flower </a:t>
            </a:r>
            <a:endParaRPr lang="en-US" sz="2800" b="1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01800"/>
            <a:ext cx="7467600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1809750"/>
            <a:ext cx="885825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Life Cycle </a:t>
            </a:r>
            <a:endParaRPr lang="en-US" dirty="0"/>
          </a:p>
        </p:txBody>
      </p:sp>
      <p:pic>
        <p:nvPicPr>
          <p:cNvPr id="5" name="Picture 2" descr="Pic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286000"/>
            <a:ext cx="5943600" cy="2943225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Machine Learning Techniques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Shallow Learning </a:t>
            </a:r>
          </a:p>
          <a:p>
            <a:pPr lvl="1"/>
            <a:r>
              <a:rPr lang="en-US" dirty="0" smtClean="0"/>
              <a:t>Algorithms with Few Layers</a:t>
            </a:r>
          </a:p>
          <a:p>
            <a:pPr lvl="1"/>
            <a:r>
              <a:rPr lang="en-US" dirty="0" smtClean="0"/>
              <a:t>Better for Less Complex and Smaller Data sets</a:t>
            </a:r>
          </a:p>
          <a:p>
            <a:pPr lvl="1"/>
            <a:r>
              <a:rPr lang="en-US" b="1" dirty="0" err="1" smtClean="0"/>
              <a:t>Eg</a:t>
            </a:r>
            <a:r>
              <a:rPr lang="en-US" b="1" dirty="0" smtClean="0"/>
              <a:t>: Logistic Regression and Support vector Machines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Deep Learning </a:t>
            </a:r>
          </a:p>
          <a:p>
            <a:pPr lvl="1"/>
            <a:r>
              <a:rPr lang="en-US" dirty="0" smtClean="0"/>
              <a:t>New technique that uses many layers of neural network ( a model based on the structure of human brain)</a:t>
            </a:r>
          </a:p>
          <a:p>
            <a:pPr lvl="1"/>
            <a:r>
              <a:rPr lang="en-US" dirty="0" smtClean="0"/>
              <a:t>Useful when the target function is very complex and data sets are very large.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534400" cy="35814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Supervised Learning </a:t>
            </a:r>
          </a:p>
          <a:p>
            <a:pPr marL="914400" lvl="1" indent="-514350"/>
            <a:r>
              <a:rPr lang="en-US" dirty="0" smtClean="0"/>
              <a:t>X and Y</a:t>
            </a:r>
          </a:p>
          <a:p>
            <a:pPr marL="914400" lvl="1" indent="-514350"/>
            <a:r>
              <a:rPr lang="en-US" dirty="0" smtClean="0"/>
              <a:t>Given an observation X what is the best label for 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Unsupervised Learning</a:t>
            </a:r>
          </a:p>
          <a:p>
            <a:pPr marL="914400" lvl="1" indent="-514350"/>
            <a:r>
              <a:rPr lang="en-US" dirty="0" smtClean="0"/>
              <a:t>X</a:t>
            </a:r>
          </a:p>
          <a:p>
            <a:pPr marL="914400" lvl="1" indent="-514350"/>
            <a:r>
              <a:rPr lang="en-US" dirty="0" smtClean="0"/>
              <a:t>Given a set of X cluster or summarize them</a:t>
            </a:r>
          </a:p>
          <a:p>
            <a:pPr marL="914400" lvl="1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Semi Supervised Learning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Reinforcement Learning </a:t>
            </a:r>
          </a:p>
          <a:p>
            <a:pPr marL="914400" lvl="1" indent="-514350"/>
            <a:r>
              <a:rPr lang="en-US" dirty="0" smtClean="0"/>
              <a:t>Determine what to do based on Rewards and punishments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Supervised Learning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686800" cy="3886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 smtClean="0"/>
              <a:t>Here the training (labeled) data set  containing </a:t>
            </a:r>
            <a:r>
              <a:rPr lang="en-US" sz="2400" b="1" i="1" dirty="0" smtClean="0"/>
              <a:t>input/predictors and output </a:t>
            </a:r>
            <a:r>
              <a:rPr lang="en-US" sz="2400" dirty="0" smtClean="0"/>
              <a:t>will be fed to the machine. The machine with the help of algorithm analyze the data set and </a:t>
            </a:r>
            <a:r>
              <a:rPr lang="en-US" sz="2400" b="1" i="1" dirty="0" smtClean="0"/>
              <a:t>generates a suitable model /function </a:t>
            </a:r>
            <a:r>
              <a:rPr lang="en-US" sz="2400" dirty="0" smtClean="0"/>
              <a:t>that best describes the input data. </a:t>
            </a:r>
            <a:r>
              <a:rPr lang="en-US" sz="2400" dirty="0" err="1" smtClean="0"/>
              <a:t>i.e</a:t>
            </a:r>
            <a:r>
              <a:rPr lang="en-US" sz="2400" dirty="0" smtClean="0"/>
              <a:t> it generates a function </a:t>
            </a:r>
            <a:r>
              <a:rPr lang="en-US" sz="2400" b="1" i="1" dirty="0" smtClean="0"/>
              <a:t>f(X) which makes best estimation of the output X for given X.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generated model / function can be used to predict the output values for new data based on those relationships which it learned from the previous data sets. </a:t>
            </a:r>
          </a:p>
          <a:p>
            <a:pPr algn="just"/>
            <a:r>
              <a:rPr lang="en-US" sz="2400" dirty="0" smtClean="0"/>
              <a:t>When Y is discrete (True /False, ..) – </a:t>
            </a:r>
            <a:r>
              <a:rPr lang="en-US" sz="2400" b="1" dirty="0" smtClean="0"/>
              <a:t>Classification</a:t>
            </a:r>
          </a:p>
          <a:p>
            <a:pPr algn="just"/>
            <a:r>
              <a:rPr lang="en-US" sz="2400" dirty="0" smtClean="0"/>
              <a:t>When X is continuous (Real Numbers )- </a:t>
            </a:r>
            <a:r>
              <a:rPr lang="en-US" sz="2400" b="1" dirty="0" smtClean="0"/>
              <a:t>Regression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8214078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838200"/>
            <a:ext cx="8686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533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Types of Supervised Learning 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1800" dirty="0" smtClean="0"/>
              <a:t>(Task Driven . Develop Prediction Model based on Input and Output Data)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Classification ( Discrete)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Logistic Regression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KNN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Decision Trees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Support Vector Machines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Naïve Bayesian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Discriminant  Analysis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Random Forest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AdaBoost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Neural Networks</a:t>
            </a:r>
          </a:p>
          <a:p>
            <a:pPr marL="1314450" lvl="2" indent="-514350">
              <a:buFont typeface="+mj-lt"/>
              <a:buAutoNum type="alphaLcParenR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Regression ( Continuous)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Linear Regression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SVR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GPR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Ensemble Methods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130425"/>
            <a:ext cx="8915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Center of Excellence for Machine Intelligence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 (CoEMI)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Unsupervised 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This approach is data driven . The computer is trained with unlabeled input data.</a:t>
            </a:r>
          </a:p>
          <a:p>
            <a:r>
              <a:rPr lang="en-US" dirty="0" smtClean="0"/>
              <a:t>These algorithms try to use techniques on the input data to </a:t>
            </a:r>
            <a:r>
              <a:rPr lang="en-US" i="1" dirty="0" smtClean="0"/>
              <a:t>mine for rules</a:t>
            </a:r>
            <a:r>
              <a:rPr lang="en-US" dirty="0" smtClean="0"/>
              <a:t>, </a:t>
            </a:r>
            <a:r>
              <a:rPr lang="en-US" i="1" dirty="0" smtClean="0"/>
              <a:t>detect patterns</a:t>
            </a:r>
            <a:r>
              <a:rPr lang="en-US" dirty="0" smtClean="0"/>
              <a:t>, and </a:t>
            </a:r>
            <a:r>
              <a:rPr lang="en-US" i="1" dirty="0" smtClean="0"/>
              <a:t>summarize and group the data points</a:t>
            </a:r>
            <a:r>
              <a:rPr lang="en-US" dirty="0" smtClean="0"/>
              <a:t> which help in deriving meaningful insights and describe the data better to the users.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09254" y="1295400"/>
            <a:ext cx="684414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Semi Supervised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previous two types, either there are no labels for all the observation in the dataset or labels are present for all the observations. </a:t>
            </a:r>
          </a:p>
          <a:p>
            <a:r>
              <a:rPr lang="en-US" dirty="0" smtClean="0"/>
              <a:t>Semi-supervised learning falls in between these two.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</a:t>
            </a:r>
            <a:r>
              <a:rPr lang="en-US" b="1" dirty="0" smtClean="0"/>
              <a:t> 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method aims at using observations gathered from the interaction with the environment to take actions that would maximize the reward or minimize the risk. </a:t>
            </a:r>
          </a:p>
          <a:p>
            <a:r>
              <a:rPr lang="en-US" dirty="0" smtClean="0"/>
              <a:t>Reinforcement learning algorithm (called the agent) continuously learns from the environment in an iterative fashion.</a:t>
            </a:r>
          </a:p>
          <a:p>
            <a:r>
              <a:rPr lang="en-US" dirty="0" smtClean="0"/>
              <a:t> In the process, the agent learns from its experiences of the environment until it explores the full range of possible states.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133600"/>
            <a:ext cx="357187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Image result for what is confusion matrix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2286000"/>
            <a:ext cx="4648200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  <p:pic>
        <p:nvPicPr>
          <p:cNvPr id="2050" name="Picture 2" descr="Image result for what is confusion matrix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371600"/>
            <a:ext cx="6657975" cy="44005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  <p:pic>
        <p:nvPicPr>
          <p:cNvPr id="43010" name="Picture 2" descr="Image result for what is confusion matrix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19200"/>
            <a:ext cx="79248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Algorithm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  <p:pic>
        <p:nvPicPr>
          <p:cNvPr id="44034" name="Picture 2" descr="Image result for knn algorithm example ppt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524000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5" name="Rectangle 5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1192212"/>
          </a:xfrm>
        </p:spPr>
        <p:txBody>
          <a:bodyPr/>
          <a:lstStyle/>
          <a:p>
            <a:r>
              <a:rPr lang="en-US" sz="4000"/>
              <a:t>K-Nearest-Neighbor Algorithm</a:t>
            </a:r>
            <a:endParaRPr lang="fr-CA" sz="4000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4800" y="1484313"/>
            <a:ext cx="8534400" cy="4535487"/>
          </a:xfrm>
        </p:spPr>
        <p:txBody>
          <a:bodyPr/>
          <a:lstStyle/>
          <a:p>
            <a:r>
              <a:rPr lang="en-US" sz="2800"/>
              <a:t>Principle</a:t>
            </a:r>
            <a:r>
              <a:rPr lang="en-CA" sz="2800"/>
              <a:t>: points (documents) that are close in the space belong to the same class</a:t>
            </a:r>
            <a:endParaRPr lang="fr-CA" sz="2800"/>
          </a:p>
        </p:txBody>
      </p:sp>
      <p:pic>
        <p:nvPicPr>
          <p:cNvPr id="97284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979613" y="2743200"/>
            <a:ext cx="4968875" cy="3457575"/>
          </a:xfrm>
          <a:noFill/>
          <a:ln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Center for Machine Intelligence (CMI)</a:t>
            </a:r>
            <a:endParaRPr lang="en-US" altLang="zh-CN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Definition of Nearest Neighbor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533400" y="1600200"/>
          <a:ext cx="7848600" cy="3640138"/>
        </p:xfrm>
        <a:graphic>
          <a:graphicData uri="http://schemas.openxmlformats.org/presentationml/2006/ole">
            <p:oleObj spid="_x0000_s47106" name="VISIO" r:id="rId3" imgW="9756360" imgH="4523760" progId="">
              <p:embed/>
            </p:oleObj>
          </a:graphicData>
        </a:graphic>
      </p:graphicFrame>
      <p:sp>
        <p:nvSpPr>
          <p:cNvPr id="3079" name="Rectangle 4"/>
          <p:cNvSpPr>
            <a:spLocks noChangeArrowheads="1"/>
          </p:cNvSpPr>
          <p:nvPr/>
        </p:nvSpPr>
        <p:spPr bwMode="auto">
          <a:xfrm>
            <a:off x="762000" y="525780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zh-CN" altLang="en-US" sz="2400">
                <a:latin typeface="Arial" pitchFamily="34" charset="0"/>
                <a:ea typeface="SimSun" pitchFamily="2" charset="-122"/>
              </a:rPr>
              <a:t>    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K-nearest neighbors of a record x are data points that have the k smallest distance to 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Skill Development Courses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800600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Fundamentals of Python for ML (</a:t>
            </a:r>
            <a:r>
              <a:rPr lang="en-US" b="1" dirty="0" smtClean="0">
                <a:solidFill>
                  <a:srgbClr val="FF0000"/>
                </a:solidFill>
              </a:rPr>
              <a:t>Mandatory</a:t>
            </a:r>
            <a:r>
              <a:rPr lang="en-US" dirty="0" smtClean="0"/>
              <a:t>)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Analytics using Python  </a:t>
            </a:r>
            <a:r>
              <a:rPr lang="en-US" b="1" dirty="0" smtClean="0">
                <a:solidFill>
                  <a:srgbClr val="FF0000"/>
                </a:solidFill>
              </a:rPr>
              <a:t>(1,2)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Statistical Analysis using Python </a:t>
            </a:r>
            <a:r>
              <a:rPr lang="en-US" sz="3300" b="1" dirty="0" smtClean="0">
                <a:solidFill>
                  <a:srgbClr val="FF0000"/>
                </a:solidFill>
              </a:rPr>
              <a:t>(1,3)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Big Data using Python  </a:t>
            </a:r>
            <a:r>
              <a:rPr lang="en-US" sz="3300" b="1" dirty="0" smtClean="0">
                <a:solidFill>
                  <a:srgbClr val="FF0000"/>
                </a:solidFill>
              </a:rPr>
              <a:t>(1,2,3,4,6)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Artificial Intelligence using Python (</a:t>
            </a:r>
            <a:r>
              <a:rPr lang="en-US" sz="3300" b="1" dirty="0" smtClean="0">
                <a:solidFill>
                  <a:srgbClr val="FF0000"/>
                </a:solidFill>
              </a:rPr>
              <a:t>1,5)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Machine Learning using Python </a:t>
            </a:r>
            <a:r>
              <a:rPr lang="en-US" sz="3300" b="1" dirty="0" smtClean="0">
                <a:solidFill>
                  <a:srgbClr val="FF0000"/>
                </a:solidFill>
              </a:rPr>
              <a:t>(1,2,6)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Deep Learning using Python </a:t>
            </a:r>
            <a:r>
              <a:rPr lang="en-US" sz="3300" b="1" dirty="0" smtClean="0">
                <a:solidFill>
                  <a:srgbClr val="FF0000"/>
                </a:solidFill>
              </a:rPr>
              <a:t>(1,2,6,7)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Image Processing using Python</a:t>
            </a:r>
            <a:r>
              <a:rPr lang="en-US" sz="3300" b="1" dirty="0" smtClean="0">
                <a:solidFill>
                  <a:srgbClr val="FF0000"/>
                </a:solidFill>
              </a:rPr>
              <a:t>(1,8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Video Processing using Python </a:t>
            </a:r>
            <a:r>
              <a:rPr lang="en-US" sz="3300" b="1" dirty="0" smtClean="0">
                <a:solidFill>
                  <a:srgbClr val="FF0000"/>
                </a:solidFill>
              </a:rPr>
              <a:t>(1,6,7,8,9)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Web Programming using Python</a:t>
            </a:r>
            <a:r>
              <a:rPr lang="en-US" sz="3300" b="1" dirty="0" smtClean="0">
                <a:solidFill>
                  <a:srgbClr val="FF0000"/>
                </a:solidFill>
              </a:rPr>
              <a:t>(1,10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 Development using Python </a:t>
            </a:r>
            <a:r>
              <a:rPr lang="en-US" sz="3300" b="1" dirty="0" smtClean="0">
                <a:solidFill>
                  <a:srgbClr val="FF0000"/>
                </a:solidFill>
              </a:rPr>
              <a:t>(1,11)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Cloud Computing using Python </a:t>
            </a:r>
            <a:r>
              <a:rPr lang="en-US" sz="3300" b="1" dirty="0" smtClean="0">
                <a:solidFill>
                  <a:srgbClr val="FF0000"/>
                </a:solidFill>
              </a:rPr>
              <a:t>(1,12)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IoT using Python </a:t>
            </a:r>
            <a:r>
              <a:rPr lang="en-US" sz="3300" b="1" dirty="0" smtClean="0">
                <a:solidFill>
                  <a:srgbClr val="FF0000"/>
                </a:solidFill>
              </a:rPr>
              <a:t>(1,13)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Intelligent App Development </a:t>
            </a:r>
            <a:r>
              <a:rPr lang="en-US" sz="3300" b="1" dirty="0" smtClean="0">
                <a:solidFill>
                  <a:srgbClr val="FF0000"/>
                </a:solidFill>
              </a:rPr>
              <a:t>(1,2,3,5,6,7,11,12,13,14)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 and Developing Intelligent Machines using Python </a:t>
            </a:r>
            <a:r>
              <a:rPr lang="en-US" sz="2500" b="1" dirty="0" smtClean="0">
                <a:solidFill>
                  <a:srgbClr val="FF0000"/>
                </a:solidFill>
              </a:rPr>
              <a:t>(1,2,3,5,6,7,8,9,10,11,12,13,,14,15)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 and Developing Self Driving Car </a:t>
            </a:r>
            <a:r>
              <a:rPr lang="en-US" sz="2800" b="1" dirty="0" smtClean="0">
                <a:solidFill>
                  <a:srgbClr val="FF0000"/>
                </a:solidFill>
              </a:rPr>
              <a:t>(1,2,3,5,6,7,8,9,10,11,12,13,14,15,16)</a:t>
            </a:r>
            <a:r>
              <a:rPr lang="en-US" sz="2500" dirty="0" smtClean="0"/>
              <a:t>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Programming Self Driving Drones using Python </a:t>
            </a:r>
            <a:r>
              <a:rPr lang="en-US" sz="2700" b="1" dirty="0" smtClean="0">
                <a:solidFill>
                  <a:srgbClr val="FF0000"/>
                </a:solidFill>
              </a:rPr>
              <a:t>(1,2,3,5,6,7,8,9,10,11,12,13,,14,15,16,17)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Center for Machine Intelligence (CMI)</a:t>
            </a:r>
            <a:endParaRPr lang="en-US" altLang="zh-CN"/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Nearest Neighbor Classification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ea typeface="SimSun" pitchFamily="2" charset="-122"/>
              </a:rPr>
              <a:t>Compute distance between two points:</a:t>
            </a:r>
          </a:p>
          <a:p>
            <a:pPr lvl="1" eaLnBrk="1" hangingPunct="1"/>
            <a:r>
              <a:rPr lang="en-US" altLang="zh-CN" dirty="0" smtClean="0">
                <a:ea typeface="SimSun" pitchFamily="2" charset="-122"/>
              </a:rPr>
              <a:t>Euclidean distance </a:t>
            </a:r>
          </a:p>
          <a:p>
            <a:pPr lvl="1" eaLnBrk="1" hangingPunct="1"/>
            <a:endParaRPr lang="en-US" altLang="zh-CN" dirty="0" smtClean="0">
              <a:ea typeface="SimSun" pitchFamily="2" charset="-122"/>
            </a:endParaRPr>
          </a:p>
          <a:p>
            <a:pPr lvl="1" eaLnBrk="1" hangingPunct="1"/>
            <a:endParaRPr lang="en-US" altLang="zh-CN" dirty="0" smtClean="0">
              <a:ea typeface="SimSun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ea typeface="SimSun" pitchFamily="2" charset="-122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828800" y="3276600"/>
          <a:ext cx="4876800" cy="823913"/>
        </p:xfrm>
        <a:graphic>
          <a:graphicData uri="http://schemas.openxmlformats.org/presentationml/2006/ole">
            <p:oleObj spid="_x0000_s48130" name="Equation" r:id="rId3" imgW="2705040" imgH="457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Distance Metrics</a:t>
            </a:r>
          </a:p>
        </p:txBody>
      </p:sp>
      <p:pic>
        <p:nvPicPr>
          <p:cNvPr id="28675" name="Picture 3" descr="Snapshot 2005-11-03 15-11-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8763" y="1184275"/>
            <a:ext cx="5529262" cy="559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Center for Machine Intelligence (CMI)</a:t>
            </a:r>
            <a:endParaRPr lang="en-US" altLang="zh-CN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Nearest Neighbor Classification…</a:t>
            </a:r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Choosing the value of k:</a:t>
            </a:r>
          </a:p>
          <a:p>
            <a:pPr lvl="1" eaLnBrk="1" hangingPunct="1"/>
            <a:r>
              <a:rPr lang="en-US" altLang="zh-CN" sz="2400" smtClean="0">
                <a:ea typeface="SimSun" pitchFamily="2" charset="-122"/>
              </a:rPr>
              <a:t>If k is too small, sensitive to noise points</a:t>
            </a:r>
          </a:p>
          <a:p>
            <a:pPr lvl="1" eaLnBrk="1" hangingPunct="1"/>
            <a:r>
              <a:rPr lang="en-US" altLang="zh-CN" sz="2400" smtClean="0">
                <a:ea typeface="SimSun" pitchFamily="2" charset="-122"/>
              </a:rPr>
              <a:t>If k is too large, neighborhood may include points from other classes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3657600" y="3078163"/>
          <a:ext cx="3738563" cy="3170237"/>
        </p:xfrm>
        <a:graphic>
          <a:graphicData uri="http://schemas.openxmlformats.org/presentationml/2006/ole">
            <p:oleObj spid="_x0000_s49154" name="Visio" r:id="rId3" imgW="6582512" imgH="5298053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68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u="sng" dirty="0" smtClean="0"/>
              <a:t>How the K-Mean Clustering algorithm works?</a:t>
            </a:r>
          </a:p>
        </p:txBody>
      </p:sp>
      <p:pic>
        <p:nvPicPr>
          <p:cNvPr id="53250" name="Picture 2" descr="Image result for what is centroid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3352800"/>
            <a:ext cx="4114800" cy="1409700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smtClean="0"/>
              <a:t>K-means clustering example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295400"/>
            <a:ext cx="5300663" cy="514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Course Registration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Minimum intake is 5</a:t>
            </a:r>
          </a:p>
          <a:p>
            <a:r>
              <a:rPr lang="en-US" dirty="0" smtClean="0"/>
              <a:t>Maximum is 30</a:t>
            </a:r>
          </a:p>
          <a:p>
            <a:r>
              <a:rPr lang="en-US" dirty="0" smtClean="0"/>
              <a:t>50 Hours per course</a:t>
            </a:r>
          </a:p>
          <a:p>
            <a:r>
              <a:rPr lang="en-US" dirty="0" smtClean="0"/>
              <a:t>Rs 1000 per individual course </a:t>
            </a:r>
          </a:p>
          <a:p>
            <a:r>
              <a:rPr lang="en-US" dirty="0" smtClean="0"/>
              <a:t>Additional charges for hardware kits if needed</a:t>
            </a:r>
          </a:p>
          <a:p>
            <a:r>
              <a:rPr lang="en-US" dirty="0" smtClean="0"/>
              <a:t>Amount </a:t>
            </a:r>
            <a:r>
              <a:rPr lang="en-US" i="1" dirty="0" smtClean="0"/>
              <a:t>payable@sdmitoffice</a:t>
            </a:r>
          </a:p>
          <a:p>
            <a:r>
              <a:rPr lang="en-US" dirty="0" smtClean="0"/>
              <a:t>Only for </a:t>
            </a:r>
            <a:r>
              <a:rPr lang="en-US" i="1" dirty="0" smtClean="0">
                <a:solidFill>
                  <a:srgbClr val="C00000"/>
                </a:solidFill>
              </a:rPr>
              <a:t>First batch , First course </a:t>
            </a:r>
            <a:r>
              <a:rPr lang="en-US" dirty="0" smtClean="0"/>
              <a:t>Registration amount is 100/- (Rupees 100)</a:t>
            </a:r>
          </a:p>
          <a:p>
            <a:r>
              <a:rPr lang="en-US" dirty="0" smtClean="0"/>
              <a:t>For all course Grade Will be assigned based on </a:t>
            </a:r>
            <a:r>
              <a:rPr lang="en-US" i="1" dirty="0" smtClean="0"/>
              <a:t>continuous evaluation , assignment and projects.</a:t>
            </a:r>
            <a:endParaRPr lang="en-US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8 - 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763000" cy="2133601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 smtClean="0"/>
              <a:t>Programming Simple Machine Learning Algorithms using Python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en-US" dirty="0" smtClean="0"/>
              <a:t>What is Artificial Intelligence?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86200"/>
          </a:xfr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dirty="0" smtClean="0"/>
              <a:t>According to Elaine Rich and Kevin Knight, Artificial Intelligence (AI) is the study of how to make computers/machines do things, which at the moment people do better. </a:t>
            </a:r>
          </a:p>
          <a:p>
            <a:r>
              <a:rPr lang="en-US" dirty="0" smtClean="0"/>
              <a:t>Artificial intelligence (AI) is creation of intelligent machines that work and reacts like humans.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8077200" cy="4572000"/>
          </a:xfrm>
          <a:prstGeom prst="rect">
            <a:avLst/>
          </a:prstGeom>
          <a:noFill/>
          <a:ln w="9525">
            <a:solidFill>
              <a:schemeClr val="tx1">
                <a:alpha val="98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Image result for what is artificial intelligence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838200"/>
            <a:ext cx="8458200" cy="4781551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/>
          <a:lstStyle/>
          <a:p>
            <a:pPr algn="just"/>
            <a:r>
              <a:rPr lang="en-US" dirty="0" smtClean="0"/>
              <a:t>Machine learning is an application of artificial intelligence (AI) that provides systems the ability to automatically learn and improve from experience without being explicitly programmed.</a:t>
            </a:r>
          </a:p>
          <a:p>
            <a:pPr algn="just">
              <a:buNone/>
            </a:pPr>
            <a:r>
              <a:rPr lang="en-US" dirty="0" smtClean="0"/>
              <a:t> </a:t>
            </a:r>
          </a:p>
          <a:p>
            <a:pPr algn="just"/>
            <a:r>
              <a:rPr lang="en-US" b="1" dirty="0" smtClean="0"/>
              <a:t>Machine learning focuses on the development of computer programs</a:t>
            </a:r>
            <a:r>
              <a:rPr lang="en-US" dirty="0" smtClean="0"/>
              <a:t> that can access data and use it learn for themselves.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for Machine Intelligence (CMI)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1112</Words>
  <Application>Microsoft Office PowerPoint</Application>
  <PresentationFormat>On-screen Show (4:3)</PresentationFormat>
  <Paragraphs>148</Paragraphs>
  <Slides>35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Office Theme</vt:lpstr>
      <vt:lpstr>VISIO</vt:lpstr>
      <vt:lpstr>Equation</vt:lpstr>
      <vt:lpstr>Visio</vt:lpstr>
      <vt:lpstr>Slide 1</vt:lpstr>
      <vt:lpstr>Center of Excellence for Machine Intelligence   (CoEMI)</vt:lpstr>
      <vt:lpstr>Skill Development Courses</vt:lpstr>
      <vt:lpstr>Course Registration</vt:lpstr>
      <vt:lpstr>Day 8 - Syllabus</vt:lpstr>
      <vt:lpstr>What is Artificial Intelligence?</vt:lpstr>
      <vt:lpstr>Slide 7</vt:lpstr>
      <vt:lpstr>Slide 8</vt:lpstr>
      <vt:lpstr>What is Machine Learning ? </vt:lpstr>
      <vt:lpstr>Learning through Data Set </vt:lpstr>
      <vt:lpstr>Problem Statement :Determine the Specie Of the Flower </vt:lpstr>
      <vt:lpstr>Slide 12</vt:lpstr>
      <vt:lpstr>Machine Learning Life Cycle </vt:lpstr>
      <vt:lpstr>Types of Machine Learning Techniques </vt:lpstr>
      <vt:lpstr>Classification of Machine Learning</vt:lpstr>
      <vt:lpstr>1. Supervised Learning  </vt:lpstr>
      <vt:lpstr>Slide 17</vt:lpstr>
      <vt:lpstr>Slide 18</vt:lpstr>
      <vt:lpstr>Types of Supervised Learning   (Task Driven . Develop Prediction Model based on Input and Output Data)</vt:lpstr>
      <vt:lpstr>2. Unsupervised Learning </vt:lpstr>
      <vt:lpstr>Slide 21</vt:lpstr>
      <vt:lpstr>3. Semi Supervised </vt:lpstr>
      <vt:lpstr>4. Reinforcement Learning</vt:lpstr>
      <vt:lpstr>Confusion Matrix</vt:lpstr>
      <vt:lpstr>Slide 25</vt:lpstr>
      <vt:lpstr>Slide 26</vt:lpstr>
      <vt:lpstr>KNN Algorithm </vt:lpstr>
      <vt:lpstr>K-Nearest-Neighbor Algorithm</vt:lpstr>
      <vt:lpstr>Definition of Nearest Neighbor</vt:lpstr>
      <vt:lpstr>Nearest Neighbor Classification</vt:lpstr>
      <vt:lpstr>Distance Metrics</vt:lpstr>
      <vt:lpstr>Nearest Neighbor Classification…</vt:lpstr>
      <vt:lpstr>How the K-Mean Clustering algorithm works?</vt:lpstr>
      <vt:lpstr>Slide 34</vt:lpstr>
      <vt:lpstr>K-means clustering example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Day1 : Session1</dc:title>
  <dc:creator>user</dc:creator>
  <cp:lastModifiedBy>user</cp:lastModifiedBy>
  <cp:revision>205</cp:revision>
  <dcterms:created xsi:type="dcterms:W3CDTF">2006-08-16T00:00:00Z</dcterms:created>
  <dcterms:modified xsi:type="dcterms:W3CDTF">2018-01-31T04:07:31Z</dcterms:modified>
</cp:coreProperties>
</file>