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59" r:id="rId5"/>
    <p:sldId id="260" r:id="rId6"/>
    <p:sldId id="272" r:id="rId7"/>
    <p:sldId id="261" r:id="rId8"/>
    <p:sldId id="257" r:id="rId9"/>
    <p:sldId id="267" r:id="rId10"/>
    <p:sldId id="266" r:id="rId11"/>
    <p:sldId id="268" r:id="rId12"/>
    <p:sldId id="271" r:id="rId13"/>
    <p:sldId id="269" r:id="rId14"/>
    <p:sldId id="274" r:id="rId15"/>
    <p:sldId id="275" r:id="rId16"/>
    <p:sldId id="273" r:id="rId17"/>
    <p:sldId id="276" r:id="rId18"/>
    <p:sldId id="277" r:id="rId19"/>
    <p:sldId id="278" r:id="rId20"/>
    <p:sldId id="279" r:id="rId21"/>
    <p:sldId id="281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302" r:id="rId40"/>
    <p:sldId id="298" r:id="rId41"/>
    <p:sldId id="299" r:id="rId42"/>
    <p:sldId id="300" r:id="rId43"/>
    <p:sldId id="323" r:id="rId44"/>
    <p:sldId id="301" r:id="rId45"/>
    <p:sldId id="303" r:id="rId46"/>
    <p:sldId id="308" r:id="rId47"/>
    <p:sldId id="304" r:id="rId48"/>
    <p:sldId id="310" r:id="rId49"/>
    <p:sldId id="305" r:id="rId50"/>
    <p:sldId id="306" r:id="rId51"/>
    <p:sldId id="307" r:id="rId52"/>
    <p:sldId id="312" r:id="rId53"/>
    <p:sldId id="313" r:id="rId54"/>
    <p:sldId id="314" r:id="rId55"/>
    <p:sldId id="315" r:id="rId56"/>
    <p:sldId id="316" r:id="rId57"/>
    <p:sldId id="317" r:id="rId58"/>
    <p:sldId id="326" r:id="rId59"/>
    <p:sldId id="318" r:id="rId60"/>
    <p:sldId id="319" r:id="rId61"/>
    <p:sldId id="320" r:id="rId62"/>
    <p:sldId id="321" r:id="rId63"/>
    <p:sldId id="322" r:id="rId64"/>
    <p:sldId id="325" r:id="rId65"/>
    <p:sldId id="327" r:id="rId66"/>
    <p:sldId id="324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co.in/url?sa=i&amp;rct=j&amp;q=&amp;esrc=s&amp;source=images&amp;cd=&amp;cad=rja&amp;uact=8&amp;ved=0ahUKEwipxoDPlefYAhUEOI8KHQn9D0wQjRwIBw&amp;url=http://www.media4news.com/18-foot-burmese-python-captured-in-florida/&amp;psig=AOvVaw3vgkP9fNhiKIi0z88-23gY&amp;ust=1516559213089023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google.co.in/url?sa=i&amp;rct=j&amp;q=&amp;esrc=s&amp;source=images&amp;cd=&amp;cad=rja&amp;uact=8&amp;ved=0ahUKEwiX0qLZkufYAhWDuI8KHaONBnUQjRwIBw&amp;url=https://telecomenggeek.wordpress.com/2016/02/29/python-a-wonderful-language-to-learn/&amp;psig=AOvVaw2wvmO0Kxe9tZXfbXusHE11&amp;ust=1516558444018309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iki.python.org/moin/TkInter" TargetMode="External"/><Relationship Id="rId13" Type="http://schemas.openxmlformats.org/officeDocument/2006/relationships/hyperlink" Target="http://www.wxpython.org/" TargetMode="External"/><Relationship Id="rId18" Type="http://schemas.openxmlformats.org/officeDocument/2006/relationships/hyperlink" Target="http://trac.edgewall.org/" TargetMode="External"/><Relationship Id="rId3" Type="http://schemas.openxmlformats.org/officeDocument/2006/relationships/hyperlink" Target="http://www.pylonsproject.org/" TargetMode="External"/><Relationship Id="rId21" Type="http://schemas.openxmlformats.org/officeDocument/2006/relationships/hyperlink" Target="http://www.saltstack.com/" TargetMode="External"/><Relationship Id="rId7" Type="http://schemas.openxmlformats.org/officeDocument/2006/relationships/hyperlink" Target="http://www.web2py.com/" TargetMode="External"/><Relationship Id="rId12" Type="http://schemas.openxmlformats.org/officeDocument/2006/relationships/hyperlink" Target="https://kivy.org/" TargetMode="External"/><Relationship Id="rId17" Type="http://schemas.openxmlformats.org/officeDocument/2006/relationships/hyperlink" Target="http://buildbot.net/" TargetMode="External"/><Relationship Id="rId2" Type="http://schemas.openxmlformats.org/officeDocument/2006/relationships/hyperlink" Target="http://www.djangoproject.com/" TargetMode="External"/><Relationship Id="rId16" Type="http://schemas.openxmlformats.org/officeDocument/2006/relationships/hyperlink" Target="http://ipython.org/" TargetMode="External"/><Relationship Id="rId20" Type="http://schemas.openxmlformats.org/officeDocument/2006/relationships/hyperlink" Target="http://www.ansib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lask.pocoo.org/" TargetMode="External"/><Relationship Id="rId11" Type="http://schemas.openxmlformats.org/officeDocument/2006/relationships/hyperlink" Target="https://wiki.qt.io/PySide" TargetMode="External"/><Relationship Id="rId5" Type="http://schemas.openxmlformats.org/officeDocument/2006/relationships/hyperlink" Target="http://tornadoweb.org/" TargetMode="External"/><Relationship Id="rId15" Type="http://schemas.openxmlformats.org/officeDocument/2006/relationships/hyperlink" Target="http://pandas.pydata.org/" TargetMode="External"/><Relationship Id="rId10" Type="http://schemas.openxmlformats.org/officeDocument/2006/relationships/hyperlink" Target="http://www.riverbankcomputing.co.uk/software/pyqt/intro" TargetMode="External"/><Relationship Id="rId19" Type="http://schemas.openxmlformats.org/officeDocument/2006/relationships/hyperlink" Target="http://roundup.sourceforge.net/" TargetMode="External"/><Relationship Id="rId4" Type="http://schemas.openxmlformats.org/officeDocument/2006/relationships/hyperlink" Target="http://bottlepy.org/" TargetMode="External"/><Relationship Id="rId9" Type="http://schemas.openxmlformats.org/officeDocument/2006/relationships/hyperlink" Target="https://wiki.gnome.org/Projects/PyGObject" TargetMode="External"/><Relationship Id="rId14" Type="http://schemas.openxmlformats.org/officeDocument/2006/relationships/hyperlink" Target="http://www.scipy.org/" TargetMode="External"/><Relationship Id="rId22" Type="http://schemas.openxmlformats.org/officeDocument/2006/relationships/hyperlink" Target="https://www.openstack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Related image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52400" y="0"/>
            <a:ext cx="92964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819400" y="2971800"/>
            <a:ext cx="411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rgbClr val="FF0000"/>
                </a:solidFill>
              </a:rPr>
              <a:t>PYTHON</a:t>
            </a:r>
            <a:endParaRPr lang="en-US" sz="8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838200"/>
          </a:xfr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en-US" dirty="0" smtClean="0"/>
              <a:t>Python3.6 Installation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761999"/>
          </a:xfrm>
          <a:solidFill>
            <a:schemeClr val="tx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/>
          </a:bodyPr>
          <a:lstStyle/>
          <a:p>
            <a:r>
              <a:rPr lang="en-US" sz="2800" dirty="0" smtClean="0"/>
              <a:t>Go to web page : </a:t>
            </a:r>
            <a:r>
              <a:rPr lang="en-US" sz="2800" dirty="0" smtClean="0">
                <a:solidFill>
                  <a:srgbClr val="FF0000"/>
                </a:solidFill>
              </a:rPr>
              <a:t>https://www.python.org/downloads/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59000"/>
            <a:ext cx="9144000" cy="469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8350"/>
            <a:ext cx="8915400" cy="532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85838"/>
            <a:ext cx="792480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81000"/>
            <a:ext cx="4876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Interactive Python Programming 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8077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" y="1905000"/>
            <a:ext cx="86487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Interactive mode python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14600"/>
            <a:ext cx="8229600" cy="26670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 "Hello, Python!";</a:t>
            </a:r>
          </a:p>
          <a:p>
            <a:pPr marL="514350" indent="-51435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print(1+1)</a:t>
            </a:r>
          </a:p>
          <a:p>
            <a:pPr marL="514350" indent="-51435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1+2</a:t>
            </a:r>
          </a:p>
          <a:p>
            <a:pPr marL="514350" indent="-51435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hello</a:t>
            </a:r>
          </a:p>
          <a:p>
            <a:pPr marL="514350" indent="-51435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&gt;&gt;&gt;help()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1143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Example Set1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&gt;&gt;&gt;help() </a:t>
            </a:r>
          </a:p>
          <a:p>
            <a:pPr>
              <a:buNone/>
            </a:pPr>
            <a:r>
              <a:rPr lang="en-US" dirty="0" smtClean="0"/>
              <a:t>  Welcome to Python 3.6 help utility ! ... </a:t>
            </a:r>
          </a:p>
          <a:p>
            <a:pPr>
              <a:buNone/>
            </a:pPr>
            <a:r>
              <a:rPr lang="en-US" dirty="0" smtClean="0"/>
              <a:t>help&gt; if </a:t>
            </a:r>
          </a:p>
          <a:p>
            <a:pPr>
              <a:buNone/>
            </a:pPr>
            <a:r>
              <a:rPr lang="en-US" dirty="0" smtClean="0"/>
              <a:t>help&gt; while </a:t>
            </a:r>
          </a:p>
          <a:p>
            <a:pPr>
              <a:buNone/>
            </a:pPr>
            <a:r>
              <a:rPr lang="en-US" dirty="0" smtClean="0"/>
              <a:t>help&gt; for</a:t>
            </a:r>
          </a:p>
          <a:p>
            <a:pPr>
              <a:buNone/>
            </a:pPr>
            <a:r>
              <a:rPr lang="en-US" dirty="0" smtClean="0"/>
              <a:t>help&gt; string</a:t>
            </a:r>
          </a:p>
          <a:p>
            <a:pPr>
              <a:buNone/>
            </a:pPr>
            <a:r>
              <a:rPr lang="en-US" dirty="0" smtClean="0"/>
              <a:t>help&gt; or</a:t>
            </a:r>
          </a:p>
          <a:p>
            <a:pPr>
              <a:buNone/>
            </a:pPr>
            <a:r>
              <a:rPr lang="en-US" dirty="0" smtClean="0"/>
              <a:t>help&gt; is</a:t>
            </a:r>
          </a:p>
          <a:p>
            <a:pPr>
              <a:buNone/>
            </a:pPr>
            <a:r>
              <a:rPr lang="en-US" dirty="0" smtClean="0"/>
              <a:t>help&gt; and</a:t>
            </a:r>
          </a:p>
          <a:p>
            <a:pPr>
              <a:buNone/>
            </a:pPr>
            <a:r>
              <a:rPr lang="en-US" dirty="0" smtClean="0"/>
              <a:t>help&gt; q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calculations in Python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800600" cy="49530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&gt;&gt;&gt; 3.14*5 </a:t>
            </a:r>
          </a:p>
          <a:p>
            <a:r>
              <a:rPr lang="en-US" dirty="0" smtClean="0"/>
              <a:t>15.700000000000001</a:t>
            </a:r>
          </a:p>
          <a:p>
            <a:r>
              <a:rPr lang="en-US" b="1" dirty="0" smtClean="0"/>
              <a:t>&gt;&gt;&gt; 35/6 </a:t>
            </a:r>
          </a:p>
          <a:p>
            <a:r>
              <a:rPr lang="en-US" dirty="0" smtClean="0"/>
              <a:t>5.833333333333333</a:t>
            </a:r>
          </a:p>
          <a:p>
            <a:r>
              <a:rPr lang="en-US" b="1" dirty="0" smtClean="0"/>
              <a:t>&gt;&gt;&gt; hex(1024) </a:t>
            </a:r>
          </a:p>
          <a:p>
            <a:r>
              <a:rPr lang="en-US" dirty="0" smtClean="0"/>
              <a:t>'0x400' </a:t>
            </a:r>
          </a:p>
          <a:p>
            <a:r>
              <a:rPr lang="en-US" b="1" dirty="0" smtClean="0"/>
              <a:t>&gt;&gt;&gt; bin(1024) </a:t>
            </a:r>
          </a:p>
          <a:p>
            <a:r>
              <a:rPr lang="en-US" dirty="0" smtClean="0"/>
              <a:t>'0b10000000000' </a:t>
            </a:r>
          </a:p>
          <a:p>
            <a:r>
              <a:rPr lang="en-US" b="1" dirty="0" smtClean="0"/>
              <a:t>&gt;&gt;&gt;</a:t>
            </a:r>
            <a:r>
              <a:rPr lang="en-US" b="1" dirty="0" err="1" smtClean="0"/>
              <a:t>sqrt</a:t>
            </a:r>
            <a:r>
              <a:rPr lang="en-US" b="1" dirty="0" smtClean="0"/>
              <a:t>(4)</a:t>
            </a:r>
          </a:p>
          <a:p>
            <a:r>
              <a:rPr lang="en-US" dirty="0" smtClean="0"/>
              <a:t>&gt;&gt;&gt; from math import *</a:t>
            </a:r>
          </a:p>
          <a:p>
            <a:r>
              <a:rPr lang="en-US" dirty="0" smtClean="0"/>
              <a:t> &gt;&gt;&gt; </a:t>
            </a:r>
            <a:r>
              <a:rPr lang="en-US" dirty="0" err="1" smtClean="0"/>
              <a:t>sqrt</a:t>
            </a:r>
            <a:r>
              <a:rPr lang="en-US" dirty="0" smtClean="0"/>
              <a:t>(2) </a:t>
            </a:r>
          </a:p>
          <a:p>
            <a:r>
              <a:rPr lang="en-US" dirty="0" smtClean="0"/>
              <a:t>1.4142135623730951 </a:t>
            </a:r>
          </a:p>
          <a:p>
            <a:r>
              <a:rPr lang="en-US" dirty="0" smtClean="0"/>
              <a:t>&gt;&gt;&gt; from math import * 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sqrt</a:t>
            </a:r>
            <a:r>
              <a:rPr lang="en-US" dirty="0" smtClean="0"/>
              <a:t>(2) </a:t>
            </a:r>
          </a:p>
          <a:p>
            <a:r>
              <a:rPr lang="en-US" dirty="0" smtClean="0"/>
              <a:t>1.4142135623730951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the perimeter of a circle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from math import * </a:t>
            </a:r>
          </a:p>
          <a:p>
            <a:r>
              <a:rPr lang="en-US" dirty="0" smtClean="0"/>
              <a:t>&gt;&gt;&gt; diameter = 5 </a:t>
            </a:r>
          </a:p>
          <a:p>
            <a:r>
              <a:rPr lang="en-US" dirty="0" smtClean="0"/>
              <a:t>&gt;&gt;&gt; perimeter = 2 * pi * diameter </a:t>
            </a:r>
          </a:p>
          <a:p>
            <a:r>
              <a:rPr lang="en-US" dirty="0" smtClean="0"/>
              <a:t>&gt;&gt;&gt; print(perimeter)</a:t>
            </a:r>
          </a:p>
          <a:p>
            <a:r>
              <a:rPr lang="en-US" dirty="0" smtClean="0"/>
              <a:t> 31.41592653589793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Different editors and installation of Python , Simple programs in Python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Calculate the amplitude of a sine wave: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2743200"/>
          </a:xfrm>
        </p:spPr>
        <p:txBody>
          <a:bodyPr/>
          <a:lstStyle/>
          <a:p>
            <a:r>
              <a:rPr lang="en-US" dirty="0" smtClean="0"/>
              <a:t>&gt;&gt;&gt; from math import * </a:t>
            </a:r>
          </a:p>
          <a:p>
            <a:r>
              <a:rPr lang="en-US" dirty="0" smtClean="0"/>
              <a:t>&gt;&gt;&gt; Ueff = 230 </a:t>
            </a:r>
          </a:p>
          <a:p>
            <a:r>
              <a:rPr lang="en-US" dirty="0" smtClean="0"/>
              <a:t>&gt;&gt;&gt; amplitude = Ueff * sqrt(2) </a:t>
            </a:r>
          </a:p>
          <a:p>
            <a:r>
              <a:rPr lang="en-US" dirty="0" smtClean="0"/>
              <a:t>&gt;&gt;&gt; amplitude 325.2691193458119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Add, Sub, Mult and Div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&gt;&gt;&gt; x= 5</a:t>
            </a:r>
          </a:p>
          <a:p>
            <a:r>
              <a:rPr lang="en-US" dirty="0" smtClean="0"/>
              <a:t>&gt;&gt;&gt;y =3</a:t>
            </a:r>
          </a:p>
          <a:p>
            <a:r>
              <a:rPr lang="en-US" dirty="0" smtClean="0"/>
              <a:t>&gt;&gt;&gt;x + y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&gt;&gt;&gt;x*y</a:t>
            </a:r>
          </a:p>
          <a:p>
            <a:r>
              <a:rPr lang="en-US" dirty="0" smtClean="0"/>
              <a:t>15</a:t>
            </a:r>
          </a:p>
          <a:p>
            <a:r>
              <a:rPr lang="en-US" dirty="0" smtClean="0"/>
              <a:t>&gt;&gt;&gt;x-y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&gt;&gt;&gt;x/y </a:t>
            </a:r>
          </a:p>
          <a:p>
            <a:r>
              <a:rPr lang="en-US" dirty="0" smtClean="0"/>
              <a:t>1.6666666667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s = input("What is your name?")</a:t>
            </a:r>
          </a:p>
          <a:p>
            <a:r>
              <a:rPr lang="en-US" dirty="0" smtClean="0"/>
              <a:t>What is your name ?  XYZU</a:t>
            </a:r>
          </a:p>
          <a:p>
            <a:r>
              <a:rPr lang="en-US" dirty="0" smtClean="0"/>
              <a:t>&gt;&gt;&gt;t</a:t>
            </a:r>
          </a:p>
          <a:p>
            <a:r>
              <a:rPr lang="en-US" dirty="0" smtClean="0"/>
              <a:t>XYZU</a:t>
            </a:r>
          </a:p>
          <a:p>
            <a:r>
              <a:rPr lang="en-US" dirty="0" smtClean="0"/>
              <a:t>&gt;&gt;&gt; print(“your name is :”+t)</a:t>
            </a:r>
          </a:p>
          <a:p>
            <a:r>
              <a:rPr lang="en-US" dirty="0" smtClean="0"/>
              <a:t>Your name is XYZU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with data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&gt;&gt;&gt; x = int(input("Input an integer: ")) </a:t>
            </a:r>
          </a:p>
          <a:p>
            <a:pPr>
              <a:buNone/>
            </a:pPr>
            <a:r>
              <a:rPr lang="en-US" dirty="0" smtClean="0"/>
              <a:t>------</a:t>
            </a:r>
          </a:p>
          <a:p>
            <a:pPr>
              <a:buNone/>
            </a:pPr>
            <a:r>
              <a:rPr lang="en-US" dirty="0" smtClean="0"/>
              <a:t>&gt;&gt;&gt;y = float(input("Input a float: ")) </a:t>
            </a:r>
          </a:p>
          <a:p>
            <a:pPr>
              <a:buNone/>
            </a:pPr>
            <a:r>
              <a:rPr lang="en-US" dirty="0" smtClean="0"/>
              <a:t>-----</a:t>
            </a:r>
          </a:p>
          <a:p>
            <a:pPr>
              <a:buNone/>
            </a:pPr>
            <a:r>
              <a:rPr lang="en-US" dirty="0" smtClean="0"/>
              <a:t>&gt;&gt; print(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def f():</a:t>
            </a:r>
          </a:p>
          <a:p>
            <a:r>
              <a:rPr lang="en-US" dirty="0" smtClean="0"/>
              <a:t>...    x = int(input("Enter first Number"))</a:t>
            </a:r>
          </a:p>
          <a:p>
            <a:r>
              <a:rPr lang="en-US" dirty="0" smtClean="0"/>
              <a:t>...    y = int(input("Enter second Number"))</a:t>
            </a:r>
          </a:p>
          <a:p>
            <a:r>
              <a:rPr lang="en-US" dirty="0" smtClean="0"/>
              <a:t>...    z = x + y</a:t>
            </a:r>
          </a:p>
          <a:p>
            <a:r>
              <a:rPr lang="en-US" dirty="0" smtClean="0"/>
              <a:t>...    print(z)</a:t>
            </a:r>
          </a:p>
          <a:p>
            <a:r>
              <a:rPr lang="en-US" dirty="0" smtClean="0"/>
              <a:t>...</a:t>
            </a:r>
          </a:p>
          <a:p>
            <a:r>
              <a:rPr lang="en-US" dirty="0" smtClean="0"/>
              <a:t>&gt;&gt;&gt; f()</a:t>
            </a:r>
          </a:p>
          <a:p>
            <a:r>
              <a:rPr lang="en-US" dirty="0" smtClean="0"/>
              <a:t>Enter first Number       2</a:t>
            </a:r>
          </a:p>
          <a:p>
            <a:r>
              <a:rPr lang="en-US" dirty="0" smtClean="0"/>
              <a:t>Enter second Number 3</a:t>
            </a:r>
          </a:p>
          <a:p>
            <a:r>
              <a:rPr lang="en-US" dirty="0" smtClean="0"/>
              <a:t>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x = 5</a:t>
            </a:r>
          </a:p>
          <a:p>
            <a:r>
              <a:rPr lang="en-US" dirty="0" smtClean="0"/>
              <a:t>&gt;&gt;&gt; type(x)</a:t>
            </a:r>
          </a:p>
          <a:p>
            <a:r>
              <a:rPr lang="en-US" dirty="0" smtClean="0"/>
              <a:t>&lt;class 'int'&gt;</a:t>
            </a:r>
          </a:p>
          <a:p>
            <a:r>
              <a:rPr lang="en-US" dirty="0" smtClean="0"/>
              <a:t>&gt;&gt;&gt; x= "THYAGU"</a:t>
            </a:r>
          </a:p>
          <a:p>
            <a:r>
              <a:rPr lang="en-US" dirty="0" smtClean="0"/>
              <a:t>&gt;&gt;&gt; type(x)</a:t>
            </a:r>
          </a:p>
          <a:p>
            <a:r>
              <a:rPr lang="en-US" dirty="0" smtClean="0"/>
              <a:t>&lt;class '</a:t>
            </a:r>
            <a:r>
              <a:rPr lang="en-US" dirty="0" err="1" smtClean="0"/>
              <a:t>str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&gt;&gt;&gt;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int(5.5)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&gt;&gt;&gt; float(5)</a:t>
            </a:r>
          </a:p>
          <a:p>
            <a:r>
              <a:rPr lang="en-US" dirty="0" smtClean="0"/>
              <a:t>5.0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str</a:t>
            </a:r>
            <a:r>
              <a:rPr lang="en-US" dirty="0" smtClean="0"/>
              <a:t>(67)</a:t>
            </a:r>
          </a:p>
          <a:p>
            <a:r>
              <a:rPr lang="en-US" dirty="0" smtClean="0"/>
              <a:t>'67'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and Time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import time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localtime</a:t>
            </a:r>
            <a:r>
              <a:rPr lang="en-US" dirty="0" smtClean="0"/>
              <a:t> = </a:t>
            </a:r>
            <a:r>
              <a:rPr lang="en-US" dirty="0" err="1" smtClean="0"/>
              <a:t>time.localtime</a:t>
            </a:r>
            <a:r>
              <a:rPr lang="en-US" dirty="0" smtClean="0"/>
              <a:t>(</a:t>
            </a:r>
            <a:r>
              <a:rPr lang="en-US" dirty="0" err="1" smtClean="0"/>
              <a:t>time.time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&gt;&gt;&gt; print("Local Time:",</a:t>
            </a:r>
            <a:r>
              <a:rPr lang="en-US" dirty="0" err="1" smtClean="0"/>
              <a:t>localtime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Local Time: </a:t>
            </a:r>
            <a:r>
              <a:rPr lang="en-US" dirty="0" err="1" smtClean="0"/>
              <a:t>time.struct_time</a:t>
            </a:r>
            <a:r>
              <a:rPr lang="en-US" dirty="0" smtClean="0"/>
              <a:t>(</a:t>
            </a:r>
            <a:r>
              <a:rPr lang="en-US" dirty="0" err="1" smtClean="0"/>
              <a:t>tm_year</a:t>
            </a:r>
            <a:r>
              <a:rPr lang="en-US" dirty="0" smtClean="0"/>
              <a:t>=2018, </a:t>
            </a:r>
            <a:r>
              <a:rPr lang="en-US" dirty="0" err="1" smtClean="0"/>
              <a:t>tm_mon</a:t>
            </a:r>
            <a:r>
              <a:rPr lang="en-US" dirty="0" smtClean="0"/>
              <a:t>=1, </a:t>
            </a:r>
            <a:r>
              <a:rPr lang="en-US" dirty="0" err="1" smtClean="0"/>
              <a:t>tm_mday</a:t>
            </a:r>
            <a:r>
              <a:rPr lang="en-US" dirty="0" smtClean="0"/>
              <a:t>=21, </a:t>
            </a:r>
            <a:r>
              <a:rPr lang="en-US" dirty="0" err="1" smtClean="0"/>
              <a:t>tm_hour</a:t>
            </a:r>
            <a:r>
              <a:rPr lang="en-US" dirty="0" smtClean="0"/>
              <a:t>=12, </a:t>
            </a:r>
            <a:r>
              <a:rPr lang="en-US" dirty="0" err="1" smtClean="0"/>
              <a:t>tm_min</a:t>
            </a:r>
            <a:r>
              <a:rPr lang="en-US" dirty="0" smtClean="0"/>
              <a:t>=34, </a:t>
            </a:r>
            <a:r>
              <a:rPr lang="en-US" dirty="0" err="1" smtClean="0"/>
              <a:t>tm_sec</a:t>
            </a:r>
            <a:r>
              <a:rPr lang="en-US" dirty="0" smtClean="0"/>
              <a:t>=18, </a:t>
            </a:r>
            <a:r>
              <a:rPr lang="en-US" dirty="0" err="1" smtClean="0"/>
              <a:t>tm_wday</a:t>
            </a:r>
            <a:r>
              <a:rPr lang="en-US" dirty="0" smtClean="0"/>
              <a:t>=6, </a:t>
            </a:r>
            <a:r>
              <a:rPr lang="en-US" dirty="0" err="1" smtClean="0"/>
              <a:t>tm_yday</a:t>
            </a:r>
            <a:r>
              <a:rPr lang="en-US" dirty="0" smtClean="0"/>
              <a:t>=21, </a:t>
            </a:r>
            <a:r>
              <a:rPr lang="en-US" dirty="0" err="1" smtClean="0"/>
              <a:t>tm_isdst</a:t>
            </a:r>
            <a:r>
              <a:rPr lang="en-US" dirty="0" smtClean="0"/>
              <a:t>=0)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formatted date and time: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/>
          <a:lstStyle/>
          <a:p>
            <a:r>
              <a:rPr lang="en-US" dirty="0" smtClean="0"/>
              <a:t>&gt;&gt;&gt; import time</a:t>
            </a:r>
          </a:p>
          <a:p>
            <a:r>
              <a:rPr lang="en-US" sz="2400" dirty="0" smtClean="0"/>
              <a:t>&gt;&gt;&gt; </a:t>
            </a:r>
            <a:r>
              <a:rPr lang="en-US" sz="2400" dirty="0" err="1" smtClean="0"/>
              <a:t>localtime</a:t>
            </a:r>
            <a:r>
              <a:rPr lang="en-US" sz="2400" dirty="0" smtClean="0"/>
              <a:t>=</a:t>
            </a:r>
            <a:r>
              <a:rPr lang="en-US" sz="2400" dirty="0" err="1" smtClean="0"/>
              <a:t>time.asctime</a:t>
            </a:r>
            <a:r>
              <a:rPr lang="en-US" sz="2400" dirty="0" smtClean="0"/>
              <a:t>(</a:t>
            </a:r>
            <a:r>
              <a:rPr lang="en-US" sz="2400" dirty="0" err="1" smtClean="0"/>
              <a:t>time.localtime</a:t>
            </a:r>
            <a:r>
              <a:rPr lang="en-US" sz="2400" dirty="0" smtClean="0"/>
              <a:t>(</a:t>
            </a:r>
            <a:r>
              <a:rPr lang="en-US" sz="2400" dirty="0" err="1" smtClean="0"/>
              <a:t>time.time</a:t>
            </a:r>
            <a:r>
              <a:rPr lang="en-US" sz="2400" dirty="0" smtClean="0"/>
              <a:t>()))</a:t>
            </a:r>
          </a:p>
          <a:p>
            <a:r>
              <a:rPr lang="en-US" dirty="0" smtClean="0"/>
              <a:t>&gt;&gt;&gt; print("Local Time:",</a:t>
            </a:r>
            <a:r>
              <a:rPr lang="en-US" dirty="0" err="1" smtClean="0"/>
              <a:t>localtime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Local Time: Sun Jan 21 12:36:54 2018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Calendar for a month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&gt;&gt;&gt; import calendar</a:t>
            </a:r>
          </a:p>
          <a:p>
            <a:r>
              <a:rPr lang="en-US" dirty="0" smtClean="0"/>
              <a:t>&gt;&gt;&gt; c=</a:t>
            </a:r>
            <a:r>
              <a:rPr lang="en-US" dirty="0" err="1" smtClean="0"/>
              <a:t>calendar.month</a:t>
            </a:r>
            <a:r>
              <a:rPr lang="en-US" dirty="0" smtClean="0"/>
              <a:t>(2018,1)</a:t>
            </a:r>
          </a:p>
          <a:p>
            <a:r>
              <a:rPr lang="en-US" dirty="0" smtClean="0"/>
              <a:t>&gt;&gt;&gt; print("Calendar of January ,2018\</a:t>
            </a:r>
            <a:r>
              <a:rPr lang="en-US" dirty="0" err="1" smtClean="0"/>
              <a:t>n",c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Calendar of January ,2018</a:t>
            </a:r>
          </a:p>
          <a:p>
            <a:r>
              <a:rPr lang="en-US" dirty="0" smtClean="0"/>
              <a:t>     January 2018</a:t>
            </a:r>
          </a:p>
          <a:p>
            <a:r>
              <a:rPr lang="en-US" dirty="0" smtClean="0"/>
              <a:t>Mo </a:t>
            </a:r>
            <a:r>
              <a:rPr lang="en-US" dirty="0" err="1" smtClean="0"/>
              <a:t>Tu</a:t>
            </a:r>
            <a:r>
              <a:rPr lang="en-US" dirty="0" smtClean="0"/>
              <a:t> We </a:t>
            </a:r>
            <a:r>
              <a:rPr lang="en-US" dirty="0" err="1" smtClean="0"/>
              <a:t>Th</a:t>
            </a:r>
            <a:r>
              <a:rPr lang="en-US" dirty="0" smtClean="0"/>
              <a:t> Fr Sa Su</a:t>
            </a:r>
          </a:p>
          <a:p>
            <a:r>
              <a:rPr lang="en-US" dirty="0" smtClean="0"/>
              <a:t> 1  2  3  4  5  6  7</a:t>
            </a:r>
          </a:p>
          <a:p>
            <a:r>
              <a:rPr lang="en-US" dirty="0" smtClean="0"/>
              <a:t> 8  9 10 11 12 13 14</a:t>
            </a:r>
          </a:p>
          <a:p>
            <a:r>
              <a:rPr lang="en-US" dirty="0" smtClean="0"/>
              <a:t>15 16 17 18 19 20 21</a:t>
            </a:r>
          </a:p>
          <a:p>
            <a:r>
              <a:rPr lang="en-US" dirty="0" smtClean="0"/>
              <a:t>22 23 24 25 26 27 28</a:t>
            </a:r>
          </a:p>
          <a:p>
            <a:r>
              <a:rPr lang="en-US" dirty="0" smtClean="0"/>
              <a:t>29 30 31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calendar.prcal</a:t>
            </a:r>
            <a:r>
              <a:rPr lang="en-US" dirty="0" smtClean="0"/>
              <a:t>(2018)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105400" cy="1143000"/>
          </a:xfrm>
        </p:spPr>
        <p:txBody>
          <a:bodyPr/>
          <a:lstStyle/>
          <a:p>
            <a:r>
              <a:rPr lang="en-US" b="1" dirty="0" smtClean="0"/>
              <a:t>Introduction to</a:t>
            </a:r>
            <a:endParaRPr lang="en-US" b="1" dirty="0"/>
          </a:p>
        </p:txBody>
      </p:sp>
      <p:pic>
        <p:nvPicPr>
          <p:cNvPr id="1026" name="Picture 2" descr="Image result for Python Programming language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2133600"/>
            <a:ext cx="57150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Programming using Idle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676400"/>
            <a:ext cx="487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863" y="1576388"/>
            <a:ext cx="8296275" cy="3705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8029575" cy="2695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5" y="1100138"/>
            <a:ext cx="7867650" cy="4657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86233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09600"/>
            <a:ext cx="814387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8029575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14400"/>
            <a:ext cx="806767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1" y="1676400"/>
            <a:ext cx="5791200" cy="3009900"/>
          </a:xfrm>
          <a:prstGeom prst="rect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# Addition and subtraction</a:t>
            </a:r>
          </a:p>
          <a:p>
            <a:pPr>
              <a:buNone/>
            </a:pPr>
            <a:r>
              <a:rPr lang="en-US" dirty="0" smtClean="0"/>
              <a:t>print(5 + 5)</a:t>
            </a:r>
          </a:p>
          <a:p>
            <a:pPr>
              <a:buNone/>
            </a:pPr>
            <a:r>
              <a:rPr lang="en-US" dirty="0" smtClean="0"/>
              <a:t>print(5 - 5)</a:t>
            </a:r>
          </a:p>
          <a:p>
            <a:pPr>
              <a:buNone/>
            </a:pPr>
            <a:r>
              <a:rPr lang="en-US" dirty="0" smtClean="0"/>
              <a:t># Multiplication and division</a:t>
            </a:r>
          </a:p>
          <a:p>
            <a:pPr>
              <a:buNone/>
            </a:pPr>
            <a:r>
              <a:rPr lang="en-US" dirty="0" smtClean="0"/>
              <a:t>print(3 * 5)</a:t>
            </a:r>
          </a:p>
          <a:p>
            <a:pPr>
              <a:buNone/>
            </a:pPr>
            <a:r>
              <a:rPr lang="en-US" dirty="0" smtClean="0"/>
              <a:t>print(10 / 2)</a:t>
            </a:r>
          </a:p>
          <a:p>
            <a:pPr>
              <a:buNone/>
            </a:pPr>
            <a:r>
              <a:rPr lang="en-US" dirty="0" smtClean="0"/>
              <a:t># Exponentiation</a:t>
            </a:r>
          </a:p>
          <a:p>
            <a:pPr>
              <a:buNone/>
            </a:pPr>
            <a:r>
              <a:rPr lang="en-US" dirty="0" smtClean="0"/>
              <a:t>print(4 ** 2)</a:t>
            </a:r>
          </a:p>
          <a:p>
            <a:pPr>
              <a:buNone/>
            </a:pPr>
            <a:r>
              <a:rPr lang="en-US" dirty="0" smtClean="0"/>
              <a:t># Modulo</a:t>
            </a:r>
          </a:p>
          <a:p>
            <a:pPr>
              <a:buNone/>
            </a:pPr>
            <a:r>
              <a:rPr lang="en-US" dirty="0" smtClean="0"/>
              <a:t>print(18 % 7)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is a general-purpose interpreted, interactive, object-oriented, and high-level programming language.</a:t>
            </a:r>
          </a:p>
          <a:p>
            <a:r>
              <a:rPr lang="en-US" dirty="0" smtClean="0"/>
              <a:t> It was created by </a:t>
            </a:r>
            <a:r>
              <a:rPr lang="en-US" i="1" dirty="0" smtClean="0">
                <a:solidFill>
                  <a:srgbClr val="FF0000"/>
                </a:solidFill>
              </a:rPr>
              <a:t>Guido van Rossum </a:t>
            </a:r>
            <a:r>
              <a:rPr lang="en-US" dirty="0" smtClean="0"/>
              <a:t>during 1985- 1990. Python is named after a TV Show called ‘</a:t>
            </a:r>
            <a:r>
              <a:rPr lang="en-US" i="1" dirty="0" smtClean="0">
                <a:solidFill>
                  <a:srgbClr val="FF0000"/>
                </a:solidFill>
              </a:rPr>
              <a:t>Monty Python’s Flying Circus</a:t>
            </a:r>
            <a:r>
              <a:rPr lang="en-US" dirty="0" smtClean="0"/>
              <a:t>’ and not after Python-the snake.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Anaconda?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With over 4.5 million users, the open source </a:t>
            </a:r>
            <a:r>
              <a:rPr lang="en-US" dirty="0" smtClean="0">
                <a:hlinkClick r:id="rId2"/>
              </a:rPr>
              <a:t>Anaconda Distribution</a:t>
            </a:r>
            <a:r>
              <a:rPr lang="en-US" dirty="0" smtClean="0"/>
              <a:t> is the easiest way to do Python data science and machine learning. </a:t>
            </a:r>
          </a:p>
          <a:p>
            <a:r>
              <a:rPr lang="en-US" dirty="0" smtClean="0"/>
              <a:t>It includes hundreds of popular data science packages and the </a:t>
            </a:r>
            <a:r>
              <a:rPr lang="en-US" i="1" dirty="0" err="1" smtClean="0"/>
              <a:t>conda</a:t>
            </a:r>
            <a:r>
              <a:rPr lang="en-US" dirty="0" smtClean="0"/>
              <a:t> package and virtual environment manager for Windows, Linux, and </a:t>
            </a:r>
            <a:r>
              <a:rPr lang="en-US" dirty="0" err="1" smtClean="0"/>
              <a:t>MacOS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Conda</a:t>
            </a:r>
            <a:r>
              <a:rPr lang="en-US" dirty="0" smtClean="0"/>
              <a:t> makes it quick and easy to install, run, and upgrade complex data science and machine learning environments like </a:t>
            </a:r>
            <a:r>
              <a:rPr lang="en-US" dirty="0" err="1" smtClean="0"/>
              <a:t>scikit</a:t>
            </a:r>
            <a:r>
              <a:rPr lang="en-US" dirty="0" smtClean="0"/>
              <a:t>-learn, </a:t>
            </a:r>
            <a:r>
              <a:rPr lang="en-US" dirty="0" err="1" smtClean="0"/>
              <a:t>TensorFlow</a:t>
            </a:r>
            <a:r>
              <a:rPr lang="en-US" dirty="0" smtClean="0"/>
              <a:t>, and </a:t>
            </a:r>
            <a:r>
              <a:rPr lang="en-US" dirty="0" err="1" smtClean="0"/>
              <a:t>SciPy</a:t>
            </a:r>
            <a:r>
              <a:rPr lang="en-US" dirty="0" smtClean="0"/>
              <a:t>. </a:t>
            </a:r>
          </a:p>
          <a:p>
            <a:r>
              <a:rPr lang="en-US" dirty="0" smtClean="0"/>
              <a:t>Anaconda Distribution is the foundation of millions of data science projects as well as Amazon Web Services' </a:t>
            </a:r>
            <a:r>
              <a:rPr lang="en-US" i="1" dirty="0" smtClean="0"/>
              <a:t>Machine Learning AMIs</a:t>
            </a:r>
            <a:r>
              <a:rPr lang="en-US" dirty="0" smtClean="0"/>
              <a:t> and </a:t>
            </a:r>
            <a:r>
              <a:rPr lang="en-US" i="1" dirty="0" smtClean="0"/>
              <a:t>Anaconda for Microsoft </a:t>
            </a:r>
            <a:r>
              <a:rPr lang="en-US" dirty="0" smtClean="0"/>
              <a:t>on Azure and Windows.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85800"/>
            <a:ext cx="8153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8229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Downloading Anaconda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3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latest version of Anaconda is available for download from </a:t>
            </a:r>
            <a:r>
              <a:rPr lang="en-US" sz="2000" b="1" dirty="0" smtClean="0"/>
              <a:t>https://www.anaconda.com/download/</a:t>
            </a:r>
            <a:endParaRPr lang="en-US" sz="2000" b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52800"/>
            <a:ext cx="721995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314450"/>
            <a:ext cx="338137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1000"/>
            <a:ext cx="685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1. ANACONDA NAVIGATOR</a:t>
            </a:r>
            <a:endParaRPr lang="en-US" sz="44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314450"/>
            <a:ext cx="338137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685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2. ANACONDA PROMPT</a:t>
            </a:r>
            <a:endParaRPr lang="en-US" sz="44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314450"/>
            <a:ext cx="338137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71600"/>
            <a:ext cx="7848600" cy="296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Features of Python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Simple </a:t>
            </a:r>
          </a:p>
          <a:p>
            <a:r>
              <a:rPr lang="en-US" b="1" dirty="0" smtClean="0"/>
              <a:t>Easy to Learn </a:t>
            </a:r>
          </a:p>
          <a:p>
            <a:r>
              <a:rPr lang="en-US" b="1" dirty="0" smtClean="0"/>
              <a:t>Free and Open Source </a:t>
            </a:r>
          </a:p>
          <a:p>
            <a:r>
              <a:rPr lang="en-US" b="1" dirty="0" smtClean="0"/>
              <a:t>High-level Language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b="1" dirty="0" smtClean="0"/>
              <a:t>Python is a Beginner's Language</a:t>
            </a:r>
          </a:p>
          <a:p>
            <a:r>
              <a:rPr lang="en-US" b="1" dirty="0" smtClean="0"/>
              <a:t>Portable</a:t>
            </a:r>
          </a:p>
          <a:p>
            <a:r>
              <a:rPr lang="en-US" b="1" dirty="0" smtClean="0"/>
              <a:t>Interactive</a:t>
            </a:r>
          </a:p>
          <a:p>
            <a:r>
              <a:rPr lang="en-US" b="1" dirty="0" smtClean="0"/>
              <a:t>Interpreted </a:t>
            </a:r>
          </a:p>
          <a:p>
            <a:r>
              <a:rPr lang="en-US" b="1" dirty="0" smtClean="0"/>
              <a:t>Object Oriented </a:t>
            </a:r>
          </a:p>
          <a:p>
            <a:r>
              <a:rPr lang="en-US" b="1" dirty="0" smtClean="0"/>
              <a:t>Extensible </a:t>
            </a:r>
          </a:p>
          <a:p>
            <a:r>
              <a:rPr lang="en-US" b="1" dirty="0" smtClean="0"/>
              <a:t>Embeddable </a:t>
            </a:r>
          </a:p>
          <a:p>
            <a:r>
              <a:rPr lang="en-US" b="1" dirty="0" smtClean="0"/>
              <a:t>Extensive Libraries </a:t>
            </a:r>
          </a:p>
          <a:p>
            <a:r>
              <a:rPr lang="en-US" b="1" dirty="0" smtClean="0"/>
              <a:t>Databases </a:t>
            </a:r>
          </a:p>
          <a:p>
            <a:r>
              <a:rPr lang="en-US" b="1" dirty="0" smtClean="0"/>
              <a:t>GUI Programming</a:t>
            </a:r>
          </a:p>
          <a:p>
            <a:r>
              <a:rPr lang="en-US" b="1" dirty="0" smtClean="0"/>
              <a:t>Scalable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0925" y="1828800"/>
            <a:ext cx="70421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33400"/>
            <a:ext cx="845820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685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3. JUPYTER NOTEBOOK</a:t>
            </a:r>
            <a:endParaRPr lang="en-US" sz="44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314450"/>
            <a:ext cx="338137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066800"/>
            <a:ext cx="8763000" cy="427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8839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0613" y="1143000"/>
            <a:ext cx="69627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85800"/>
            <a:ext cx="8305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" y="1528763"/>
            <a:ext cx="80581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To read  two numbers and find add, sub, </a:t>
            </a:r>
            <a:r>
              <a:rPr lang="en-US" dirty="0" err="1" smtClean="0"/>
              <a:t>mul</a:t>
            </a:r>
            <a:r>
              <a:rPr lang="en-US" dirty="0" smtClean="0"/>
              <a:t>, dev and mod dev.</a:t>
            </a:r>
          </a:p>
          <a:p>
            <a:pPr marL="514350" indent="-514350">
              <a:buAutoNum type="arabicPeriod"/>
            </a:pPr>
            <a:r>
              <a:rPr lang="en-US" dirty="0" smtClean="0"/>
              <a:t>To check whether the given number is even or odd.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9238" y="1795463"/>
            <a:ext cx="61055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Software Stack for Science and Engineering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143000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Python by itself is not that useful for S&amp;E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Many add-ons and extensions have been created to allow python to work for S&amp;E’s, web development, big data processing, and other software “stacks”.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2083523"/>
            <a:ext cx="3160830" cy="4572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590800" y="3429000"/>
            <a:ext cx="1905000" cy="381000"/>
          </a:xfrm>
          <a:prstGeom prst="straightConnector1">
            <a:avLst/>
          </a:prstGeom>
          <a:ln w="50800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70430" y="3059668"/>
            <a:ext cx="290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iPython</a:t>
            </a:r>
            <a:r>
              <a:rPr lang="en-US" dirty="0" smtClean="0"/>
              <a:t> is now called Jupyter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02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" y="381000"/>
            <a:ext cx="8724900" cy="478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Try this in </a:t>
            </a:r>
            <a:r>
              <a:rPr lang="en-US" dirty="0" err="1" smtClean="0"/>
              <a:t>Spyder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2296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import </a:t>
            </a:r>
            <a:r>
              <a:rPr lang="en-US" sz="1800" dirty="0" err="1" smtClean="0"/>
              <a:t>numpy</a:t>
            </a:r>
            <a:r>
              <a:rPr lang="en-US" sz="1800" dirty="0" smtClean="0"/>
              <a:t> as </a:t>
            </a:r>
            <a:r>
              <a:rPr lang="en-US" sz="1800" dirty="0" err="1" smtClean="0"/>
              <a:t>np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import </a:t>
            </a:r>
            <a:r>
              <a:rPr lang="en-US" sz="1800" dirty="0" err="1" smtClean="0"/>
              <a:t>matplotlib.pyplot</a:t>
            </a:r>
            <a:r>
              <a:rPr lang="en-US" sz="1800" dirty="0" smtClean="0"/>
              <a:t> as </a:t>
            </a:r>
            <a:r>
              <a:rPr lang="en-US" sz="1800" dirty="0" err="1" smtClean="0"/>
              <a:t>plt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# Sine Wave</a:t>
            </a:r>
          </a:p>
          <a:p>
            <a:pPr>
              <a:buNone/>
            </a:pPr>
            <a:r>
              <a:rPr lang="en-US" sz="1800" dirty="0" smtClean="0"/>
              <a:t>x = </a:t>
            </a:r>
            <a:r>
              <a:rPr lang="en-US" sz="1800" dirty="0" err="1" smtClean="0"/>
              <a:t>np.arange</a:t>
            </a:r>
            <a:r>
              <a:rPr lang="en-US" sz="1800" dirty="0" smtClean="0"/>
              <a:t>(0,12*np.pi,0.001)</a:t>
            </a:r>
          </a:p>
          <a:p>
            <a:pPr>
              <a:buNone/>
            </a:pPr>
            <a:r>
              <a:rPr lang="en-US" sz="1800" dirty="0" smtClean="0"/>
              <a:t>y = np.sin(x)</a:t>
            </a:r>
          </a:p>
          <a:p>
            <a:pPr>
              <a:buNone/>
            </a:pPr>
            <a:r>
              <a:rPr lang="en-US" sz="1800" dirty="0" err="1" smtClean="0"/>
              <a:t>plt.plot</a:t>
            </a:r>
            <a:r>
              <a:rPr lang="en-US" sz="1800" dirty="0" smtClean="0"/>
              <a:t>(</a:t>
            </a:r>
            <a:r>
              <a:rPr lang="en-US" sz="1800" dirty="0" err="1" smtClean="0"/>
              <a:t>x,y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err="1" smtClean="0"/>
              <a:t>plt.show</a:t>
            </a:r>
            <a:r>
              <a:rPr lang="en-US" sz="1800" dirty="0" smtClean="0"/>
              <a:t>()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#Cos Wave</a:t>
            </a:r>
          </a:p>
          <a:p>
            <a:pPr>
              <a:buNone/>
            </a:pPr>
            <a:r>
              <a:rPr lang="en-US" sz="1800" dirty="0" smtClean="0"/>
              <a:t>y = np.cos(x)</a:t>
            </a:r>
          </a:p>
          <a:p>
            <a:pPr>
              <a:buNone/>
            </a:pPr>
            <a:r>
              <a:rPr lang="en-US" sz="1800" dirty="0" err="1" smtClean="0"/>
              <a:t>plt.plot</a:t>
            </a:r>
            <a:r>
              <a:rPr lang="en-US" sz="1800" dirty="0" smtClean="0"/>
              <a:t>(</a:t>
            </a:r>
            <a:r>
              <a:rPr lang="en-US" sz="1800" dirty="0" err="1" smtClean="0"/>
              <a:t>x,y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err="1" smtClean="0"/>
              <a:t>plt.show</a:t>
            </a:r>
            <a:r>
              <a:rPr lang="en-US" sz="1800" dirty="0" smtClean="0"/>
              <a:t>()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#Tan Wave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y = np.tan(x)</a:t>
            </a:r>
          </a:p>
          <a:p>
            <a:pPr>
              <a:buNone/>
            </a:pPr>
            <a:r>
              <a:rPr lang="en-US" sz="1800" dirty="0" err="1" smtClean="0"/>
              <a:t>plt.plot</a:t>
            </a:r>
            <a:r>
              <a:rPr lang="en-US" sz="1800" dirty="0" smtClean="0"/>
              <a:t>(</a:t>
            </a:r>
            <a:r>
              <a:rPr lang="en-US" sz="1800" dirty="0" err="1" smtClean="0"/>
              <a:t>x,y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err="1" smtClean="0"/>
              <a:t>plt.show</a:t>
            </a:r>
            <a:r>
              <a:rPr lang="en-US" sz="1800" dirty="0" smtClean="0"/>
              <a:t>()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this in Jupyter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Sine Wave</a:t>
            </a:r>
          </a:p>
          <a:p>
            <a:pPr>
              <a:buNone/>
            </a:pPr>
            <a:r>
              <a:rPr lang="en-US" dirty="0" smtClean="0"/>
              <a:t>x = </a:t>
            </a:r>
            <a:r>
              <a:rPr lang="en-US" dirty="0" err="1" smtClean="0"/>
              <a:t>np.arange</a:t>
            </a:r>
            <a:r>
              <a:rPr lang="en-US" dirty="0" smtClean="0"/>
              <a:t>(0,12*np.pi,0.001)</a:t>
            </a:r>
          </a:p>
          <a:p>
            <a:pPr>
              <a:buNone/>
            </a:pPr>
            <a:r>
              <a:rPr lang="en-US" dirty="0" smtClean="0"/>
              <a:t>y = np.sin(x)</a:t>
            </a:r>
          </a:p>
          <a:p>
            <a:pPr>
              <a:buNone/>
            </a:pPr>
            <a:r>
              <a:rPr lang="en-US" dirty="0" err="1" smtClean="0"/>
              <a:t>plt.plot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#Cos Wave</a:t>
            </a:r>
          </a:p>
          <a:p>
            <a:pPr>
              <a:buNone/>
            </a:pPr>
            <a:r>
              <a:rPr lang="en-US" dirty="0" smtClean="0"/>
              <a:t>y = np.cos(x)</a:t>
            </a:r>
          </a:p>
          <a:p>
            <a:pPr>
              <a:buNone/>
            </a:pPr>
            <a:r>
              <a:rPr lang="en-US" dirty="0" err="1" smtClean="0"/>
              <a:t>plt.plot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#Tan Wave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y = np.tan(x)</a:t>
            </a:r>
          </a:p>
          <a:p>
            <a:pPr>
              <a:buNone/>
            </a:pPr>
            <a:r>
              <a:rPr lang="en-US" dirty="0" err="1" smtClean="0"/>
              <a:t>plt.plot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the following in </a:t>
            </a:r>
            <a:r>
              <a:rPr lang="en-US" dirty="0" err="1" smtClean="0"/>
              <a:t>jupyter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dirty="0" smtClean="0"/>
              <a:t>import pandas as pd </a:t>
            </a:r>
          </a:p>
          <a:p>
            <a:pPr marL="514350" indent="-514350">
              <a:buNone/>
            </a:pPr>
            <a:r>
              <a:rPr lang="en-US" dirty="0" err="1" smtClean="0"/>
              <a:t>df</a:t>
            </a:r>
            <a:r>
              <a:rPr lang="en-US" dirty="0" smtClean="0"/>
              <a:t> = pd.DataFrame</a:t>
            </a:r>
            <a:r>
              <a:rPr lang="en-US" dirty="0" smtClean="0"/>
              <a:t>({</a:t>
            </a:r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'A1</a:t>
            </a:r>
            <a:r>
              <a:rPr lang="en-US" dirty="0" smtClean="0"/>
              <a:t>': ['a', 'b', 'c', '</a:t>
            </a:r>
            <a:r>
              <a:rPr lang="en-US" dirty="0" err="1" smtClean="0"/>
              <a:t>d','e</a:t>
            </a:r>
            <a:r>
              <a:rPr lang="en-US" dirty="0" smtClean="0"/>
              <a:t>', 'f', 'g', '</a:t>
            </a:r>
            <a:r>
              <a:rPr lang="en-US" dirty="0" err="1" smtClean="0"/>
              <a:t>h','i</a:t>
            </a:r>
            <a:r>
              <a:rPr lang="en-US" dirty="0" smtClean="0"/>
              <a:t>'],</a:t>
            </a:r>
          </a:p>
          <a:p>
            <a:pPr marL="514350" indent="-514350">
              <a:buNone/>
            </a:pPr>
            <a:r>
              <a:rPr lang="en-US" dirty="0" smtClean="0"/>
              <a:t>                   'A2': [4, 3, 5, 2, 1, 7, 7, 5, 9], </a:t>
            </a:r>
          </a:p>
          <a:p>
            <a:pPr marL="514350" indent="-514350">
              <a:buNone/>
            </a:pPr>
            <a:r>
              <a:rPr lang="en-US" dirty="0" smtClean="0"/>
              <a:t>                   'A3': [0, 4, 3, 6, 7, 10, 11, 9, 13], </a:t>
            </a:r>
          </a:p>
          <a:p>
            <a:pPr marL="514350" indent="-514350">
              <a:buNone/>
            </a:pPr>
            <a:r>
              <a:rPr lang="en-US" dirty="0" smtClean="0"/>
              <a:t>                   'A4': [1, 2, 3, 1, 2, 3, 1, 2, 3</a:t>
            </a:r>
            <a:r>
              <a:rPr lang="en-US" dirty="0" smtClean="0"/>
              <a:t>]</a:t>
            </a:r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}) </a:t>
            </a: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Immediate mode (Command Prompt)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Script mode (Idle)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 mode (Jupyter , </a:t>
            </a:r>
            <a:r>
              <a:rPr lang="en-US" dirty="0" err="1" smtClean="0"/>
              <a:t>Spyder</a:t>
            </a:r>
            <a:r>
              <a:rPr lang="en-US" dirty="0" smtClean="0"/>
              <a:t> and </a:t>
            </a:r>
            <a:r>
              <a:rPr lang="en-US" dirty="0" err="1" smtClean="0"/>
              <a:t>Pycharm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Deleivered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lnSpc>
                <a:spcPct val="115000"/>
              </a:lnSpc>
              <a:spcBef>
                <a:spcPts val="0"/>
              </a:spcBef>
            </a:pPr>
            <a:r>
              <a:rPr lang="en-US" b="1" dirty="0" smtClean="0">
                <a:ea typeface="Times New Roman"/>
                <a:cs typeface="Times New Roman"/>
              </a:rPr>
              <a:t>Basic Concepts of Brain , </a:t>
            </a:r>
            <a:endParaRPr lang="en-US" b="1" dirty="0" smtClean="0">
              <a:ea typeface="Times New Roman"/>
              <a:cs typeface="Times New Roman"/>
            </a:endParaRPr>
          </a:p>
          <a:p>
            <a:pPr marL="0">
              <a:lnSpc>
                <a:spcPct val="115000"/>
              </a:lnSpc>
              <a:spcBef>
                <a:spcPts val="0"/>
              </a:spcBef>
            </a:pPr>
            <a:r>
              <a:rPr lang="en-US" b="1" dirty="0" smtClean="0">
                <a:ea typeface="Times New Roman"/>
                <a:cs typeface="Times New Roman"/>
              </a:rPr>
              <a:t>What </a:t>
            </a:r>
            <a:r>
              <a:rPr lang="en-US" b="1" dirty="0" smtClean="0">
                <a:ea typeface="Times New Roman"/>
                <a:cs typeface="Times New Roman"/>
              </a:rPr>
              <a:t>is Artificial Intelligence? </a:t>
            </a:r>
            <a:endParaRPr lang="en-US" b="1" dirty="0" smtClean="0">
              <a:ea typeface="Times New Roman"/>
              <a:cs typeface="Times New Roman"/>
            </a:endParaRPr>
          </a:p>
          <a:p>
            <a:pPr marL="0">
              <a:lnSpc>
                <a:spcPct val="115000"/>
              </a:lnSpc>
              <a:spcBef>
                <a:spcPts val="0"/>
              </a:spcBef>
            </a:pPr>
            <a:r>
              <a:rPr lang="en-US" b="1" dirty="0" smtClean="0">
                <a:ea typeface="Times New Roman"/>
                <a:cs typeface="Times New Roman"/>
              </a:rPr>
              <a:t>What </a:t>
            </a:r>
            <a:r>
              <a:rPr lang="en-US" b="1" dirty="0" smtClean="0">
                <a:ea typeface="Times New Roman"/>
                <a:cs typeface="Times New Roman"/>
              </a:rPr>
              <a:t>is </a:t>
            </a:r>
            <a:r>
              <a:rPr lang="en-US" b="1" i="1" dirty="0" smtClean="0">
                <a:ea typeface="Times New Roman"/>
                <a:cs typeface="Times New Roman"/>
              </a:rPr>
              <a:t>Machine Learning?  </a:t>
            </a:r>
            <a:endParaRPr lang="en-US" b="1" i="1" dirty="0" smtClean="0">
              <a:ea typeface="Times New Roman"/>
              <a:cs typeface="Times New Roman"/>
            </a:endParaRPr>
          </a:p>
          <a:p>
            <a:pPr marL="0">
              <a:lnSpc>
                <a:spcPct val="115000"/>
              </a:lnSpc>
              <a:spcBef>
                <a:spcPts val="0"/>
              </a:spcBef>
            </a:pPr>
            <a:r>
              <a:rPr lang="en-US" b="1" i="1" dirty="0" smtClean="0">
                <a:ea typeface="Times New Roman"/>
                <a:cs typeface="Times New Roman"/>
              </a:rPr>
              <a:t>Machine </a:t>
            </a:r>
            <a:r>
              <a:rPr lang="en-US" b="1" i="1" dirty="0" smtClean="0">
                <a:ea typeface="Times New Roman"/>
                <a:cs typeface="Times New Roman"/>
              </a:rPr>
              <a:t>Learning Life </a:t>
            </a:r>
            <a:r>
              <a:rPr lang="en-US" b="1" i="1" dirty="0" smtClean="0">
                <a:ea typeface="Times New Roman"/>
                <a:cs typeface="Times New Roman"/>
              </a:rPr>
              <a:t>Cycle.</a:t>
            </a:r>
          </a:p>
          <a:p>
            <a:pPr marL="0">
              <a:lnSpc>
                <a:spcPct val="115000"/>
              </a:lnSpc>
              <a:spcBef>
                <a:spcPts val="0"/>
              </a:spcBef>
            </a:pPr>
            <a:r>
              <a:rPr lang="en-US" b="1" i="1" dirty="0" smtClean="0">
                <a:ea typeface="Times New Roman"/>
                <a:cs typeface="Times New Roman"/>
              </a:rPr>
              <a:t>Types </a:t>
            </a:r>
            <a:r>
              <a:rPr lang="en-US" b="1" i="1" dirty="0" smtClean="0">
                <a:ea typeface="Times New Roman"/>
                <a:cs typeface="Times New Roman"/>
              </a:rPr>
              <a:t>of Machine Learning?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defRPr/>
            </a:pPr>
            <a:r>
              <a:rPr lang="en-US" b="1" dirty="0" smtClean="0">
                <a:ea typeface="Times New Roman"/>
                <a:cs typeface="Times New Roman"/>
              </a:rPr>
              <a:t> </a:t>
            </a:r>
            <a:r>
              <a:rPr lang="en-US" b="1" dirty="0" smtClean="0">
                <a:ea typeface="Times New Roman"/>
                <a:cs typeface="Times New Roman"/>
              </a:rPr>
              <a:t>Python 3.6 ( Interactive and Script mode)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defRPr/>
            </a:pPr>
            <a:r>
              <a:rPr lang="en-US" b="1" dirty="0" smtClean="0">
                <a:ea typeface="Times New Roman"/>
                <a:cs typeface="Times New Roman"/>
              </a:rPr>
              <a:t> Simple </a:t>
            </a:r>
            <a:r>
              <a:rPr lang="en-US" b="1" dirty="0" smtClean="0">
                <a:ea typeface="Times New Roman"/>
                <a:cs typeface="Times New Roman"/>
              </a:rPr>
              <a:t>programs in Python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Python for…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Web Development</a:t>
            </a:r>
            <a:r>
              <a:rPr lang="en-US" dirty="0" smtClean="0"/>
              <a:t>: </a:t>
            </a:r>
            <a:r>
              <a:rPr lang="en-US" dirty="0" err="1" smtClean="0">
                <a:hlinkClick r:id="rId2"/>
              </a:rPr>
              <a:t>Django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Pyramid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Bottle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Tornado</a:t>
            </a:r>
            <a:r>
              <a:rPr lang="en-US" dirty="0" smtClean="0"/>
              <a:t>, </a:t>
            </a:r>
            <a:r>
              <a:rPr lang="en-US" dirty="0" smtClean="0">
                <a:hlinkClick r:id="rId6"/>
              </a:rPr>
              <a:t>Flask</a:t>
            </a:r>
            <a:r>
              <a:rPr lang="en-US" dirty="0" smtClean="0"/>
              <a:t>, </a:t>
            </a:r>
            <a:r>
              <a:rPr lang="en-US" dirty="0" smtClean="0">
                <a:hlinkClick r:id="rId7"/>
              </a:rPr>
              <a:t>web2py</a:t>
            </a:r>
            <a:endParaRPr lang="en-US" dirty="0" smtClean="0"/>
          </a:p>
          <a:p>
            <a:r>
              <a:rPr lang="en-US" b="1" dirty="0" smtClean="0"/>
              <a:t>GUI Development</a:t>
            </a:r>
            <a:r>
              <a:rPr lang="en-US" dirty="0" smtClean="0"/>
              <a:t>: </a:t>
            </a:r>
            <a:r>
              <a:rPr lang="en-US" dirty="0" err="1" smtClean="0">
                <a:hlinkClick r:id="rId8"/>
              </a:rPr>
              <a:t>tkInter</a:t>
            </a:r>
            <a:r>
              <a:rPr lang="en-US" dirty="0" smtClean="0"/>
              <a:t>, </a:t>
            </a:r>
            <a:r>
              <a:rPr lang="en-US" dirty="0" err="1" smtClean="0">
                <a:hlinkClick r:id="rId9"/>
              </a:rPr>
              <a:t>PyGObject</a:t>
            </a:r>
            <a:r>
              <a:rPr lang="en-US" dirty="0" smtClean="0"/>
              <a:t>, </a:t>
            </a:r>
            <a:r>
              <a:rPr lang="en-US" dirty="0" err="1" smtClean="0">
                <a:hlinkClick r:id="rId10"/>
              </a:rPr>
              <a:t>PyQt</a:t>
            </a:r>
            <a:r>
              <a:rPr lang="en-US" dirty="0" smtClean="0"/>
              <a:t>, </a:t>
            </a:r>
            <a:r>
              <a:rPr lang="en-US" dirty="0" err="1" smtClean="0">
                <a:hlinkClick r:id="rId11"/>
              </a:rPr>
              <a:t>PySide</a:t>
            </a:r>
            <a:r>
              <a:rPr lang="en-US" dirty="0" smtClean="0"/>
              <a:t>, </a:t>
            </a:r>
            <a:r>
              <a:rPr lang="en-US" dirty="0" err="1" smtClean="0">
                <a:hlinkClick r:id="rId12"/>
              </a:rPr>
              <a:t>Kivy</a:t>
            </a:r>
            <a:r>
              <a:rPr lang="en-US" dirty="0" smtClean="0"/>
              <a:t>, </a:t>
            </a:r>
            <a:r>
              <a:rPr lang="en-US" dirty="0" err="1" smtClean="0">
                <a:hlinkClick r:id="rId13"/>
              </a:rPr>
              <a:t>wxPython</a:t>
            </a:r>
            <a:endParaRPr lang="en-US" dirty="0" smtClean="0"/>
          </a:p>
          <a:p>
            <a:r>
              <a:rPr lang="en-US" b="1" dirty="0" smtClean="0"/>
              <a:t>Scientific and Numeric</a:t>
            </a:r>
            <a:r>
              <a:rPr lang="en-US" dirty="0" smtClean="0"/>
              <a:t>: </a:t>
            </a:r>
            <a:r>
              <a:rPr lang="en-US" dirty="0" err="1" smtClean="0">
                <a:hlinkClick r:id="rId14"/>
              </a:rPr>
              <a:t>SciPy</a:t>
            </a:r>
            <a:r>
              <a:rPr lang="en-US" dirty="0" smtClean="0"/>
              <a:t>, </a:t>
            </a:r>
            <a:r>
              <a:rPr lang="en-US" dirty="0" smtClean="0">
                <a:hlinkClick r:id="rId15"/>
              </a:rPr>
              <a:t>Pandas</a:t>
            </a:r>
            <a:r>
              <a:rPr lang="en-US" dirty="0" smtClean="0"/>
              <a:t>, </a:t>
            </a:r>
            <a:r>
              <a:rPr lang="en-US" dirty="0" err="1" smtClean="0">
                <a:hlinkClick r:id="rId16"/>
              </a:rPr>
              <a:t>IPython</a:t>
            </a:r>
            <a:endParaRPr lang="en-US" dirty="0" smtClean="0"/>
          </a:p>
          <a:p>
            <a:r>
              <a:rPr lang="en-US" b="1" dirty="0" smtClean="0"/>
              <a:t>Software Development</a:t>
            </a:r>
            <a:r>
              <a:rPr lang="en-US" dirty="0" smtClean="0"/>
              <a:t>: </a:t>
            </a:r>
            <a:r>
              <a:rPr lang="en-US" dirty="0" err="1" smtClean="0">
                <a:hlinkClick r:id="rId17"/>
              </a:rPr>
              <a:t>Buildbot</a:t>
            </a:r>
            <a:r>
              <a:rPr lang="en-US" dirty="0" smtClean="0"/>
              <a:t>, </a:t>
            </a:r>
            <a:r>
              <a:rPr lang="en-US" dirty="0" err="1" smtClean="0">
                <a:hlinkClick r:id="rId18"/>
              </a:rPr>
              <a:t>Trac</a:t>
            </a:r>
            <a:r>
              <a:rPr lang="en-US" dirty="0" smtClean="0"/>
              <a:t>, </a:t>
            </a:r>
            <a:r>
              <a:rPr lang="en-US" dirty="0" smtClean="0">
                <a:hlinkClick r:id="rId19"/>
              </a:rPr>
              <a:t>Roundup</a:t>
            </a:r>
            <a:endParaRPr lang="en-US" dirty="0" smtClean="0"/>
          </a:p>
          <a:p>
            <a:r>
              <a:rPr lang="en-US" b="1" dirty="0" smtClean="0"/>
              <a:t>System Administration</a:t>
            </a:r>
            <a:r>
              <a:rPr lang="en-US" dirty="0" smtClean="0"/>
              <a:t>: </a:t>
            </a:r>
            <a:r>
              <a:rPr lang="en-US" dirty="0" err="1" smtClean="0">
                <a:hlinkClick r:id="rId20"/>
              </a:rPr>
              <a:t>Ansible</a:t>
            </a:r>
            <a:r>
              <a:rPr lang="en-US" dirty="0" smtClean="0"/>
              <a:t>, </a:t>
            </a:r>
            <a:r>
              <a:rPr lang="en-US" dirty="0" smtClean="0">
                <a:hlinkClick r:id="rId21"/>
              </a:rPr>
              <a:t>Salt</a:t>
            </a:r>
            <a:r>
              <a:rPr lang="en-US" dirty="0" smtClean="0"/>
              <a:t>, </a:t>
            </a:r>
            <a:r>
              <a:rPr lang="en-US" dirty="0" err="1" smtClean="0">
                <a:hlinkClick r:id="rId22"/>
              </a:rPr>
              <a:t>OpenStack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Editors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Python 3.6 Command Prompt </a:t>
            </a:r>
          </a:p>
          <a:p>
            <a:r>
              <a:rPr lang="en-US" dirty="0" smtClean="0"/>
              <a:t>Python 3.6 Idle</a:t>
            </a:r>
          </a:p>
          <a:p>
            <a:r>
              <a:rPr lang="en-US" dirty="0" smtClean="0"/>
              <a:t>Anaconda Prompt </a:t>
            </a:r>
          </a:p>
          <a:p>
            <a:r>
              <a:rPr lang="en-US" dirty="0" smtClean="0"/>
              <a:t>Anaconda Jupyter Notebook</a:t>
            </a:r>
          </a:p>
          <a:p>
            <a:r>
              <a:rPr lang="en-US" dirty="0" smtClean="0"/>
              <a:t>Anaconda Spider </a:t>
            </a:r>
          </a:p>
          <a:p>
            <a:r>
              <a:rPr lang="en-US" dirty="0" err="1" smtClean="0"/>
              <a:t>JetBrains</a:t>
            </a:r>
            <a:r>
              <a:rPr lang="en-US" dirty="0" smtClean="0"/>
              <a:t> PyCharm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57400"/>
            <a:ext cx="8229600" cy="1143000"/>
          </a:xfrm>
        </p:spPr>
        <p:txBody>
          <a:bodyPr/>
          <a:lstStyle/>
          <a:p>
            <a:r>
              <a:rPr lang="en-US" dirty="0" smtClean="0"/>
              <a:t>Python 3.6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1115</Words>
  <Application>Microsoft Office PowerPoint</Application>
  <PresentationFormat>On-screen Show (4:3)</PresentationFormat>
  <Paragraphs>255</Paragraphs>
  <Slides>66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Slide 1</vt:lpstr>
      <vt:lpstr>Different editors and installation of Python , Simple programs in Python </vt:lpstr>
      <vt:lpstr>Introduction to</vt:lpstr>
      <vt:lpstr>Python Introduction</vt:lpstr>
      <vt:lpstr>Features of Python </vt:lpstr>
      <vt:lpstr>Python Software Stack for Science and Engineering </vt:lpstr>
      <vt:lpstr>Use Python for…</vt:lpstr>
      <vt:lpstr>Programming Editors </vt:lpstr>
      <vt:lpstr>Python 3.6 </vt:lpstr>
      <vt:lpstr>Python3.6 Installation  </vt:lpstr>
      <vt:lpstr>Slide 11</vt:lpstr>
      <vt:lpstr>Slide 12</vt:lpstr>
      <vt:lpstr>Slide 13</vt:lpstr>
      <vt:lpstr>Interactive Python Programming  </vt:lpstr>
      <vt:lpstr>Slide 15</vt:lpstr>
      <vt:lpstr>Interactive mode python programming</vt:lpstr>
      <vt:lpstr>HELP</vt:lpstr>
      <vt:lpstr>Simple calculations in Python </vt:lpstr>
      <vt:lpstr>Calculate the perimeter of a circle </vt:lpstr>
      <vt:lpstr>Calculate the amplitude of a sine wave: </vt:lpstr>
      <vt:lpstr>Add, Sub, Mult and Div</vt:lpstr>
      <vt:lpstr>Reading input </vt:lpstr>
      <vt:lpstr>Input with data conversion</vt:lpstr>
      <vt:lpstr>Writing Function</vt:lpstr>
      <vt:lpstr>Type</vt:lpstr>
      <vt:lpstr>Built in Functions</vt:lpstr>
      <vt:lpstr>Date and Time </vt:lpstr>
      <vt:lpstr>Getting formatted date and time:</vt:lpstr>
      <vt:lpstr>Getting Calendar for a month </vt:lpstr>
      <vt:lpstr>Script Programming using Idle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Try this </vt:lpstr>
      <vt:lpstr>What is Anaconda?</vt:lpstr>
      <vt:lpstr>Slide 41</vt:lpstr>
      <vt:lpstr>Slide 42</vt:lpstr>
      <vt:lpstr>Slide 43</vt:lpstr>
      <vt:lpstr>Downloading Anaconda 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Try this </vt:lpstr>
      <vt:lpstr>Slide 59</vt:lpstr>
      <vt:lpstr>Slide 60</vt:lpstr>
      <vt:lpstr>Slide 61</vt:lpstr>
      <vt:lpstr>Try this in Spyder</vt:lpstr>
      <vt:lpstr>Try this in Jupyter</vt:lpstr>
      <vt:lpstr>Try the following in jupyter</vt:lpstr>
      <vt:lpstr>Different Modes</vt:lpstr>
      <vt:lpstr>Deleivered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 editors and installation of Python , Simple programs in Python </dc:title>
  <dc:creator>user</dc:creator>
  <cp:lastModifiedBy>user</cp:lastModifiedBy>
  <cp:revision>58</cp:revision>
  <dcterms:created xsi:type="dcterms:W3CDTF">2006-08-16T00:00:00Z</dcterms:created>
  <dcterms:modified xsi:type="dcterms:W3CDTF">2018-01-22T11:13:25Z</dcterms:modified>
</cp:coreProperties>
</file>