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6" r:id="rId2"/>
    <p:sldId id="358" r:id="rId3"/>
    <p:sldId id="359" r:id="rId4"/>
    <p:sldId id="357" r:id="rId5"/>
    <p:sldId id="257" r:id="rId6"/>
    <p:sldId id="258" r:id="rId7"/>
    <p:sldId id="264" r:id="rId8"/>
    <p:sldId id="267" r:id="rId9"/>
    <p:sldId id="261" r:id="rId10"/>
    <p:sldId id="262" r:id="rId11"/>
    <p:sldId id="291" r:id="rId12"/>
    <p:sldId id="292" r:id="rId13"/>
    <p:sldId id="293" r:id="rId14"/>
    <p:sldId id="294" r:id="rId15"/>
    <p:sldId id="295" r:id="rId16"/>
    <p:sldId id="296" r:id="rId17"/>
    <p:sldId id="297" r:id="rId18"/>
    <p:sldId id="269" r:id="rId19"/>
    <p:sldId id="260" r:id="rId20"/>
    <p:sldId id="270" r:id="rId21"/>
    <p:sldId id="271" r:id="rId22"/>
    <p:sldId id="272" r:id="rId23"/>
    <p:sldId id="274" r:id="rId24"/>
    <p:sldId id="273" r:id="rId25"/>
    <p:sldId id="275" r:id="rId26"/>
    <p:sldId id="276" r:id="rId27"/>
    <p:sldId id="277" r:id="rId28"/>
    <p:sldId id="278" r:id="rId29"/>
    <p:sldId id="279" r:id="rId30"/>
    <p:sldId id="280" r:id="rId31"/>
    <p:sldId id="281" r:id="rId32"/>
    <p:sldId id="282" r:id="rId33"/>
    <p:sldId id="283" r:id="rId34"/>
    <p:sldId id="284" r:id="rId35"/>
    <p:sldId id="306" r:id="rId36"/>
    <p:sldId id="305" r:id="rId37"/>
    <p:sldId id="286" r:id="rId38"/>
    <p:sldId id="289" r:id="rId39"/>
    <p:sldId id="290" r:id="rId40"/>
    <p:sldId id="287" r:id="rId41"/>
    <p:sldId id="288" r:id="rId42"/>
    <p:sldId id="298" r:id="rId43"/>
    <p:sldId id="299" r:id="rId44"/>
    <p:sldId id="300" r:id="rId45"/>
    <p:sldId id="301" r:id="rId46"/>
    <p:sldId id="302" r:id="rId47"/>
    <p:sldId id="303" r:id="rId48"/>
    <p:sldId id="304" r:id="rId49"/>
    <p:sldId id="307" r:id="rId50"/>
    <p:sldId id="308"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60" r:id="rId66"/>
    <p:sldId id="361" r:id="rId67"/>
    <p:sldId id="324" r:id="rId68"/>
    <p:sldId id="325" r:id="rId69"/>
    <p:sldId id="326" r:id="rId70"/>
    <p:sldId id="327" r:id="rId71"/>
    <p:sldId id="328" r:id="rId72"/>
    <p:sldId id="329" r:id="rId73"/>
    <p:sldId id="330" r:id="rId74"/>
    <p:sldId id="331"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1" r:id="rId93"/>
    <p:sldId id="352" r:id="rId94"/>
    <p:sldId id="353" r:id="rId95"/>
    <p:sldId id="354" r:id="rId96"/>
    <p:sldId id="362" r:id="rId97"/>
    <p:sldId id="363" r:id="rId98"/>
    <p:sldId id="364" r:id="rId99"/>
    <p:sldId id="365" r:id="rId100"/>
    <p:sldId id="366" r:id="rId101"/>
    <p:sldId id="368" r:id="rId102"/>
    <p:sldId id="367" r:id="rId103"/>
    <p:sldId id="369"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70" r:id="rId124"/>
    <p:sldId id="390" r:id="rId125"/>
    <p:sldId id="392" r:id="rId126"/>
    <p:sldId id="391"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73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AB902-78DB-4CEB-819A-2CE88AA8B573}" type="datetimeFigureOut">
              <a:rPr lang="en-US" smtClean="0"/>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F13784-5042-4943-80C9-CFBC5664A8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0F17367-09D5-4269-954D-194A75F5ECC5}" type="slidenum">
              <a:rPr lang="en-US"/>
              <a:pPr/>
              <a:t>65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p:spPr>
        <p:txBody>
          <a:bodyPr/>
          <a:lstStyle/>
          <a:p>
            <a:pPr eaLnBrk="1" hangingPunct="1"/>
            <a:r>
              <a:rPr lang="en-US" smtClean="0"/>
              <a:t>You have already called System.out.println and passed parameters to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A14DAA7-2F38-4DC5-9D63-F00C71078E55}" type="slidenum">
              <a:rPr lang="en-US"/>
              <a:pPr/>
              <a:t>66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95E482-EB36-4D7F-BF8B-8E337D41DAB4}" type="datetime1">
              <a:rPr lang="en-US" smtClean="0"/>
              <a:pPr/>
              <a:t>2/10/2018</a:t>
            </a:fld>
            <a:endParaRPr lang="en-US"/>
          </a:p>
        </p:txBody>
      </p:sp>
      <p:sp>
        <p:nvSpPr>
          <p:cNvPr id="5" name="Footer Placeholder 4"/>
          <p:cNvSpPr>
            <a:spLocks noGrp="1"/>
          </p:cNvSpPr>
          <p:nvPr>
            <p:ph type="ftr" sz="quarter" idx="11"/>
          </p:nvPr>
        </p:nvSpPr>
        <p:spPr>
          <a:xfrm>
            <a:off x="3124200" y="6356350"/>
            <a:ext cx="4495800" cy="365125"/>
          </a:xfrm>
        </p:spPr>
        <p:txBody>
          <a:bodyPr/>
          <a:lstStyle>
            <a:lvl1pPr>
              <a:defRPr b="1">
                <a:solidFill>
                  <a:srgbClr val="FF0000"/>
                </a:solidFill>
              </a:defRPr>
            </a:lvl1pPr>
          </a:lstStyle>
          <a:p>
            <a:r>
              <a:rPr lang="en-US" dirty="0" smtClean="0"/>
              <a:t>Center of Excellence for Machine Intelligence (CoEMI)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D8B91A8-BC37-452D-B2BF-4098BB06ACE4}"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303980B-A9AB-4756-B775-47FB6970A077}"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a:xfrm>
            <a:off x="2895600" y="6324600"/>
            <a:ext cx="4648200" cy="365125"/>
          </a:xfrm>
        </p:spPr>
        <p:txBody>
          <a:bodyPr/>
          <a:lstStyle/>
          <a:p>
            <a:r>
              <a:rPr lang="en-US" dirty="0" smtClean="0"/>
              <a:t>Center of Excellence for Machine Intelligence (CoEMI)</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6158F8-E8F3-43C1-B991-27BAD5BCAA7B}"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6980A77-B467-47C2-B340-642C592B6AA3}"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89C5837-DC13-4B36-A0FE-BE54AD53016A}" type="datetime1">
              <a:rPr lang="en-US" smtClean="0"/>
              <a:pPr/>
              <a:t>2/10/2018</a:t>
            </a:fld>
            <a:endParaRPr lang="en-US"/>
          </a:p>
        </p:txBody>
      </p:sp>
      <p:sp>
        <p:nvSpPr>
          <p:cNvPr id="8" name="Footer Placeholder 7"/>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02B1ACF-B13D-4E7A-9476-959898DB42AB}" type="datetime1">
              <a:rPr lang="en-US" smtClean="0"/>
              <a:pPr/>
              <a:t>2/10/2018</a:t>
            </a:fld>
            <a:endParaRPr lang="en-US"/>
          </a:p>
        </p:txBody>
      </p:sp>
      <p:sp>
        <p:nvSpPr>
          <p:cNvPr id="4" name="Footer Placeholder 3"/>
          <p:cNvSpPr>
            <a:spLocks noGrp="1"/>
          </p:cNvSpPr>
          <p:nvPr>
            <p:ph type="ftr" sz="quarter" idx="11"/>
          </p:nvPr>
        </p:nvSpPr>
        <p:spPr/>
        <p:txBody>
          <a:bodyPr/>
          <a:lstStyle/>
          <a:p>
            <a:r>
              <a:rPr lang="en-US" dirty="0" smtClean="0"/>
              <a:t>Center of Excellence for Machine Intelligence (CoEMI)</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72653ED-99A9-4ACF-A536-FF76145CC154}" type="datetime1">
              <a:rPr lang="en-US" smtClean="0"/>
              <a:pPr/>
              <a:t>2/10/2018</a:t>
            </a:fld>
            <a:endParaRPr lang="en-US"/>
          </a:p>
        </p:txBody>
      </p:sp>
      <p:sp>
        <p:nvSpPr>
          <p:cNvPr id="3" name="Footer Placeholder 2"/>
          <p:cNvSpPr>
            <a:spLocks noGrp="1"/>
          </p:cNvSpPr>
          <p:nvPr>
            <p:ph type="ftr" sz="quarter" idx="11"/>
          </p:nvPr>
        </p:nvSpPr>
        <p:spPr/>
        <p:txBody>
          <a:bodyPr/>
          <a:lstStyle/>
          <a:p>
            <a:r>
              <a:rPr lang="en-US" dirty="0" smtClean="0"/>
              <a:t>Center of Excellence for Machine Intelligence (CoEMI)</a:t>
            </a:r>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80BFBC-FDC8-448C-A627-C76FDB5C8C8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9AF261-079C-49A1-8A6B-4EF46492584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3810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Center of Excellence for Machine Intelligence (CoEMI)</a:t>
            </a:r>
            <a:endParaRPr lang="en-US" dirty="0"/>
          </a:p>
        </p:txBody>
      </p:sp>
      <p:pic>
        <p:nvPicPr>
          <p:cNvPr id="7" name="Picture 6"/>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0"/>
            <a:ext cx="650503" cy="656737"/>
          </a:xfrm>
          <a:prstGeom prst="rect">
            <a:avLst/>
          </a:prstGeom>
        </p:spPr>
      </p:pic>
      <p:sp>
        <p:nvSpPr>
          <p:cNvPr id="8" name="TextBox 7"/>
          <p:cNvSpPr txBox="1">
            <a:spLocks/>
          </p:cNvSpPr>
          <p:nvPr userDrawn="1"/>
        </p:nvSpPr>
        <p:spPr>
          <a:xfrm>
            <a:off x="6690360" y="0"/>
            <a:ext cx="2453640" cy="401599"/>
          </a:xfrm>
          <a:prstGeom prst="rect">
            <a:avLst/>
          </a:prstGeom>
          <a:noFill/>
        </p:spPr>
        <p:txBody>
          <a:bodyPr wrap="none" lIns="91440" tIns="0" bIns="0" rtlCol="0" anchor="t" anchorCtr="0">
            <a:normAutofit fontScale="85000" lnSpcReduction="20000"/>
          </a:bodyPr>
          <a:lstStyle/>
          <a:p>
            <a:pPr>
              <a:lnSpc>
                <a:spcPct val="100000"/>
              </a:lnSpc>
              <a:spcBef>
                <a:spcPts val="0"/>
              </a:spcBef>
              <a:spcAft>
                <a:spcPts val="0"/>
              </a:spcAft>
            </a:pPr>
            <a:r>
              <a:rPr lang="en-US" sz="2400" b="1" dirty="0">
                <a:solidFill>
                  <a:srgbClr val="993300"/>
                </a:solidFill>
                <a:effectLst>
                  <a:outerShdw blurRad="38100" dist="38100" dir="2700000" algn="tl">
                    <a:srgbClr val="000000">
                      <a:alpha val="43137"/>
                    </a:srgbClr>
                  </a:outerShdw>
                </a:effectLst>
                <a:cs typeface="Calibri" pitchFamily="34" charset="0"/>
              </a:rPr>
              <a:t>SDM</a:t>
            </a:r>
            <a:r>
              <a:rPr lang="en-US" sz="3600" b="1" dirty="0">
                <a:solidFill>
                  <a:srgbClr val="993300"/>
                </a:solidFill>
                <a:effectLst>
                  <a:outerShdw blurRad="38100" dist="38100" dir="2700000" algn="tl">
                    <a:srgbClr val="000000">
                      <a:alpha val="43137"/>
                    </a:srgbClr>
                  </a:outerShdw>
                </a:effectLst>
                <a:cs typeface="Calibri" pitchFamily="34" charset="0"/>
              </a:rPr>
              <a:t> </a:t>
            </a:r>
            <a:r>
              <a:rPr lang="en-US" sz="1600" b="1" dirty="0">
                <a:solidFill>
                  <a:srgbClr val="993300"/>
                </a:solidFill>
                <a:cs typeface="Calibri" pitchFamily="34" charset="0"/>
              </a:rPr>
              <a:t>Institute of Technology</a:t>
            </a:r>
            <a:endParaRPr lang="en-US" sz="1600" b="1" dirty="0">
              <a:solidFill>
                <a:srgbClr val="9933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dictionary" TargetMode="External"/><Relationship Id="rId5" Type="http://schemas.openxmlformats.org/officeDocument/2006/relationships/hyperlink" Target="https://www.programiz.com/python-programming/set" TargetMode="External"/><Relationship Id="rId4" Type="http://schemas.openxmlformats.org/officeDocument/2006/relationships/hyperlink" Target="https://www.programiz.com/python-programming/tup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programiz.com/python-programming/function" TargetMode="External"/><Relationship Id="rId2" Type="http://schemas.openxmlformats.org/officeDocument/2006/relationships/hyperlink" Target="https://www.programiz.com/python-programming/variables-datatyp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0425"/>
            <a:ext cx="8915400" cy="1470025"/>
          </a:xfrm>
        </p:spPr>
        <p:txBody>
          <a:bodyPr>
            <a:normAutofit fontScale="90000"/>
          </a:bodyPr>
          <a:lstStyle/>
          <a:p>
            <a:r>
              <a:rPr lang="en-US" b="1" dirty="0" smtClean="0">
                <a:solidFill>
                  <a:srgbClr val="0070C0"/>
                </a:solidFill>
              </a:rPr>
              <a:t>Center of Excellence for Machine Intelligence </a:t>
            </a:r>
            <a:br>
              <a:rPr lang="en-US" b="1" dirty="0" smtClean="0">
                <a:solidFill>
                  <a:srgbClr val="0070C0"/>
                </a:solidFill>
              </a:rPr>
            </a:br>
            <a:r>
              <a:rPr lang="en-US" b="1" dirty="0" smtClean="0">
                <a:solidFill>
                  <a:srgbClr val="0070C0"/>
                </a:solidFill>
              </a:rPr>
              <a:t> (</a:t>
            </a:r>
            <a:r>
              <a:rPr lang="en-US" b="1" dirty="0" err="1" smtClean="0">
                <a:solidFill>
                  <a:srgbClr val="0070C0"/>
                </a:solidFill>
              </a:rPr>
              <a:t>CoEMI</a:t>
            </a:r>
            <a:r>
              <a:rPr lang="en-US" b="1" dirty="0" smtClean="0">
                <a:solidFill>
                  <a:srgbClr val="0070C0"/>
                </a:solidFill>
              </a:rPr>
              <a:t>)</a:t>
            </a:r>
            <a:endParaRPr lang="en-US" b="1" dirty="0">
              <a:solidFill>
                <a:srgbClr val="0070C0"/>
              </a:solidFill>
            </a:endParaRPr>
          </a:p>
        </p:txBody>
      </p:sp>
      <p:sp>
        <p:nvSpPr>
          <p:cNvPr id="4" name="Date Placeholder 3"/>
          <p:cNvSpPr>
            <a:spLocks noGrp="1"/>
          </p:cNvSpPr>
          <p:nvPr>
            <p:ph type="dt" sz="half" idx="10"/>
          </p:nvPr>
        </p:nvSpPr>
        <p:spPr/>
        <p:txBody>
          <a:bodyPr/>
          <a:lstStyle/>
          <a:p>
            <a:fld id="{841AFF62-1DBC-48B4-A8B2-1A61906A974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To check the number type</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type(-75) </a:t>
            </a:r>
          </a:p>
          <a:p>
            <a:r>
              <a:rPr lang="en-US" dirty="0" smtClean="0"/>
              <a:t>type(5.0)</a:t>
            </a:r>
          </a:p>
          <a:p>
            <a:r>
              <a:rPr lang="en-US" dirty="0" smtClean="0"/>
              <a:t>type(12345678901) </a:t>
            </a:r>
          </a:p>
          <a:p>
            <a:r>
              <a:rPr lang="en-US" dirty="0" smtClean="0"/>
              <a:t>type(-1+2j)</a:t>
            </a:r>
          </a:p>
          <a:p>
            <a:r>
              <a:rPr lang="en-US" dirty="0" smtClean="0"/>
              <a:t>complex(2,3)</a:t>
            </a:r>
          </a:p>
          <a:p>
            <a:r>
              <a:rPr lang="en-US" dirty="0" smtClean="0"/>
              <a:t>type("This is a string") </a:t>
            </a:r>
          </a:p>
          <a:p>
            <a:r>
              <a:rPr lang="en-US" dirty="0" smtClean="0"/>
              <a:t>type( [1,3,4,1,6] ) </a:t>
            </a:r>
          </a:p>
          <a:p>
            <a:r>
              <a:rPr lang="en-US" dirty="0" smtClean="0"/>
              <a:t>type(True)</a:t>
            </a:r>
          </a:p>
          <a:p>
            <a:r>
              <a:rPr lang="en-US" dirty="0" smtClean="0"/>
              <a:t> type(False) </a:t>
            </a:r>
          </a:p>
          <a:p>
            <a:endParaRPr lang="en-US" dirty="0"/>
          </a:p>
        </p:txBody>
      </p:sp>
      <p:sp>
        <p:nvSpPr>
          <p:cNvPr id="4" name="Date Placeholder 3"/>
          <p:cNvSpPr>
            <a:spLocks noGrp="1"/>
          </p:cNvSpPr>
          <p:nvPr>
            <p:ph type="dt" sz="half" idx="10"/>
          </p:nvPr>
        </p:nvSpPr>
        <p:spPr/>
        <p:txBody>
          <a:bodyPr/>
          <a:lstStyle/>
          <a:p>
            <a:fld id="{B28A7F30-7225-4B35-A9CB-3C6BA110C33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Traversal through a string with a loop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process of traversal includes select each character in turn, do something to it, and continue until the end. </a:t>
            </a:r>
          </a:p>
          <a:p>
            <a:pPr lvl="2">
              <a:buNone/>
            </a:pPr>
            <a:r>
              <a:rPr lang="en-US" b="1" dirty="0" smtClean="0">
                <a:solidFill>
                  <a:srgbClr val="002060"/>
                </a:solidFill>
              </a:rPr>
              <a:t>fruit = 'banana' </a:t>
            </a:r>
          </a:p>
          <a:p>
            <a:pPr lvl="2">
              <a:buNone/>
            </a:pPr>
            <a:r>
              <a:rPr lang="en-US" b="1" dirty="0" smtClean="0">
                <a:solidFill>
                  <a:srgbClr val="002060"/>
                </a:solidFill>
              </a:rPr>
              <a:t>index = 0</a:t>
            </a:r>
          </a:p>
          <a:p>
            <a:pPr lvl="2">
              <a:buNone/>
            </a:pPr>
            <a:r>
              <a:rPr lang="en-US" b="1" dirty="0" smtClean="0">
                <a:solidFill>
                  <a:srgbClr val="002060"/>
                </a:solidFill>
              </a:rPr>
              <a:t>while index &lt; len(fruit): </a:t>
            </a:r>
          </a:p>
          <a:p>
            <a:pPr lvl="2">
              <a:buNone/>
            </a:pPr>
            <a:r>
              <a:rPr lang="en-US" b="1" dirty="0" smtClean="0">
                <a:solidFill>
                  <a:srgbClr val="002060"/>
                </a:solidFill>
              </a:rPr>
              <a:t>    letter = fruit[index] </a:t>
            </a:r>
          </a:p>
          <a:p>
            <a:pPr lvl="2">
              <a:buNone/>
            </a:pPr>
            <a:r>
              <a:rPr lang="en-US" b="1" dirty="0" smtClean="0">
                <a:solidFill>
                  <a:srgbClr val="002060"/>
                </a:solidFill>
              </a:rPr>
              <a:t>    print(letter) </a:t>
            </a:r>
          </a:p>
          <a:p>
            <a:pPr lvl="2">
              <a:buNone/>
            </a:pPr>
            <a:r>
              <a:rPr lang="en-US" b="1" dirty="0" smtClean="0">
                <a:solidFill>
                  <a:srgbClr val="002060"/>
                </a:solidFill>
              </a:rPr>
              <a:t>    index = index + 1</a:t>
            </a:r>
            <a:endParaRPr lang="en-US" b="1" dirty="0">
              <a:solidFill>
                <a:srgbClr val="002060"/>
              </a:solidFill>
            </a:endParaRPr>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Another way to write a traversal is with a for loop:</a:t>
            </a:r>
          </a:p>
          <a:p>
            <a:pPr lvl="1">
              <a:buNone/>
            </a:pPr>
            <a:r>
              <a:rPr lang="en-US" dirty="0" smtClean="0">
                <a:solidFill>
                  <a:srgbClr val="002060"/>
                </a:solidFill>
              </a:rPr>
              <a:t>for char in fruit: </a:t>
            </a:r>
          </a:p>
          <a:p>
            <a:pPr lvl="1">
              <a:buNone/>
            </a:pPr>
            <a:r>
              <a:rPr lang="en-US" dirty="0" smtClean="0">
                <a:solidFill>
                  <a:srgbClr val="002060"/>
                </a:solidFill>
              </a:rPr>
              <a:t>    print(char)</a:t>
            </a:r>
            <a:endParaRPr lang="en-US" dirty="0">
              <a:solidFill>
                <a:srgbClr val="002060"/>
              </a:solidFill>
            </a:endParaRPr>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 1:</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Write a while loop that starts at the last character in the string and works its way backwards to the ﬁrst character in the string, printing each letter on a separate line, except backwards.</a:t>
            </a:r>
          </a:p>
          <a:p>
            <a:pPr>
              <a:buNone/>
            </a:pPr>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String slices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segment of a string is called a </a:t>
            </a:r>
            <a:r>
              <a:rPr lang="en-US" b="1" i="1" dirty="0" smtClean="0"/>
              <a:t>slice</a:t>
            </a:r>
            <a:r>
              <a:rPr lang="en-US" dirty="0" smtClean="0"/>
              <a:t>. Selecting a slice is similar to selecting a character:</a:t>
            </a:r>
          </a:p>
          <a:p>
            <a:pPr lvl="1">
              <a:buNone/>
            </a:pPr>
            <a:r>
              <a:rPr lang="en-US" dirty="0" smtClean="0"/>
              <a:t>s = 'Monty Python' </a:t>
            </a:r>
          </a:p>
          <a:p>
            <a:pPr lvl="1">
              <a:buNone/>
            </a:pPr>
            <a:r>
              <a:rPr lang="en-US" dirty="0" smtClean="0"/>
              <a:t>print(s[0:5]) </a:t>
            </a:r>
          </a:p>
          <a:p>
            <a:pPr lvl="1">
              <a:buNone/>
            </a:pPr>
            <a:r>
              <a:rPr lang="en-US" dirty="0" smtClean="0"/>
              <a:t>print(s[6:12]) </a:t>
            </a:r>
          </a:p>
          <a:p>
            <a:r>
              <a:rPr lang="en-US" dirty="0" smtClean="0"/>
              <a:t>Monty </a:t>
            </a:r>
          </a:p>
          <a:p>
            <a:r>
              <a:rPr lang="en-US" dirty="0" smtClean="0"/>
              <a:t>Python </a:t>
            </a:r>
          </a:p>
          <a:p>
            <a:r>
              <a:rPr lang="en-US" dirty="0" smtClean="0"/>
              <a:t>The operator returns the part of the string from the “n-eth” character to the “m-eth” character, including the ﬁrst but excluding the last.</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String slices</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If you omit the ﬁrst index (before the colon), the slice starts at the beginning of the string. </a:t>
            </a:r>
          </a:p>
          <a:p>
            <a:r>
              <a:rPr lang="en-US" dirty="0" smtClean="0"/>
              <a:t>If you omit the second index, the slice goes to the end of the string:</a:t>
            </a:r>
          </a:p>
          <a:p>
            <a:r>
              <a:rPr lang="en-US" dirty="0" smtClean="0"/>
              <a:t>&gt;&gt;&gt; fruit = 'banana' </a:t>
            </a:r>
          </a:p>
          <a:p>
            <a:r>
              <a:rPr lang="en-US" dirty="0" smtClean="0"/>
              <a:t>&gt;&gt;&gt; fruit[:3] </a:t>
            </a:r>
          </a:p>
          <a:p>
            <a:r>
              <a:rPr lang="en-US" dirty="0" smtClean="0"/>
              <a:t>'ban' </a:t>
            </a:r>
          </a:p>
          <a:p>
            <a:r>
              <a:rPr lang="en-US" dirty="0" smtClean="0"/>
              <a:t>&gt;&gt;&gt;fruit[3:] </a:t>
            </a:r>
          </a:p>
          <a:p>
            <a:r>
              <a:rPr lang="en-US" dirty="0" smtClean="0"/>
              <a:t>'</a:t>
            </a:r>
            <a:r>
              <a:rPr lang="en-US" dirty="0" err="1" smtClean="0"/>
              <a:t>ana</a:t>
            </a:r>
            <a:r>
              <a:rPr lang="en-US" dirty="0" smtClean="0"/>
              <a:t>'</a:t>
            </a:r>
          </a:p>
          <a:p>
            <a:r>
              <a:rPr lang="en-US" dirty="0" smtClean="0"/>
              <a:t>If the ﬁrst index is greater than or equal to the second the result is an empty string, represented by two quotation marks:</a:t>
            </a:r>
          </a:p>
          <a:p>
            <a:r>
              <a:rPr lang="en-US" dirty="0" smtClean="0"/>
              <a:t>&gt;&gt;&gt; fruit = 'banana' </a:t>
            </a:r>
          </a:p>
          <a:p>
            <a:r>
              <a:rPr lang="en-US" dirty="0" smtClean="0"/>
              <a:t>&gt;&gt;&gt; fruit[3:3] ''</a:t>
            </a:r>
          </a:p>
          <a:p>
            <a:r>
              <a:rPr lang="en-US" dirty="0" smtClean="0"/>
              <a:t>An empty string contains no characters and has length 0, but other than that, it is the same as any other string.</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Strings are immutable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It is tempting to use the operator on the left side of an assignment, with the intention of changing a character in a string. </a:t>
            </a:r>
          </a:p>
          <a:p>
            <a:r>
              <a:rPr lang="en-US" dirty="0" smtClean="0"/>
              <a:t>For example:</a:t>
            </a:r>
          </a:p>
          <a:p>
            <a:r>
              <a:rPr lang="en-US" dirty="0" smtClean="0"/>
              <a:t>&gt;&gt;&gt; greeting = 'Hello, world!' </a:t>
            </a:r>
          </a:p>
          <a:p>
            <a:r>
              <a:rPr lang="en-US" dirty="0" smtClean="0"/>
              <a:t>&gt;&gt;&gt; greeting[0] = 'J' </a:t>
            </a:r>
          </a:p>
          <a:p>
            <a:r>
              <a:rPr lang="en-US" dirty="0" smtClean="0"/>
              <a:t>TypeError: '</a:t>
            </a:r>
            <a:r>
              <a:rPr lang="en-US" dirty="0" err="1" smtClean="0"/>
              <a:t>str</a:t>
            </a:r>
            <a:r>
              <a:rPr lang="en-US" dirty="0" smtClean="0"/>
              <a:t>' object does not support item assignment</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&gt;&gt;&gt; greeting = 'Hello, world!' </a:t>
            </a:r>
          </a:p>
          <a:p>
            <a:r>
              <a:rPr lang="en-US" dirty="0" smtClean="0"/>
              <a:t>&gt;&gt;&gt; </a:t>
            </a:r>
            <a:r>
              <a:rPr lang="en-US" dirty="0" err="1" smtClean="0"/>
              <a:t>new_greeting</a:t>
            </a:r>
            <a:r>
              <a:rPr lang="en-US" dirty="0" smtClean="0"/>
              <a:t> = 'J' + greeting[1:] </a:t>
            </a:r>
          </a:p>
          <a:p>
            <a:r>
              <a:rPr lang="en-US" dirty="0" smtClean="0"/>
              <a:t>&gt;&gt;&gt; print(</a:t>
            </a:r>
            <a:r>
              <a:rPr lang="en-US" dirty="0" err="1" smtClean="0"/>
              <a:t>new_greeting</a:t>
            </a:r>
            <a:r>
              <a:rPr lang="en-US" dirty="0" smtClean="0"/>
              <a:t>) </a:t>
            </a:r>
            <a:r>
              <a:rPr lang="en-US" dirty="0" err="1" smtClean="0"/>
              <a:t>Jello</a:t>
            </a:r>
            <a:r>
              <a:rPr lang="en-US" dirty="0" smtClean="0"/>
              <a:t>, world!</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Looping and counting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a:buNone/>
            </a:pPr>
            <a:r>
              <a:rPr lang="en-US" dirty="0" smtClean="0"/>
              <a:t>#The following program counts the number of times the letter a appears in a string:</a:t>
            </a:r>
          </a:p>
          <a:p>
            <a:pPr lvl="1">
              <a:buNone/>
            </a:pPr>
            <a:r>
              <a:rPr lang="en-US" dirty="0" smtClean="0"/>
              <a:t>word = 'banana' </a:t>
            </a:r>
          </a:p>
          <a:p>
            <a:pPr lvl="1">
              <a:buNone/>
            </a:pPr>
            <a:r>
              <a:rPr lang="en-US" dirty="0" smtClean="0"/>
              <a:t>count = 0 </a:t>
            </a:r>
          </a:p>
          <a:p>
            <a:pPr lvl="1">
              <a:buNone/>
            </a:pPr>
            <a:r>
              <a:rPr lang="en-US" dirty="0" smtClean="0"/>
              <a:t>for letter in word: </a:t>
            </a:r>
          </a:p>
          <a:p>
            <a:pPr lvl="1">
              <a:buNone/>
            </a:pPr>
            <a:r>
              <a:rPr lang="en-US" dirty="0" smtClean="0"/>
              <a:t>    if letter == 'a': </a:t>
            </a:r>
          </a:p>
          <a:p>
            <a:pPr lvl="1">
              <a:buNone/>
            </a:pPr>
            <a:r>
              <a:rPr lang="en-US" dirty="0" smtClean="0"/>
              <a:t>        count = count + 1 </a:t>
            </a:r>
          </a:p>
          <a:p>
            <a:pPr lvl="1">
              <a:buNone/>
            </a:pPr>
            <a:r>
              <a:rPr lang="en-US" dirty="0" smtClean="0"/>
              <a:t>        print(count)</a:t>
            </a:r>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The in operator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word </a:t>
            </a:r>
            <a:r>
              <a:rPr lang="en-US" b="1" dirty="0" smtClean="0"/>
              <a:t>in</a:t>
            </a:r>
            <a:r>
              <a:rPr lang="en-US" dirty="0" smtClean="0"/>
              <a:t> is a boolean operator that takes two strings and returns </a:t>
            </a:r>
            <a:r>
              <a:rPr lang="en-US" b="1" dirty="0" smtClean="0"/>
              <a:t>True</a:t>
            </a:r>
            <a:r>
              <a:rPr lang="en-US" dirty="0" smtClean="0"/>
              <a:t> if the ﬁrst appears as a substring in the second:</a:t>
            </a:r>
          </a:p>
          <a:p>
            <a:r>
              <a:rPr lang="en-US" dirty="0" smtClean="0"/>
              <a:t>&gt;&gt;&gt; 'a' in 'banana' </a:t>
            </a:r>
          </a:p>
          <a:p>
            <a:r>
              <a:rPr lang="en-US" dirty="0" smtClean="0"/>
              <a:t>True </a:t>
            </a:r>
          </a:p>
          <a:p>
            <a:r>
              <a:rPr lang="en-US" dirty="0" smtClean="0"/>
              <a:t>&gt;&gt;&gt; 'seed' in 'banana' </a:t>
            </a:r>
          </a:p>
          <a:p>
            <a:r>
              <a:rPr lang="en-US" dirty="0" smtClean="0"/>
              <a:t>False</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String comparison</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 To see if two strings are equal:</a:t>
            </a:r>
          </a:p>
          <a:p>
            <a:pPr lvl="1">
              <a:buNone/>
            </a:pPr>
            <a:r>
              <a:rPr lang="en-US" dirty="0" smtClean="0"/>
              <a:t>if word == 'banana': </a:t>
            </a:r>
          </a:p>
          <a:p>
            <a:pPr lvl="1">
              <a:buNone/>
            </a:pPr>
            <a:r>
              <a:rPr lang="en-US" dirty="0" smtClean="0"/>
              <a:t> 	print('All right, bananas.')</a:t>
            </a:r>
          </a:p>
          <a:p>
            <a:r>
              <a:rPr lang="en-US" dirty="0" smtClean="0"/>
              <a:t>Other comparison operations are useful for putting words in alphabetical order:</a:t>
            </a:r>
          </a:p>
          <a:p>
            <a:pPr lvl="1">
              <a:buNone/>
            </a:pPr>
            <a:r>
              <a:rPr lang="en-US" dirty="0" smtClean="0"/>
              <a:t>if word &lt; 'banana': </a:t>
            </a:r>
          </a:p>
          <a:p>
            <a:pPr lvl="1">
              <a:buNone/>
            </a:pPr>
            <a:r>
              <a:rPr lang="en-US" dirty="0" smtClean="0"/>
              <a:t>	print('Your word,' + word + ', comes before banana.')</a:t>
            </a:r>
          </a:p>
          <a:p>
            <a:pPr lvl="1">
              <a:buNone/>
            </a:pPr>
            <a:r>
              <a:rPr lang="en-US" dirty="0" smtClean="0"/>
              <a:t> </a:t>
            </a:r>
            <a:r>
              <a:rPr lang="en-US" dirty="0" err="1" smtClean="0"/>
              <a:t>elif</a:t>
            </a:r>
            <a:r>
              <a:rPr lang="en-US" dirty="0" smtClean="0"/>
              <a:t> word &gt; 'banana': </a:t>
            </a:r>
          </a:p>
          <a:p>
            <a:pPr lvl="1">
              <a:buNone/>
            </a:pPr>
            <a:r>
              <a:rPr lang="en-US" dirty="0" smtClean="0"/>
              <a:t>	print('Your word,' + word + ', comes after banana.')</a:t>
            </a:r>
          </a:p>
          <a:p>
            <a:pPr lvl="1">
              <a:buNone/>
            </a:pPr>
            <a:r>
              <a:rPr lang="en-US" dirty="0" smtClean="0"/>
              <a:t>else: </a:t>
            </a:r>
          </a:p>
          <a:p>
            <a:pPr lvl="1">
              <a:buNone/>
            </a:pPr>
            <a:r>
              <a:rPr lang="en-US" dirty="0" smtClean="0"/>
              <a:t>print('All right, bananas.')</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Operators and operands</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Operators are special symbols that represent computations like addition and multiplication. The values the operator is applied to are called operands.</a:t>
            </a:r>
          </a:p>
          <a:p>
            <a:r>
              <a:rPr lang="en-US" dirty="0" smtClean="0"/>
              <a:t>The operators +, -, *, /, and ** perform addition, subtraction, multiplication, division, and exponentiation, as in the following examples:</a:t>
            </a:r>
          </a:p>
          <a:p>
            <a:r>
              <a:rPr lang="en-US" dirty="0" smtClean="0"/>
              <a:t>20+32 </a:t>
            </a:r>
          </a:p>
          <a:p>
            <a:r>
              <a:rPr lang="en-US" dirty="0" smtClean="0"/>
              <a:t>hour-1 </a:t>
            </a:r>
          </a:p>
          <a:p>
            <a:r>
              <a:rPr lang="en-US" dirty="0" smtClean="0"/>
              <a:t>hour*60+minute </a:t>
            </a:r>
          </a:p>
          <a:p>
            <a:r>
              <a:rPr lang="en-US" dirty="0" smtClean="0"/>
              <a:t>minute/60 </a:t>
            </a:r>
          </a:p>
          <a:p>
            <a:r>
              <a:rPr lang="en-US" dirty="0" smtClean="0"/>
              <a:t>5**2 </a:t>
            </a:r>
          </a:p>
          <a:p>
            <a:r>
              <a:rPr lang="en-US" dirty="0" smtClean="0"/>
              <a:t>(5+9)*(15-7)</a:t>
            </a:r>
          </a:p>
          <a:p>
            <a:endParaRPr lang="en-US" dirty="0"/>
          </a:p>
        </p:txBody>
      </p:sp>
      <p:sp>
        <p:nvSpPr>
          <p:cNvPr id="4" name="Date Placeholder 3"/>
          <p:cNvSpPr>
            <a:spLocks noGrp="1"/>
          </p:cNvSpPr>
          <p:nvPr>
            <p:ph type="dt" sz="half" idx="10"/>
          </p:nvPr>
        </p:nvSpPr>
        <p:spPr/>
        <p:txBody>
          <a:bodyPr/>
          <a:lstStyle/>
          <a:p>
            <a:fld id="{6B07AE0E-221A-42EB-BF4E-9CCF48434BB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string methods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Strings are an example of Python objects. An object contains both data (the actual string itself) and methods, which are </a:t>
            </a:r>
            <a:r>
              <a:rPr lang="en-US" dirty="0" err="1" smtClean="0"/>
              <a:t>eﬀectively</a:t>
            </a:r>
            <a:r>
              <a:rPr lang="en-US" dirty="0" smtClean="0"/>
              <a:t> functions that are built into the object and are available to any instance of the object.</a:t>
            </a:r>
          </a:p>
          <a:p>
            <a:r>
              <a:rPr lang="en-US" dirty="0" smtClean="0"/>
              <a:t>Python has a function called dir which lists the methods available for an object. The type function shows the type of an object and the dir function shows the available methods.</a:t>
            </a:r>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a:t>
            </a:r>
            <a:r>
              <a:rPr lang="en-US" dirty="0" err="1" smtClean="0"/>
              <a:t>CoEMI</a:t>
            </a:r>
            <a:r>
              <a:rPr lang="en-US" dirty="0" smtClean="0"/>
              <a:t>)</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string methods</a:t>
            </a:r>
            <a:endParaRPr lang="en-US" b="1"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&gt;&gt;&gt; stuff = 'Hello world' </a:t>
            </a:r>
          </a:p>
          <a:p>
            <a:r>
              <a:rPr lang="en-US" dirty="0" smtClean="0"/>
              <a:t>&gt;&gt;&gt; type(stuff) &lt;class '</a:t>
            </a:r>
            <a:r>
              <a:rPr lang="en-US" dirty="0" err="1" smtClean="0"/>
              <a:t>str</a:t>
            </a:r>
            <a:r>
              <a:rPr lang="en-US" dirty="0" smtClean="0"/>
              <a:t>'&gt;</a:t>
            </a:r>
          </a:p>
          <a:p>
            <a:r>
              <a:rPr lang="en-US" dirty="0" smtClean="0"/>
              <a:t> &gt;&gt;&gt; dir(stuff) ['capitalize', '</a:t>
            </a:r>
            <a:r>
              <a:rPr lang="en-US" dirty="0" err="1" smtClean="0"/>
              <a:t>casefold</a:t>
            </a:r>
            <a:r>
              <a:rPr lang="en-US" dirty="0" smtClean="0"/>
              <a:t>', 'center', 'count', 'encode', '</a:t>
            </a:r>
            <a:r>
              <a:rPr lang="en-US" dirty="0" err="1" smtClean="0"/>
              <a:t>endswith</a:t>
            </a:r>
            <a:r>
              <a:rPr lang="en-US" dirty="0" smtClean="0"/>
              <a:t>', '</a:t>
            </a:r>
            <a:r>
              <a:rPr lang="en-US" dirty="0" err="1" smtClean="0"/>
              <a:t>expandtabs</a:t>
            </a:r>
            <a:r>
              <a:rPr lang="en-US" dirty="0" smtClean="0"/>
              <a:t>', 'find', 'format', '</a:t>
            </a:r>
            <a:r>
              <a:rPr lang="en-US" dirty="0" err="1" smtClean="0"/>
              <a:t>format_map</a:t>
            </a:r>
            <a:r>
              <a:rPr lang="en-US" dirty="0" smtClean="0"/>
              <a:t>', 'index', '</a:t>
            </a:r>
            <a:r>
              <a:rPr lang="en-US" dirty="0" err="1" smtClean="0"/>
              <a:t>isalnum</a:t>
            </a:r>
            <a:r>
              <a:rPr lang="en-US" dirty="0" smtClean="0"/>
              <a:t>', '</a:t>
            </a:r>
            <a:r>
              <a:rPr lang="en-US" dirty="0" err="1" smtClean="0"/>
              <a:t>isalpha</a:t>
            </a:r>
            <a:r>
              <a:rPr lang="en-US" dirty="0" smtClean="0"/>
              <a:t>', '</a:t>
            </a:r>
            <a:r>
              <a:rPr lang="en-US" dirty="0" err="1" smtClean="0"/>
              <a:t>isdecimal</a:t>
            </a:r>
            <a:r>
              <a:rPr lang="en-US" dirty="0" smtClean="0"/>
              <a:t>', '</a:t>
            </a:r>
            <a:r>
              <a:rPr lang="en-US" dirty="0" err="1" smtClean="0"/>
              <a:t>isdigit</a:t>
            </a:r>
            <a:r>
              <a:rPr lang="en-US" dirty="0" smtClean="0"/>
              <a:t>', '</a:t>
            </a:r>
            <a:r>
              <a:rPr lang="en-US" dirty="0" err="1" smtClean="0"/>
              <a:t>isidentifier</a:t>
            </a:r>
            <a:r>
              <a:rPr lang="en-US" dirty="0" smtClean="0"/>
              <a:t>', '</a:t>
            </a:r>
            <a:r>
              <a:rPr lang="en-US" dirty="0" err="1" smtClean="0"/>
              <a:t>islower</a:t>
            </a:r>
            <a:r>
              <a:rPr lang="en-US" dirty="0" smtClean="0"/>
              <a:t>', '</a:t>
            </a:r>
            <a:r>
              <a:rPr lang="en-US" dirty="0" err="1" smtClean="0"/>
              <a:t>isnumeric</a:t>
            </a:r>
            <a:r>
              <a:rPr lang="en-US" dirty="0" smtClean="0"/>
              <a:t>', '</a:t>
            </a:r>
            <a:r>
              <a:rPr lang="en-US" dirty="0" err="1" smtClean="0"/>
              <a:t>isprintable</a:t>
            </a:r>
            <a:r>
              <a:rPr lang="en-US" dirty="0" smtClean="0"/>
              <a:t>', '</a:t>
            </a:r>
            <a:r>
              <a:rPr lang="en-US" dirty="0" err="1" smtClean="0"/>
              <a:t>isspace</a:t>
            </a:r>
            <a:r>
              <a:rPr lang="en-US" dirty="0" smtClean="0"/>
              <a:t>', '</a:t>
            </a:r>
            <a:r>
              <a:rPr lang="en-US" dirty="0" err="1" smtClean="0"/>
              <a:t>istitle</a:t>
            </a:r>
            <a:r>
              <a:rPr lang="en-US" dirty="0" smtClean="0"/>
              <a:t>', '</a:t>
            </a:r>
            <a:r>
              <a:rPr lang="en-US" dirty="0" err="1" smtClean="0"/>
              <a:t>isupper</a:t>
            </a:r>
            <a:r>
              <a:rPr lang="en-US" dirty="0" smtClean="0"/>
              <a:t>', 'join', '</a:t>
            </a:r>
            <a:r>
              <a:rPr lang="en-US" dirty="0" err="1" smtClean="0"/>
              <a:t>ljust</a:t>
            </a:r>
            <a:r>
              <a:rPr lang="en-US" dirty="0" smtClean="0"/>
              <a:t>', 'lower', '</a:t>
            </a:r>
            <a:r>
              <a:rPr lang="en-US" dirty="0" err="1" smtClean="0"/>
              <a:t>lstrip</a:t>
            </a:r>
            <a:r>
              <a:rPr lang="en-US" dirty="0" smtClean="0"/>
              <a:t>', '</a:t>
            </a:r>
            <a:r>
              <a:rPr lang="en-US" dirty="0" err="1" smtClean="0"/>
              <a:t>maketrans</a:t>
            </a:r>
            <a:r>
              <a:rPr lang="en-US" dirty="0" smtClean="0"/>
              <a:t>', 'partition', 'replace', '</a:t>
            </a:r>
            <a:r>
              <a:rPr lang="en-US" dirty="0" err="1" smtClean="0"/>
              <a:t>rfind</a:t>
            </a:r>
            <a:r>
              <a:rPr lang="en-US" dirty="0" smtClean="0"/>
              <a:t>', '</a:t>
            </a:r>
            <a:r>
              <a:rPr lang="en-US" dirty="0" err="1" smtClean="0"/>
              <a:t>rindex</a:t>
            </a:r>
            <a:r>
              <a:rPr lang="en-US" dirty="0" smtClean="0"/>
              <a:t>', '</a:t>
            </a:r>
            <a:r>
              <a:rPr lang="en-US" dirty="0" err="1" smtClean="0"/>
              <a:t>rjust</a:t>
            </a:r>
            <a:r>
              <a:rPr lang="en-US" dirty="0" smtClean="0"/>
              <a:t>', '</a:t>
            </a:r>
            <a:r>
              <a:rPr lang="en-US" dirty="0" err="1" smtClean="0"/>
              <a:t>rpartition</a:t>
            </a:r>
            <a:r>
              <a:rPr lang="en-US" dirty="0" smtClean="0"/>
              <a:t>', '</a:t>
            </a:r>
            <a:r>
              <a:rPr lang="en-US" dirty="0" err="1" smtClean="0"/>
              <a:t>rsplit</a:t>
            </a:r>
            <a:r>
              <a:rPr lang="en-US" dirty="0" smtClean="0"/>
              <a:t>', '</a:t>
            </a:r>
            <a:r>
              <a:rPr lang="en-US" dirty="0" err="1" smtClean="0"/>
              <a:t>rstrip</a:t>
            </a:r>
            <a:r>
              <a:rPr lang="en-US" dirty="0" smtClean="0"/>
              <a:t>', 'split', '</a:t>
            </a:r>
            <a:r>
              <a:rPr lang="en-US" dirty="0" err="1" smtClean="0"/>
              <a:t>splitlines</a:t>
            </a:r>
            <a:r>
              <a:rPr lang="en-US" dirty="0" smtClean="0"/>
              <a:t>', '</a:t>
            </a:r>
            <a:r>
              <a:rPr lang="en-US" dirty="0" err="1" smtClean="0"/>
              <a:t>startswith</a:t>
            </a:r>
            <a:r>
              <a:rPr lang="en-US" dirty="0" smtClean="0"/>
              <a:t>', 'strip', '</a:t>
            </a:r>
            <a:r>
              <a:rPr lang="en-US" dirty="0" err="1" smtClean="0"/>
              <a:t>swapcase</a:t>
            </a:r>
            <a:r>
              <a:rPr lang="en-US" dirty="0" smtClean="0"/>
              <a:t>', 'title', 'translate', 'upper', '</a:t>
            </a:r>
            <a:r>
              <a:rPr lang="en-US" dirty="0" err="1" smtClean="0"/>
              <a:t>zfill</a:t>
            </a:r>
            <a:r>
              <a:rPr lang="en-US" dirty="0" smtClean="0"/>
              <a:t>'] </a:t>
            </a:r>
          </a:p>
          <a:p>
            <a:r>
              <a:rPr lang="en-US" dirty="0" smtClean="0"/>
              <a:t>&gt;&gt;&gt; help(</a:t>
            </a:r>
            <a:r>
              <a:rPr lang="en-US" dirty="0" err="1" smtClean="0"/>
              <a:t>str.capitalize</a:t>
            </a:r>
            <a:r>
              <a:rPr lang="en-US" dirty="0" smtClean="0"/>
              <a:t>) </a:t>
            </a:r>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string methods</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&gt;&gt;&gt; word = 'banana' </a:t>
            </a:r>
          </a:p>
          <a:p>
            <a:r>
              <a:rPr lang="en-US" dirty="0" smtClean="0"/>
              <a:t>&gt;&gt;&gt; </a:t>
            </a:r>
            <a:r>
              <a:rPr lang="en-US" dirty="0" err="1" smtClean="0"/>
              <a:t>new_word</a:t>
            </a:r>
            <a:r>
              <a:rPr lang="en-US" dirty="0" smtClean="0"/>
              <a:t> = </a:t>
            </a:r>
            <a:r>
              <a:rPr lang="en-US" dirty="0" err="1" smtClean="0"/>
              <a:t>word.upper</a:t>
            </a:r>
            <a:r>
              <a:rPr lang="en-US" dirty="0" smtClean="0"/>
              <a:t>() </a:t>
            </a:r>
          </a:p>
          <a:p>
            <a:r>
              <a:rPr lang="en-US" dirty="0" smtClean="0"/>
              <a:t>&gt;&gt;&gt; print(</a:t>
            </a:r>
            <a:r>
              <a:rPr lang="en-US" dirty="0" err="1" smtClean="0"/>
              <a:t>new_word</a:t>
            </a:r>
            <a:r>
              <a:rPr lang="en-US" dirty="0" smtClean="0"/>
              <a:t>) </a:t>
            </a:r>
          </a:p>
          <a:p>
            <a:pPr>
              <a:buNone/>
            </a:pPr>
            <a:r>
              <a:rPr lang="en-US" dirty="0" smtClean="0"/>
              <a:t>BANANA</a:t>
            </a:r>
          </a:p>
          <a:p>
            <a:r>
              <a:rPr lang="en-US" dirty="0" smtClean="0"/>
              <a:t>&gt;&gt;&gt; word = 'banana' </a:t>
            </a:r>
          </a:p>
          <a:p>
            <a:r>
              <a:rPr lang="en-US" dirty="0" smtClean="0"/>
              <a:t>&gt;&gt;&gt; index = </a:t>
            </a:r>
            <a:r>
              <a:rPr lang="en-US" dirty="0" err="1" smtClean="0"/>
              <a:t>word.find</a:t>
            </a:r>
            <a:r>
              <a:rPr lang="en-US" dirty="0" smtClean="0"/>
              <a:t>('a') </a:t>
            </a:r>
          </a:p>
          <a:p>
            <a:r>
              <a:rPr lang="en-US" dirty="0" smtClean="0"/>
              <a:t>&gt;&gt;&gt; print(index</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solidFill>
                  <a:srgbClr val="C00000"/>
                </a:solidFill>
              </a:rPr>
              <a:t>The find method can ﬁnd substrings as well as characters</a:t>
            </a:r>
            <a:r>
              <a:rPr lang="en-US" dirty="0" smtClean="0"/>
              <a:t>:</a:t>
            </a:r>
            <a:br>
              <a:rPr lang="en-US" dirty="0" smtClean="0"/>
            </a:br>
            <a:endParaRPr lang="en-US" dirty="0"/>
          </a:p>
        </p:txBody>
      </p:sp>
      <p:sp>
        <p:nvSpPr>
          <p:cNvPr id="3" name="Content Placeholder 2"/>
          <p:cNvSpPr>
            <a:spLocks noGrp="1"/>
          </p:cNvSpPr>
          <p:nvPr>
            <p:ph idx="1"/>
          </p:nvPr>
        </p:nvSpPr>
        <p:spPr>
          <a:xfrm>
            <a:off x="533400" y="2209801"/>
            <a:ext cx="8229600" cy="2819400"/>
          </a:xfrm>
        </p:spPr>
        <p:txBody>
          <a:bodyPr/>
          <a:lstStyle/>
          <a:p>
            <a:r>
              <a:rPr lang="en-US" dirty="0" smtClean="0"/>
              <a:t>&gt;&gt;&gt; </a:t>
            </a:r>
            <a:r>
              <a:rPr lang="en-US" dirty="0" err="1" smtClean="0"/>
              <a:t>word.find</a:t>
            </a:r>
            <a:r>
              <a:rPr lang="en-US" dirty="0" smtClean="0"/>
              <a:t>('</a:t>
            </a:r>
            <a:r>
              <a:rPr lang="en-US" dirty="0" err="1" smtClean="0"/>
              <a:t>na</a:t>
            </a:r>
            <a:r>
              <a:rPr lang="en-US" dirty="0" smtClean="0"/>
              <a:t>')</a:t>
            </a:r>
          </a:p>
          <a:p>
            <a:r>
              <a:rPr lang="en-US" dirty="0" smtClean="0"/>
              <a:t> 2</a:t>
            </a:r>
          </a:p>
          <a:p>
            <a:r>
              <a:rPr lang="en-US" dirty="0" smtClean="0"/>
              <a:t>&gt;&gt;&gt; </a:t>
            </a:r>
            <a:r>
              <a:rPr lang="en-US" dirty="0" err="1" smtClean="0"/>
              <a:t>word.find</a:t>
            </a:r>
            <a:r>
              <a:rPr lang="en-US" dirty="0" smtClean="0"/>
              <a:t>('</a:t>
            </a:r>
            <a:r>
              <a:rPr lang="en-US" dirty="0" err="1" smtClean="0"/>
              <a:t>na</a:t>
            </a:r>
            <a:r>
              <a:rPr lang="en-US" dirty="0" smtClean="0"/>
              <a:t>', 3) </a:t>
            </a:r>
          </a:p>
          <a:p>
            <a:r>
              <a:rPr lang="en-US" dirty="0" smtClean="0"/>
              <a:t>4</a:t>
            </a:r>
          </a:p>
          <a:p>
            <a:endParaRPr lang="en-US" dirty="0" smtClean="0"/>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strip method</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&gt;&gt;&gt; line = ' Here we go ' </a:t>
            </a:r>
          </a:p>
          <a:p>
            <a:r>
              <a:rPr lang="en-US" dirty="0" smtClean="0"/>
              <a:t>&gt;&gt;&gt; </a:t>
            </a:r>
            <a:r>
              <a:rPr lang="en-US" dirty="0" err="1" smtClean="0"/>
              <a:t>line.strip</a:t>
            </a:r>
            <a:r>
              <a:rPr lang="en-US" dirty="0" smtClean="0"/>
              <a:t>() </a:t>
            </a:r>
          </a:p>
          <a:p>
            <a:r>
              <a:rPr lang="en-US" dirty="0" smtClean="0"/>
              <a:t>'Here we go'</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rPr>
              <a:t>startswit</a:t>
            </a:r>
            <a:r>
              <a:rPr lang="en-US" dirty="0" err="1" smtClean="0"/>
              <a:t>h</a:t>
            </a:r>
            <a:endParaRPr lang="en-US" dirty="0"/>
          </a:p>
        </p:txBody>
      </p:sp>
      <p:sp>
        <p:nvSpPr>
          <p:cNvPr id="3" name="Content Placeholder 2"/>
          <p:cNvSpPr>
            <a:spLocks noGrp="1"/>
          </p:cNvSpPr>
          <p:nvPr>
            <p:ph idx="1"/>
          </p:nvPr>
        </p:nvSpPr>
        <p:spPr/>
        <p:txBody>
          <a:bodyPr/>
          <a:lstStyle/>
          <a:p>
            <a:r>
              <a:rPr lang="en-US" dirty="0" smtClean="0"/>
              <a:t>&gt;&gt;&gt; line = 'Have a nice day' </a:t>
            </a:r>
          </a:p>
          <a:p>
            <a:r>
              <a:rPr lang="en-US" dirty="0" smtClean="0"/>
              <a:t>&gt;&gt;&gt; </a:t>
            </a:r>
            <a:r>
              <a:rPr lang="en-US" dirty="0" err="1" smtClean="0"/>
              <a:t>line.startswith</a:t>
            </a:r>
            <a:r>
              <a:rPr lang="en-US" dirty="0" smtClean="0"/>
              <a:t>('Have') </a:t>
            </a:r>
          </a:p>
          <a:p>
            <a:r>
              <a:rPr lang="en-US" dirty="0" smtClean="0"/>
              <a:t>True </a:t>
            </a:r>
          </a:p>
          <a:p>
            <a:r>
              <a:rPr lang="en-US" dirty="0" smtClean="0"/>
              <a:t>&gt;&gt;&gt; </a:t>
            </a:r>
            <a:r>
              <a:rPr lang="en-US" dirty="0" err="1" smtClean="0"/>
              <a:t>line.startswith</a:t>
            </a:r>
            <a:r>
              <a:rPr lang="en-US" dirty="0" smtClean="0"/>
              <a:t>('h') </a:t>
            </a:r>
          </a:p>
          <a:p>
            <a:r>
              <a:rPr lang="en-US" dirty="0" smtClean="0"/>
              <a:t>False</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Example</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&gt;&gt;&gt; line = 'Have a nice day' </a:t>
            </a:r>
          </a:p>
          <a:p>
            <a:r>
              <a:rPr lang="en-US" dirty="0" smtClean="0"/>
              <a:t>&gt;&gt;&gt; </a:t>
            </a:r>
            <a:r>
              <a:rPr lang="en-US" dirty="0" err="1" smtClean="0"/>
              <a:t>line.startswith</a:t>
            </a:r>
            <a:r>
              <a:rPr lang="en-US" dirty="0" smtClean="0"/>
              <a:t>('h') </a:t>
            </a:r>
          </a:p>
          <a:p>
            <a:r>
              <a:rPr lang="en-US" dirty="0" smtClean="0"/>
              <a:t>False &gt;&gt;&gt; </a:t>
            </a:r>
          </a:p>
          <a:p>
            <a:r>
              <a:rPr lang="en-US" dirty="0" err="1" smtClean="0"/>
              <a:t>line.lower</a:t>
            </a:r>
            <a:r>
              <a:rPr lang="en-US" dirty="0" smtClean="0"/>
              <a:t>() 'have a nice day' </a:t>
            </a:r>
          </a:p>
          <a:p>
            <a:r>
              <a:rPr lang="en-US" dirty="0" smtClean="0"/>
              <a:t>&gt;&gt;&gt; </a:t>
            </a:r>
            <a:r>
              <a:rPr lang="en-US" dirty="0" err="1" smtClean="0"/>
              <a:t>line.lower</a:t>
            </a:r>
            <a:r>
              <a:rPr lang="en-US" dirty="0" smtClean="0"/>
              <a:t>().</a:t>
            </a:r>
            <a:r>
              <a:rPr lang="en-US" dirty="0" err="1" smtClean="0"/>
              <a:t>startswith</a:t>
            </a:r>
            <a:r>
              <a:rPr lang="en-US" dirty="0" smtClean="0"/>
              <a:t>('h') </a:t>
            </a:r>
          </a:p>
          <a:p>
            <a:r>
              <a:rPr lang="en-US" dirty="0" smtClean="0"/>
              <a:t>True</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Parsing strings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&gt;&gt;&gt; data = </a:t>
            </a:r>
            <a:r>
              <a:rPr lang="en-US" sz="1800" dirty="0" smtClean="0"/>
              <a:t>'From stephen.marquard@uct.ac.za Sat Jan 5 09:14:16 2008</a:t>
            </a:r>
            <a:r>
              <a:rPr lang="en-US" dirty="0" smtClean="0"/>
              <a:t>' </a:t>
            </a:r>
          </a:p>
          <a:p>
            <a:r>
              <a:rPr lang="en-US" dirty="0" smtClean="0"/>
              <a:t>&gt;&gt;&gt; </a:t>
            </a:r>
            <a:r>
              <a:rPr lang="en-US" dirty="0" err="1" smtClean="0"/>
              <a:t>atpos</a:t>
            </a:r>
            <a:r>
              <a:rPr lang="en-US" dirty="0" smtClean="0"/>
              <a:t> = </a:t>
            </a:r>
            <a:r>
              <a:rPr lang="en-US" dirty="0" err="1" smtClean="0"/>
              <a:t>data.find</a:t>
            </a:r>
            <a:r>
              <a:rPr lang="en-US" dirty="0" smtClean="0"/>
              <a:t>('@') </a:t>
            </a:r>
          </a:p>
          <a:p>
            <a:r>
              <a:rPr lang="en-US" dirty="0" smtClean="0"/>
              <a:t>&gt;&gt;&gt; print(</a:t>
            </a:r>
            <a:r>
              <a:rPr lang="en-US" dirty="0" err="1" smtClean="0"/>
              <a:t>atpos</a:t>
            </a:r>
            <a:r>
              <a:rPr lang="en-US" dirty="0" smtClean="0"/>
              <a:t>) </a:t>
            </a:r>
          </a:p>
          <a:p>
            <a:r>
              <a:rPr lang="en-US" dirty="0" smtClean="0"/>
              <a:t>21 </a:t>
            </a:r>
          </a:p>
          <a:p>
            <a:r>
              <a:rPr lang="en-US" dirty="0" smtClean="0"/>
              <a:t>&gt;&gt;&gt; </a:t>
            </a:r>
            <a:r>
              <a:rPr lang="en-US" dirty="0" err="1" smtClean="0"/>
              <a:t>sppos</a:t>
            </a:r>
            <a:r>
              <a:rPr lang="en-US" dirty="0" smtClean="0"/>
              <a:t> = </a:t>
            </a:r>
            <a:r>
              <a:rPr lang="en-US" dirty="0" err="1" smtClean="0"/>
              <a:t>data.find</a:t>
            </a:r>
            <a:r>
              <a:rPr lang="en-US" dirty="0" smtClean="0"/>
              <a:t>(' ',</a:t>
            </a:r>
            <a:r>
              <a:rPr lang="en-US" dirty="0" err="1" smtClean="0"/>
              <a:t>atpos</a:t>
            </a:r>
            <a:r>
              <a:rPr lang="en-US" dirty="0" smtClean="0"/>
              <a:t>) </a:t>
            </a:r>
          </a:p>
          <a:p>
            <a:r>
              <a:rPr lang="en-US" dirty="0" smtClean="0"/>
              <a:t>&gt;&gt;&gt; print(</a:t>
            </a:r>
            <a:r>
              <a:rPr lang="en-US" dirty="0" err="1" smtClean="0"/>
              <a:t>sppos</a:t>
            </a:r>
            <a:r>
              <a:rPr lang="en-US" dirty="0" smtClean="0"/>
              <a:t>) </a:t>
            </a:r>
          </a:p>
          <a:p>
            <a:r>
              <a:rPr lang="en-US" dirty="0" smtClean="0"/>
              <a:t>31 </a:t>
            </a:r>
          </a:p>
          <a:p>
            <a:r>
              <a:rPr lang="en-US" dirty="0" smtClean="0"/>
              <a:t>&gt;&gt;&gt; host = data[atpos+1:sppos] </a:t>
            </a:r>
          </a:p>
          <a:p>
            <a:r>
              <a:rPr lang="en-US" dirty="0" smtClean="0"/>
              <a:t>&gt;&gt;&gt; print(host) </a:t>
            </a:r>
          </a:p>
          <a:p>
            <a:r>
              <a:rPr lang="en-US" dirty="0" smtClean="0"/>
              <a:t>uct.ac.za </a:t>
            </a:r>
          </a:p>
          <a:p>
            <a:r>
              <a:rPr lang="en-US" dirty="0" smtClean="0"/>
              <a:t>&gt;&gt;&gt;</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Format operator</a:t>
            </a:r>
            <a:endParaRPr lang="en-US" b="1"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The format operator, % allows us to construct strings, replacing parts of the strings with the data stored in variables. When applied to integers, % is the modulus operator. </a:t>
            </a:r>
          </a:p>
          <a:p>
            <a:r>
              <a:rPr lang="en-US" dirty="0" smtClean="0"/>
              <a:t>But when the ﬁrst operand is a string, % is the format operator.</a:t>
            </a:r>
          </a:p>
          <a:p>
            <a:r>
              <a:rPr lang="en-US" dirty="0" smtClean="0"/>
              <a:t>The ﬁrst operand is the format string, which contains one or more format sequences that specify how the second operand is formatted. The result is a string.</a:t>
            </a:r>
          </a:p>
          <a:p>
            <a:r>
              <a:rPr lang="en-US" dirty="0" smtClean="0"/>
              <a:t>For example, the format sequence “%d” means that the second operand should be formatted as an integer (d stands for “decimal”):</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&gt;&gt;&gt; camels = 42 </a:t>
            </a:r>
          </a:p>
          <a:p>
            <a:r>
              <a:rPr lang="en-US" dirty="0" smtClean="0"/>
              <a:t>&gt;&gt;&gt; '%d' % camels </a:t>
            </a:r>
          </a:p>
          <a:p>
            <a:r>
              <a:rPr lang="en-US" dirty="0" smtClean="0"/>
              <a:t>'42'</a:t>
            </a:r>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Expressions</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An expression is a combination of values, variables, and operators. A value all by itself is considered an expression, and so is a variable, so the following are all legal expressions (assuming that the variable x has been assigned a value):</a:t>
            </a:r>
          </a:p>
          <a:p>
            <a:r>
              <a:rPr lang="en-US" dirty="0" smtClean="0"/>
              <a:t>17 </a:t>
            </a:r>
          </a:p>
          <a:p>
            <a:r>
              <a:rPr lang="en-US" dirty="0" smtClean="0"/>
              <a:t>X</a:t>
            </a:r>
          </a:p>
          <a:p>
            <a:r>
              <a:rPr lang="en-US" dirty="0" smtClean="0"/>
              <a:t> x + 17</a:t>
            </a:r>
          </a:p>
          <a:p>
            <a:r>
              <a:rPr lang="en-US" dirty="0" smtClean="0"/>
              <a:t>If you type an expression in interactive mode, the interpreter evaluates it and displays the result:</a:t>
            </a:r>
          </a:p>
          <a:p>
            <a:r>
              <a:rPr lang="en-US" dirty="0" smtClean="0"/>
              <a:t>&gt;&gt;&gt; 1 + 1 </a:t>
            </a:r>
          </a:p>
          <a:p>
            <a:endParaRPr lang="en-US" dirty="0" smtClean="0"/>
          </a:p>
          <a:p>
            <a:r>
              <a:rPr lang="en-US" dirty="0" smtClean="0"/>
              <a:t>2</a:t>
            </a:r>
          </a:p>
          <a:p>
            <a:endParaRPr lang="en-US" dirty="0" smtClean="0"/>
          </a:p>
          <a:p>
            <a:endParaRPr lang="en-US" dirty="0"/>
          </a:p>
        </p:txBody>
      </p:sp>
      <p:sp>
        <p:nvSpPr>
          <p:cNvPr id="4" name="Date Placeholder 3"/>
          <p:cNvSpPr>
            <a:spLocks noGrp="1"/>
          </p:cNvSpPr>
          <p:nvPr>
            <p:ph type="dt" sz="half" idx="10"/>
          </p:nvPr>
        </p:nvSpPr>
        <p:spPr/>
        <p:txBody>
          <a:bodyPr/>
          <a:lstStyle/>
          <a:p>
            <a:fld id="{642377B6-2D04-44D8-9432-FC7EABA9DFB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&gt;&gt;&gt; </a:t>
            </a:r>
            <a:r>
              <a:rPr lang="en-US" sz="2000" dirty="0" smtClean="0"/>
              <a:t>camels = 42 </a:t>
            </a:r>
          </a:p>
          <a:p>
            <a:r>
              <a:rPr lang="en-US" dirty="0" smtClean="0"/>
              <a:t>&gt;&gt;&gt; </a:t>
            </a:r>
            <a:r>
              <a:rPr lang="en-US" sz="2000" dirty="0" smtClean="0"/>
              <a:t>'I have spotted %d camels.' % camels </a:t>
            </a:r>
          </a:p>
          <a:p>
            <a:r>
              <a:rPr lang="en-US" sz="2000" dirty="0" smtClean="0"/>
              <a:t>'I have spotted 42 camels.‘</a:t>
            </a:r>
          </a:p>
          <a:p>
            <a:endParaRPr lang="en-US" sz="2000"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The following example uses “%d” to format an integer, “%g” to format a </a:t>
            </a:r>
            <a:r>
              <a:rPr lang="en-US" dirty="0" err="1" smtClean="0"/>
              <a:t>ﬂoating</a:t>
            </a:r>
            <a:r>
              <a:rPr lang="en-US" dirty="0" smtClean="0"/>
              <a:t> point number (don’t ask why), and “%s” to format a string:</a:t>
            </a:r>
          </a:p>
          <a:p>
            <a:r>
              <a:rPr lang="en-US" dirty="0" smtClean="0"/>
              <a:t>&gt;&gt;&gt; </a:t>
            </a:r>
            <a:r>
              <a:rPr lang="en-US" sz="2000" dirty="0" smtClean="0"/>
              <a:t>'In %d years I have spotted %g %s.' % (3, 0.1, 'camels') </a:t>
            </a:r>
          </a:p>
          <a:p>
            <a:r>
              <a:rPr lang="en-US" sz="2000" dirty="0" smtClean="0"/>
              <a:t>‘In 3 years I have spotted 0.1 camels.'</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2800" dirty="0" smtClean="0"/>
              <a:t>The number of elements in the tuple must match the number of format sequences in the string. The types of the elements also must match the format sequences:</a:t>
            </a:r>
          </a:p>
          <a:p>
            <a:r>
              <a:rPr lang="en-US" sz="2800" dirty="0" smtClean="0"/>
              <a:t>&gt;&gt;&gt; '%d %d %d' % (1, 2) </a:t>
            </a:r>
          </a:p>
          <a:p>
            <a:r>
              <a:rPr lang="en-US" sz="2800" b="1" dirty="0" smtClean="0"/>
              <a:t>TypeError: </a:t>
            </a:r>
            <a:r>
              <a:rPr lang="en-US" sz="2800" dirty="0" smtClean="0"/>
              <a:t>not enough arguments for format string </a:t>
            </a:r>
          </a:p>
          <a:p>
            <a:r>
              <a:rPr lang="en-US" sz="2800" dirty="0" smtClean="0"/>
              <a:t>&gt;&gt;&gt; '%d' % 'dollars' </a:t>
            </a:r>
          </a:p>
          <a:p>
            <a:r>
              <a:rPr lang="en-US" sz="2800" b="1" dirty="0" smtClean="0"/>
              <a:t>TypeError: </a:t>
            </a:r>
            <a:r>
              <a:rPr lang="en-US" sz="2800" dirty="0" smtClean="0"/>
              <a:t>%d format: a number is required, not str</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dirty="0"/>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Take the following Python code that stores a string:</a:t>
            </a:r>
          </a:p>
          <a:p>
            <a:r>
              <a:rPr lang="en-US" dirty="0" smtClean="0"/>
              <a:t>str = ’X-DSPAM-Confidence:0.8475’</a:t>
            </a:r>
          </a:p>
          <a:p>
            <a:r>
              <a:rPr lang="en-US" dirty="0" smtClean="0"/>
              <a:t>Use find and string slicing to extract the portion of the string after the colon character and then use the float function to convert the extracted string into a </a:t>
            </a:r>
            <a:r>
              <a:rPr lang="en-US" dirty="0" err="1" smtClean="0"/>
              <a:t>ﬂoating</a:t>
            </a:r>
            <a:r>
              <a:rPr lang="en-US" dirty="0" smtClean="0"/>
              <a:t> point number.</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Read the documentation of the string methods at</a:t>
            </a:r>
          </a:p>
          <a:p>
            <a:r>
              <a:rPr lang="en-US" sz="2000" dirty="0" smtClean="0"/>
              <a:t>https://docs.python.org/3.5/library/stdtypes.html#string-methods</a:t>
            </a:r>
            <a:endParaRPr lang="en-US" sz="2000"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a:t>
            </a:r>
            <a:r>
              <a:rPr lang="en-US" dirty="0" err="1" smtClean="0"/>
              <a:t>CoEMI</a:t>
            </a:r>
            <a:r>
              <a:rPr lang="en-US" dirty="0" smtClean="0"/>
              <a:t>)</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Write a program which repeatedly reads numbers until the user enters “done”. Once “done” is entered, print out the total, count, and average of the numbers. If the user enters anything other than a number, detect their mistake using try and except and print an error message and skip to the next number.</a:t>
            </a:r>
          </a:p>
          <a:p>
            <a:pPr marL="514350" indent="-514350">
              <a:buFont typeface="+mj-lt"/>
              <a:buAutoNum type="arabicPeriod"/>
            </a:pPr>
            <a:r>
              <a:rPr lang="en-US" dirty="0" smtClean="0"/>
              <a:t>Write another program that prompts for a list of numbers as above and at the end prints out both the maximum and minimum of the numbers instead of the average.</a:t>
            </a:r>
            <a:endParaRPr lang="en-US" dirty="0"/>
          </a:p>
        </p:txBody>
      </p:sp>
      <p:sp>
        <p:nvSpPr>
          <p:cNvPr id="4" name="Date Placeholder 3"/>
          <p:cNvSpPr>
            <a:spLocks noGrp="1"/>
          </p:cNvSpPr>
          <p:nvPr>
            <p:ph type="dt" sz="half" idx="10"/>
          </p:nvPr>
        </p:nvSpPr>
        <p:spPr/>
        <p:txBody>
          <a:bodyPr/>
          <a:lstStyle/>
          <a:p>
            <a:fld id="{38B17C4A-9A15-4F32-9730-69FD2FEB968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Try This </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Simple Calculator Program</a:t>
            </a:r>
          </a:p>
          <a:p>
            <a:r>
              <a:rPr lang="en-US" dirty="0" smtClean="0"/>
              <a:t>Fibonacci </a:t>
            </a:r>
          </a:p>
          <a:p>
            <a:r>
              <a:rPr lang="en-US" dirty="0" smtClean="0"/>
              <a:t>Factorial</a:t>
            </a:r>
          </a:p>
          <a:p>
            <a:r>
              <a:rPr lang="en-US" dirty="0" smtClean="0"/>
              <a:t>Prime Number  </a:t>
            </a:r>
          </a:p>
          <a:p>
            <a:r>
              <a:rPr lang="en-US" dirty="0" smtClean="0"/>
              <a:t>Armstrong number </a:t>
            </a:r>
          </a:p>
          <a:p>
            <a:endParaRPr lang="en-US" dirty="0"/>
          </a:p>
        </p:txBody>
      </p:sp>
      <p:sp>
        <p:nvSpPr>
          <p:cNvPr id="4" name="Date Placeholder 3"/>
          <p:cNvSpPr>
            <a:spLocks noGrp="1"/>
          </p:cNvSpPr>
          <p:nvPr>
            <p:ph type="dt" sz="half" idx="10"/>
          </p:nvPr>
        </p:nvSpPr>
        <p:spPr/>
        <p:txBody>
          <a:bodyPr/>
          <a:lstStyle/>
          <a:p>
            <a:fld id="{8824D1FB-ACB0-4B9D-BB48-0C492A142A47}"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Exercise 1:</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Type the following statements in the Python interpreter to see what they do:</a:t>
            </a:r>
          </a:p>
          <a:p>
            <a:r>
              <a:rPr lang="en-US" dirty="0" smtClean="0"/>
              <a:t>5 </a:t>
            </a:r>
          </a:p>
          <a:p>
            <a:r>
              <a:rPr lang="en-US" dirty="0" smtClean="0"/>
              <a:t>x = 5</a:t>
            </a:r>
          </a:p>
          <a:p>
            <a:r>
              <a:rPr lang="en-US" dirty="0" smtClean="0"/>
              <a:t>x + 1</a:t>
            </a:r>
            <a:endParaRPr lang="en-US" dirty="0"/>
          </a:p>
        </p:txBody>
      </p:sp>
      <p:sp>
        <p:nvSpPr>
          <p:cNvPr id="4" name="Date Placeholder 3"/>
          <p:cNvSpPr>
            <a:spLocks noGrp="1"/>
          </p:cNvSpPr>
          <p:nvPr>
            <p:ph type="dt" sz="half" idx="10"/>
          </p:nvPr>
        </p:nvSpPr>
        <p:spPr/>
        <p:txBody>
          <a:bodyPr/>
          <a:lstStyle/>
          <a:p>
            <a:fld id="{9C05A94B-FDEF-446C-AE04-07B3A1558BE0}"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Order of operations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more than one operator appears in an expression, the order of evaluation depends on the rules of precedence. For mathematical operators, Python follows mathematical convention. The acronym PEMDAS is a useful way to remember the rules:</a:t>
            </a:r>
          </a:p>
          <a:p>
            <a:r>
              <a:rPr lang="en-US" dirty="0" smtClean="0"/>
              <a:t>Parentheses have the highest precedence and can be used to force an expression to evaluate in the order you want.</a:t>
            </a:r>
          </a:p>
          <a:p>
            <a:r>
              <a:rPr lang="en-US" dirty="0" smtClean="0"/>
              <a:t>Exponentiation has the next highest precedence, </a:t>
            </a:r>
          </a:p>
          <a:p>
            <a:r>
              <a:rPr lang="en-US" dirty="0" smtClean="0"/>
              <a:t>Multiplication and Division have the same precedence, which is higher than Addition and Subtraction, which also have the same precedence. </a:t>
            </a:r>
          </a:p>
          <a:p>
            <a:r>
              <a:rPr lang="en-US" dirty="0" smtClean="0"/>
              <a:t>Operators with the same precedence are evaluated from left to right. </a:t>
            </a:r>
            <a:endParaRPr lang="en-US" dirty="0"/>
          </a:p>
        </p:txBody>
      </p:sp>
      <p:sp>
        <p:nvSpPr>
          <p:cNvPr id="4" name="Date Placeholder 3"/>
          <p:cNvSpPr>
            <a:spLocks noGrp="1"/>
          </p:cNvSpPr>
          <p:nvPr>
            <p:ph type="dt" sz="half" idx="10"/>
          </p:nvPr>
        </p:nvSpPr>
        <p:spPr/>
        <p:txBody>
          <a:bodyPr/>
          <a:lstStyle/>
          <a:p>
            <a:fld id="{57E5BAB8-D1E4-4D71-B5AE-F35E6A9C705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Modulus operator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modulus operator works on integers and yields the remainder when the ﬁrst operand is divided by the second. In Python, the modulus operator is a percent sign (%). The syntax is the same as for other operators:</a:t>
            </a:r>
          </a:p>
          <a:p>
            <a:r>
              <a:rPr lang="en-US" dirty="0" smtClean="0"/>
              <a:t>&gt;&gt;&gt; quotient = 7 // 3 </a:t>
            </a:r>
          </a:p>
          <a:p>
            <a:r>
              <a:rPr lang="en-US" dirty="0" smtClean="0"/>
              <a:t>&gt;&gt;&gt; print(quotient) </a:t>
            </a:r>
          </a:p>
          <a:p>
            <a:r>
              <a:rPr lang="en-US" dirty="0" smtClean="0"/>
              <a:t>2</a:t>
            </a:r>
          </a:p>
          <a:p>
            <a:r>
              <a:rPr lang="en-US" dirty="0" smtClean="0"/>
              <a:t> &gt;&gt;&gt; remainder = 7 % 3</a:t>
            </a:r>
          </a:p>
          <a:p>
            <a:r>
              <a:rPr lang="en-US" dirty="0" smtClean="0"/>
              <a:t> &gt;&gt;&gt; print(remainder)</a:t>
            </a:r>
          </a:p>
          <a:p>
            <a:r>
              <a:rPr lang="en-US" dirty="0" smtClean="0"/>
              <a:t> 1</a:t>
            </a:r>
          </a:p>
          <a:p>
            <a:r>
              <a:rPr lang="en-US" dirty="0" smtClean="0"/>
              <a:t>So 7 divided by 3 is 2 with 1 left over.</a:t>
            </a:r>
          </a:p>
          <a:p>
            <a:endParaRPr lang="en-US" dirty="0"/>
          </a:p>
        </p:txBody>
      </p:sp>
      <p:sp>
        <p:nvSpPr>
          <p:cNvPr id="4" name="Date Placeholder 3"/>
          <p:cNvSpPr>
            <a:spLocks noGrp="1"/>
          </p:cNvSpPr>
          <p:nvPr>
            <p:ph type="dt" sz="half" idx="10"/>
          </p:nvPr>
        </p:nvSpPr>
        <p:spPr/>
        <p:txBody>
          <a:bodyPr/>
          <a:lstStyle/>
          <a:p>
            <a:fld id="{0E90E7E6-595E-4ACA-93F4-1878E379A09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String operations</a:t>
            </a: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The + operator works with strings, but it is not addition in the mathematical sense. Instead it performs concatenation, which means joining the strings by linking them end to end. </a:t>
            </a:r>
          </a:p>
          <a:p>
            <a:endParaRPr lang="en-US" dirty="0" smtClean="0"/>
          </a:p>
          <a:p>
            <a:r>
              <a:rPr lang="en-US" dirty="0" smtClean="0"/>
              <a:t>For example:</a:t>
            </a:r>
          </a:p>
          <a:p>
            <a:r>
              <a:rPr lang="en-US" dirty="0" smtClean="0"/>
              <a:t>&gt;&gt;&gt; first = 10 </a:t>
            </a:r>
          </a:p>
          <a:p>
            <a:r>
              <a:rPr lang="en-US" dirty="0" smtClean="0"/>
              <a:t>&gt;&gt;&gt; second = 15</a:t>
            </a:r>
          </a:p>
          <a:p>
            <a:r>
              <a:rPr lang="en-US" dirty="0" smtClean="0"/>
              <a:t> &gt;&gt;&gt; print(first + second) </a:t>
            </a:r>
          </a:p>
          <a:p>
            <a:r>
              <a:rPr lang="en-US" dirty="0" smtClean="0"/>
              <a:t>25 </a:t>
            </a:r>
          </a:p>
          <a:p>
            <a:r>
              <a:rPr lang="en-US" dirty="0" smtClean="0"/>
              <a:t>&gt;&gt;&gt; first = '100' </a:t>
            </a:r>
          </a:p>
          <a:p>
            <a:r>
              <a:rPr lang="en-US" dirty="0" smtClean="0"/>
              <a:t>&gt;&gt;&gt; second = '150' </a:t>
            </a:r>
          </a:p>
          <a:p>
            <a:r>
              <a:rPr lang="en-US" dirty="0" smtClean="0"/>
              <a:t>&gt;&gt;&gt; print(first + second) </a:t>
            </a:r>
          </a:p>
          <a:p>
            <a:r>
              <a:rPr lang="en-US" dirty="0" smtClean="0"/>
              <a:t>100150</a:t>
            </a:r>
          </a:p>
          <a:p>
            <a:r>
              <a:rPr lang="en-US" dirty="0" smtClean="0"/>
              <a:t>The output of this program is 100150.</a:t>
            </a:r>
          </a:p>
          <a:p>
            <a:endParaRPr lang="en-US" dirty="0"/>
          </a:p>
        </p:txBody>
      </p:sp>
      <p:sp>
        <p:nvSpPr>
          <p:cNvPr id="4" name="Date Placeholder 3"/>
          <p:cNvSpPr>
            <a:spLocks noGrp="1"/>
          </p:cNvSpPr>
          <p:nvPr>
            <p:ph type="dt" sz="half" idx="10"/>
          </p:nvPr>
        </p:nvSpPr>
        <p:spPr/>
        <p:txBody>
          <a:bodyPr/>
          <a:lstStyle/>
          <a:p>
            <a:fld id="{19F803AB-CC16-4CEC-B976-BA2F453AC0D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Comments</a:t>
            </a:r>
            <a:endParaRPr lang="en-US" dirty="0">
              <a:solidFill>
                <a:srgbClr val="C00000"/>
              </a:solidFill>
            </a:endParaRPr>
          </a:p>
        </p:txBody>
      </p:sp>
      <p:sp>
        <p:nvSpPr>
          <p:cNvPr id="3" name="Content Placeholder 2"/>
          <p:cNvSpPr>
            <a:spLocks noGrp="1"/>
          </p:cNvSpPr>
          <p:nvPr>
            <p:ph idx="1"/>
          </p:nvPr>
        </p:nvSpPr>
        <p:spPr>
          <a:xfrm>
            <a:off x="0" y="1600200"/>
            <a:ext cx="8991600" cy="4953000"/>
          </a:xfrm>
        </p:spPr>
        <p:txBody>
          <a:bodyPr>
            <a:normAutofit fontScale="77500" lnSpcReduction="20000"/>
          </a:bodyPr>
          <a:lstStyle/>
          <a:p>
            <a:r>
              <a:rPr lang="en-US" sz="2900" dirty="0" smtClean="0"/>
              <a:t>As programs get bigger and more complicated, they get more diﬃcult to read. Formal languages are dense, and it is often diﬃcult to look at a piece of code and ﬁgure out what it is doing, or why.</a:t>
            </a:r>
          </a:p>
          <a:p>
            <a:r>
              <a:rPr lang="en-US" sz="2900" dirty="0" smtClean="0"/>
              <a:t>For this reason, it is a good idea to add notes to your programs to explain in natural language what the program is doing. These notes are called comments, and in Python they start with the # symbol:</a:t>
            </a:r>
          </a:p>
          <a:p>
            <a:endParaRPr lang="en-US" sz="2900" dirty="0" smtClean="0"/>
          </a:p>
          <a:p>
            <a:r>
              <a:rPr lang="en-US" sz="2300" b="1" dirty="0" smtClean="0"/>
              <a:t># compute the percentage of the hour that has elapsed percentage = (minute * 100) / 60</a:t>
            </a:r>
          </a:p>
          <a:p>
            <a:r>
              <a:rPr lang="en-US" sz="2300" dirty="0" smtClean="0"/>
              <a:t>percentage = (minute * 100) / 60     </a:t>
            </a:r>
            <a:r>
              <a:rPr lang="en-US" sz="2300" b="1" dirty="0" smtClean="0"/>
              <a:t># percentage of an hour</a:t>
            </a:r>
          </a:p>
          <a:p>
            <a:pPr>
              <a:buNone/>
            </a:pPr>
            <a:endParaRPr lang="en-US" sz="2300" dirty="0" smtClean="0"/>
          </a:p>
          <a:p>
            <a:pPr>
              <a:buNone/>
            </a:pPr>
            <a:r>
              <a:rPr lang="en-US" sz="2300" dirty="0" smtClean="0"/>
              <a:t>This comment is redundant with the code and useless:</a:t>
            </a:r>
          </a:p>
          <a:p>
            <a:r>
              <a:rPr lang="en-US" sz="2300" dirty="0" smtClean="0"/>
              <a:t>v = 5     </a:t>
            </a:r>
            <a:r>
              <a:rPr lang="en-US" sz="2300" b="1" dirty="0" smtClean="0"/>
              <a:t># assign 5 to v</a:t>
            </a:r>
          </a:p>
          <a:p>
            <a:pPr>
              <a:buNone/>
            </a:pPr>
            <a:endParaRPr lang="en-US" sz="2300" dirty="0" smtClean="0"/>
          </a:p>
          <a:p>
            <a:pPr>
              <a:buNone/>
            </a:pPr>
            <a:r>
              <a:rPr lang="en-US" sz="2300" dirty="0" smtClean="0"/>
              <a:t>This comment contains useful information that is not in the code:</a:t>
            </a:r>
          </a:p>
          <a:p>
            <a:r>
              <a:rPr lang="en-US" sz="2300" dirty="0" smtClean="0"/>
              <a:t>v = 5      </a:t>
            </a:r>
            <a:r>
              <a:rPr lang="en-US" sz="2300" b="1" dirty="0" smtClean="0"/>
              <a:t># velocity in meters/second.</a:t>
            </a:r>
          </a:p>
          <a:p>
            <a:endParaRPr lang="en-US" dirty="0" smtClean="0"/>
          </a:p>
          <a:p>
            <a:endParaRPr lang="en-US" dirty="0"/>
          </a:p>
        </p:txBody>
      </p:sp>
      <p:sp>
        <p:nvSpPr>
          <p:cNvPr id="4" name="Date Placeholder 3"/>
          <p:cNvSpPr>
            <a:spLocks noGrp="1"/>
          </p:cNvSpPr>
          <p:nvPr>
            <p:ph type="dt" sz="half" idx="10"/>
          </p:nvPr>
        </p:nvSpPr>
        <p:spPr/>
        <p:txBody>
          <a:bodyPr/>
          <a:lstStyle/>
          <a:p>
            <a:fld id="{44BD7796-505F-4F50-846A-BF6D83EC166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What are operators in python?</a:t>
            </a:r>
            <a:endParaRPr lang="en-US" dirty="0">
              <a:solidFill>
                <a:srgbClr val="C00000"/>
              </a:solidFill>
            </a:endParaRPr>
          </a:p>
        </p:txBody>
      </p:sp>
      <p:sp>
        <p:nvSpPr>
          <p:cNvPr id="3" name="Content Placeholder 2"/>
          <p:cNvSpPr>
            <a:spLocks noGrp="1"/>
          </p:cNvSpPr>
          <p:nvPr>
            <p:ph idx="1"/>
          </p:nvPr>
        </p:nvSpPr>
        <p:spPr>
          <a:xfrm>
            <a:off x="457200" y="1600201"/>
            <a:ext cx="8229600" cy="990600"/>
          </a:xfrm>
        </p:spPr>
        <p:txBody>
          <a:bodyPr>
            <a:normAutofit fontScale="70000" lnSpcReduction="20000"/>
          </a:bodyPr>
          <a:lstStyle/>
          <a:p>
            <a:pPr>
              <a:buNone/>
            </a:pPr>
            <a:r>
              <a:rPr lang="en-US" dirty="0" smtClean="0"/>
              <a:t>     Operators are special symbols in Python that carry out arithmetic or logical computation. The value that the operator operates on is called the operand</a:t>
            </a:r>
            <a:endParaRPr lang="en-US" dirty="0"/>
          </a:p>
        </p:txBody>
      </p:sp>
      <p:sp>
        <p:nvSpPr>
          <p:cNvPr id="1025" name="Rectangle 1"/>
          <p:cNvSpPr>
            <a:spLocks noChangeArrowheads="1"/>
          </p:cNvSpPr>
          <p:nvPr/>
        </p:nvSpPr>
        <p:spPr bwMode="auto">
          <a:xfrm>
            <a:off x="1295400" y="3124200"/>
            <a:ext cx="6248400" cy="2215991"/>
          </a:xfrm>
          <a:prstGeom prst="rect">
            <a:avLst/>
          </a:prstGeom>
          <a:solidFill>
            <a:schemeClr val="bg1">
              <a:lumMod val="95000"/>
            </a:schemeClr>
          </a:solidFill>
          <a:ln w="9525">
            <a:noFill/>
            <a:miter lim="800000"/>
            <a:headEnd/>
            <a:tailEnd/>
          </a:ln>
          <a:effectLst/>
        </p:spPr>
        <p:txBody>
          <a:bodyPr vert="horz" wrap="square" lIns="39675" tIns="0" rIns="3967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A3A3A"/>
                </a:solidFill>
                <a:effectLst/>
                <a:latin typeface="karmina-sans"/>
                <a:cs typeface="Arial" pitchFamily="34" charset="0"/>
              </a:rPr>
              <a:t>For example:</a:t>
            </a:r>
            <a:endParaRPr kumimoji="0" lang="en-US" sz="2400" b="0" i="0" u="none" strike="noStrike" cap="none" normalizeH="0" baseline="0" dirty="0" smtClean="0">
              <a:ln>
                <a:noFill/>
              </a:ln>
              <a:solidFill>
                <a:srgbClr val="000000"/>
              </a:solidFill>
              <a:effectLst/>
              <a:latin typeface="Arial Unicode MS" pitchFamily="34" charset="-128"/>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Courier New" pitchFamily="49" charset="0"/>
              </a:rPr>
              <a:t>&gt;&gt;&gt; </a:t>
            </a:r>
            <a:r>
              <a:rPr kumimoji="0" lang="en-US" sz="2400" b="0" i="0" u="none" strike="noStrike" cap="none" normalizeH="0" baseline="0" dirty="0" smtClean="0">
                <a:ln>
                  <a:noFill/>
                </a:ln>
                <a:solidFill>
                  <a:srgbClr val="800000"/>
                </a:solidFill>
                <a:effectLst/>
                <a:latin typeface="Arial Unicode MS" pitchFamily="34" charset="-128"/>
                <a:cs typeface="Courier New" pitchFamily="49" charset="0"/>
              </a:rPr>
              <a:t>2</a:t>
            </a:r>
            <a:r>
              <a:rPr kumimoji="0" lang="en-US" sz="2400" b="0" i="0" u="none" strike="noStrike" cap="none" normalizeH="0" baseline="0" dirty="0" smtClean="0">
                <a:ln>
                  <a:noFill/>
                </a:ln>
                <a:solidFill>
                  <a:srgbClr val="000000"/>
                </a:solidFill>
                <a:effectLst/>
                <a:latin typeface="Arial Unicode MS" pitchFamily="34" charset="-128"/>
                <a:cs typeface="Courier New" pitchFamily="49" charset="0"/>
              </a:rPr>
              <a:t>+</a:t>
            </a:r>
            <a:r>
              <a:rPr kumimoji="0" lang="en-US" sz="2400" b="0" i="0" u="none" strike="noStrike" cap="none" normalizeH="0" baseline="0" dirty="0" smtClean="0">
                <a:ln>
                  <a:noFill/>
                </a:ln>
                <a:solidFill>
                  <a:srgbClr val="800000"/>
                </a:solidFill>
                <a:effectLst/>
                <a:latin typeface="Arial Unicode MS" pitchFamily="34" charset="-128"/>
                <a:cs typeface="Courier New" pitchFamily="49" charset="0"/>
              </a:rPr>
              <a:t>3</a:t>
            </a:r>
            <a:r>
              <a:rPr kumimoji="0" lang="en-US" sz="2400" b="0" i="0" u="none" strike="noStrike" cap="none" normalizeH="0" baseline="0" dirty="0" smtClean="0">
                <a:ln>
                  <a:noFill/>
                </a:ln>
                <a:solidFill>
                  <a:srgbClr val="000000"/>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0000"/>
                </a:solidFill>
                <a:effectLst/>
                <a:latin typeface="Arial Unicode MS" pitchFamily="34" charset="-128"/>
                <a:cs typeface="Courier New" pitchFamily="49" charset="0"/>
              </a:rPr>
              <a:t>       5</a:t>
            </a:r>
            <a:endParaRPr kumimoji="0" lang="en-US" sz="2400" b="0" i="0" u="none" strike="noStrike" cap="none" normalizeH="0" baseline="0" dirty="0" smtClean="0">
              <a:ln>
                <a:noFill/>
              </a:ln>
              <a:solidFill>
                <a:srgbClr val="3A3A3A"/>
              </a:solidFill>
              <a:effectLst/>
              <a:latin typeface="karmina-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A3A3A"/>
                </a:solidFill>
                <a:effectLst/>
                <a:latin typeface="karmina-sans"/>
                <a:cs typeface="Arial" pitchFamily="34" charset="0"/>
              </a:rPr>
              <a:t>Here, </a:t>
            </a:r>
            <a:r>
              <a:rPr kumimoji="0" lang="en-US" sz="2400" b="0" i="0" u="none" strike="noStrike" cap="none" normalizeH="0" baseline="0" dirty="0" smtClean="0">
                <a:ln>
                  <a:noFill/>
                </a:ln>
                <a:solidFill>
                  <a:srgbClr val="3A3A3A"/>
                </a:solidFill>
                <a:effectLst/>
                <a:latin typeface="Arial Unicode MS" pitchFamily="34" charset="-128"/>
                <a:cs typeface="Courier New" pitchFamily="49" charset="0"/>
              </a:rPr>
              <a:t>+</a:t>
            </a:r>
            <a:r>
              <a:rPr kumimoji="0" lang="en-US" sz="2400" b="0" i="0" u="none" strike="noStrike" cap="none" normalizeH="0" baseline="0" dirty="0" smtClean="0">
                <a:ln>
                  <a:noFill/>
                </a:ln>
                <a:solidFill>
                  <a:srgbClr val="3A3A3A"/>
                </a:solidFill>
                <a:effectLst/>
                <a:latin typeface="karmina-sans"/>
                <a:cs typeface="Arial" pitchFamily="34" charset="0"/>
              </a:rPr>
              <a:t> is the operator that performs addition. </a:t>
            </a:r>
            <a:r>
              <a:rPr kumimoji="0" lang="en-US" sz="2400" b="0" i="0" u="none" strike="noStrike" cap="none" normalizeH="0" baseline="0" dirty="0" smtClean="0">
                <a:ln>
                  <a:noFill/>
                </a:ln>
                <a:solidFill>
                  <a:srgbClr val="3A3A3A"/>
                </a:solidFill>
                <a:effectLst/>
                <a:latin typeface="Arial Unicode MS" pitchFamily="34" charset="-128"/>
                <a:cs typeface="Courier New" pitchFamily="49" charset="0"/>
              </a:rPr>
              <a:t>2</a:t>
            </a:r>
            <a:r>
              <a:rPr kumimoji="0" lang="en-US" sz="2400" b="0" i="0" u="none" strike="noStrike" cap="none" normalizeH="0" baseline="0" dirty="0" smtClean="0">
                <a:ln>
                  <a:noFill/>
                </a:ln>
                <a:solidFill>
                  <a:srgbClr val="3A3A3A"/>
                </a:solidFill>
                <a:effectLst/>
                <a:latin typeface="karmina-sans"/>
                <a:cs typeface="Arial" pitchFamily="34" charset="0"/>
              </a:rPr>
              <a:t> and </a:t>
            </a:r>
            <a:r>
              <a:rPr kumimoji="0" lang="en-US" sz="2400" b="0" i="0" u="none" strike="noStrike" cap="none" normalizeH="0" baseline="0" dirty="0" smtClean="0">
                <a:ln>
                  <a:noFill/>
                </a:ln>
                <a:solidFill>
                  <a:srgbClr val="3A3A3A"/>
                </a:solidFill>
                <a:effectLst/>
                <a:latin typeface="Arial Unicode MS" pitchFamily="34" charset="-128"/>
                <a:cs typeface="Courier New" pitchFamily="49" charset="0"/>
              </a:rPr>
              <a:t>3</a:t>
            </a:r>
            <a:r>
              <a:rPr kumimoji="0" lang="en-US" sz="2400" b="0" i="0" u="none" strike="noStrike" cap="none" normalizeH="0" baseline="0" dirty="0" smtClean="0">
                <a:ln>
                  <a:noFill/>
                </a:ln>
                <a:solidFill>
                  <a:srgbClr val="3A3A3A"/>
                </a:solidFill>
                <a:effectLst/>
                <a:latin typeface="karmina-sans"/>
                <a:cs typeface="Arial" pitchFamily="34" charset="0"/>
              </a:rPr>
              <a:t> are the operands and </a:t>
            </a:r>
            <a:r>
              <a:rPr kumimoji="0" lang="en-US" sz="2400" b="0" i="0" u="none" strike="noStrike" cap="none" normalizeH="0" baseline="0" dirty="0" smtClean="0">
                <a:ln>
                  <a:noFill/>
                </a:ln>
                <a:solidFill>
                  <a:srgbClr val="3A3A3A"/>
                </a:solidFill>
                <a:effectLst/>
                <a:latin typeface="Arial Unicode MS" pitchFamily="34" charset="-128"/>
                <a:cs typeface="Courier New" pitchFamily="49" charset="0"/>
              </a:rPr>
              <a:t>5</a:t>
            </a:r>
            <a:r>
              <a:rPr kumimoji="0" lang="en-US" sz="2400" b="0" i="0" u="none" strike="noStrike" cap="none" normalizeH="0" baseline="0" dirty="0" smtClean="0">
                <a:ln>
                  <a:noFill/>
                </a:ln>
                <a:solidFill>
                  <a:srgbClr val="3A3A3A"/>
                </a:solidFill>
                <a:effectLst/>
                <a:latin typeface="karmina-sans"/>
                <a:cs typeface="Arial" pitchFamily="34" charset="0"/>
              </a:rPr>
              <a:t> is the output of the operation.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Date Placeholder 4"/>
          <p:cNvSpPr>
            <a:spLocks noGrp="1"/>
          </p:cNvSpPr>
          <p:nvPr>
            <p:ph type="dt" sz="half" idx="10"/>
          </p:nvPr>
        </p:nvSpPr>
        <p:spPr/>
        <p:txBody>
          <a:bodyPr/>
          <a:lstStyle/>
          <a:p>
            <a:fld id="{1946FC61-1ED0-44E2-BECB-BE6C5AB4AE89}"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Operators</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Python language supports the following types of operators − </a:t>
            </a:r>
          </a:p>
          <a:p>
            <a:pPr lvl="1">
              <a:buNone/>
            </a:pPr>
            <a:r>
              <a:rPr lang="en-US" dirty="0" smtClean="0"/>
              <a:t>• Arithmetic Operators </a:t>
            </a:r>
          </a:p>
          <a:p>
            <a:pPr lvl="1">
              <a:buNone/>
            </a:pPr>
            <a:r>
              <a:rPr lang="en-US" dirty="0" smtClean="0"/>
              <a:t>• Comparison (Relational) Operators</a:t>
            </a:r>
          </a:p>
          <a:p>
            <a:pPr lvl="1">
              <a:buNone/>
            </a:pPr>
            <a:r>
              <a:rPr lang="en-US" dirty="0" smtClean="0"/>
              <a:t> • Assignment Operators </a:t>
            </a:r>
          </a:p>
          <a:p>
            <a:pPr lvl="1">
              <a:buNone/>
            </a:pPr>
            <a:r>
              <a:rPr lang="en-US" dirty="0" smtClean="0"/>
              <a:t>• Logical Operators </a:t>
            </a:r>
          </a:p>
          <a:p>
            <a:pPr lvl="1">
              <a:buNone/>
            </a:pPr>
            <a:r>
              <a:rPr lang="en-US" dirty="0" smtClean="0"/>
              <a:t>• Bitwise Operators</a:t>
            </a:r>
          </a:p>
          <a:p>
            <a:pPr lvl="1">
              <a:buNone/>
            </a:pPr>
            <a:r>
              <a:rPr lang="en-US" dirty="0" smtClean="0"/>
              <a:t> • Membership Operators</a:t>
            </a:r>
          </a:p>
          <a:p>
            <a:pPr lvl="1">
              <a:buNone/>
            </a:pPr>
            <a:r>
              <a:rPr lang="en-US" dirty="0" smtClean="0"/>
              <a:t> • Identity Operators</a:t>
            </a:r>
            <a:endParaRPr lang="en-US" dirty="0"/>
          </a:p>
        </p:txBody>
      </p:sp>
      <p:sp>
        <p:nvSpPr>
          <p:cNvPr id="4" name="Date Placeholder 3"/>
          <p:cNvSpPr>
            <a:spLocks noGrp="1"/>
          </p:cNvSpPr>
          <p:nvPr>
            <p:ph type="dt" sz="half" idx="10"/>
          </p:nvPr>
        </p:nvSpPr>
        <p:spPr/>
        <p:txBody>
          <a:bodyPr/>
          <a:lstStyle/>
          <a:p>
            <a:fld id="{A60FE6DF-03DA-4DA6-B846-C79ADBAD46C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Skill Development Courses</a:t>
            </a:r>
            <a:endParaRPr lang="en-US" b="1" dirty="0">
              <a:solidFill>
                <a:srgbClr val="C00000"/>
              </a:solidFill>
            </a:endParaRPr>
          </a:p>
        </p:txBody>
      </p:sp>
      <p:sp>
        <p:nvSpPr>
          <p:cNvPr id="3" name="Content Placeholder 2"/>
          <p:cNvSpPr>
            <a:spLocks noGrp="1"/>
          </p:cNvSpPr>
          <p:nvPr>
            <p:ph idx="1"/>
          </p:nvPr>
        </p:nvSpPr>
        <p:spPr>
          <a:xfrm>
            <a:off x="152400" y="1371600"/>
            <a:ext cx="8839200" cy="4800600"/>
          </a:xfrm>
        </p:spPr>
        <p:txBody>
          <a:bodyPr>
            <a:normAutofit fontScale="55000" lnSpcReduction="20000"/>
          </a:bodyPr>
          <a:lstStyle/>
          <a:p>
            <a:pPr marL="514350" indent="-514350">
              <a:buFont typeface="+mj-lt"/>
              <a:buAutoNum type="arabicPeriod"/>
            </a:pPr>
            <a:r>
              <a:rPr lang="en-US" dirty="0" smtClean="0"/>
              <a:t>Fundamentals of Python for ML (</a:t>
            </a:r>
            <a:r>
              <a:rPr lang="en-US" b="1" dirty="0" smtClean="0">
                <a:solidFill>
                  <a:srgbClr val="FF0000"/>
                </a:solidFill>
              </a:rPr>
              <a:t>Mandatory</a:t>
            </a:r>
            <a:r>
              <a:rPr lang="en-US" dirty="0" smtClean="0"/>
              <a:t>)   </a:t>
            </a:r>
          </a:p>
          <a:p>
            <a:pPr marL="514350" indent="-514350">
              <a:buFont typeface="+mj-lt"/>
              <a:buAutoNum type="arabicPeriod"/>
            </a:pPr>
            <a:r>
              <a:rPr lang="en-US" dirty="0" smtClean="0"/>
              <a:t>Data Analytics using Python  </a:t>
            </a:r>
            <a:r>
              <a:rPr lang="en-US" b="1" dirty="0" smtClean="0">
                <a:solidFill>
                  <a:srgbClr val="FF0000"/>
                </a:solidFill>
              </a:rPr>
              <a:t>(1,2)</a:t>
            </a:r>
          </a:p>
          <a:p>
            <a:pPr marL="514350" indent="-514350">
              <a:buFont typeface="+mj-lt"/>
              <a:buAutoNum type="arabicPeriod"/>
            </a:pPr>
            <a:r>
              <a:rPr lang="en-US" dirty="0" smtClean="0"/>
              <a:t>Statistical Analysis using Python </a:t>
            </a:r>
            <a:r>
              <a:rPr lang="en-US" sz="3300" b="1" dirty="0" smtClean="0">
                <a:solidFill>
                  <a:srgbClr val="FF0000"/>
                </a:solidFill>
              </a:rPr>
              <a:t>(1,3)</a:t>
            </a:r>
          </a:p>
          <a:p>
            <a:pPr marL="514350" indent="-514350">
              <a:buFont typeface="+mj-lt"/>
              <a:buAutoNum type="arabicPeriod"/>
            </a:pPr>
            <a:r>
              <a:rPr lang="en-US" dirty="0" smtClean="0"/>
              <a:t>Big Data using Python  </a:t>
            </a:r>
            <a:r>
              <a:rPr lang="en-US" sz="3300" b="1" dirty="0" smtClean="0">
                <a:solidFill>
                  <a:srgbClr val="FF0000"/>
                </a:solidFill>
              </a:rPr>
              <a:t>(1,2,3,4,6)</a:t>
            </a:r>
          </a:p>
          <a:p>
            <a:pPr marL="514350" indent="-514350">
              <a:buFont typeface="+mj-lt"/>
              <a:buAutoNum type="arabicPeriod"/>
            </a:pPr>
            <a:r>
              <a:rPr lang="en-US" dirty="0" smtClean="0"/>
              <a:t>Artificial Intelligence using Python (</a:t>
            </a:r>
            <a:r>
              <a:rPr lang="en-US" sz="3300" b="1" dirty="0" smtClean="0">
                <a:solidFill>
                  <a:srgbClr val="FF0000"/>
                </a:solidFill>
              </a:rPr>
              <a:t>1,5)  </a:t>
            </a:r>
          </a:p>
          <a:p>
            <a:pPr marL="514350" indent="-514350">
              <a:buFont typeface="+mj-lt"/>
              <a:buAutoNum type="arabicPeriod"/>
            </a:pPr>
            <a:r>
              <a:rPr lang="en-US" dirty="0" smtClean="0"/>
              <a:t>Machine Learning using Python </a:t>
            </a:r>
            <a:r>
              <a:rPr lang="en-US" sz="3300" b="1" dirty="0" smtClean="0">
                <a:solidFill>
                  <a:srgbClr val="FF0000"/>
                </a:solidFill>
              </a:rPr>
              <a:t>(1,2,6)</a:t>
            </a:r>
          </a:p>
          <a:p>
            <a:pPr marL="514350" indent="-514350">
              <a:buFont typeface="+mj-lt"/>
              <a:buAutoNum type="arabicPeriod"/>
            </a:pPr>
            <a:r>
              <a:rPr lang="en-US" dirty="0" smtClean="0"/>
              <a:t>Deep Learning using Python </a:t>
            </a:r>
            <a:r>
              <a:rPr lang="en-US" sz="3300" b="1" dirty="0" smtClean="0">
                <a:solidFill>
                  <a:srgbClr val="FF0000"/>
                </a:solidFill>
              </a:rPr>
              <a:t>(1,2,6,7)</a:t>
            </a:r>
          </a:p>
          <a:p>
            <a:pPr marL="514350" indent="-514350">
              <a:buFont typeface="+mj-lt"/>
              <a:buAutoNum type="arabicPeriod"/>
            </a:pPr>
            <a:r>
              <a:rPr lang="en-US" dirty="0" smtClean="0"/>
              <a:t>Image Processing using Python</a:t>
            </a:r>
            <a:r>
              <a:rPr lang="en-US" sz="3300" b="1" dirty="0" smtClean="0">
                <a:solidFill>
                  <a:srgbClr val="FF0000"/>
                </a:solidFill>
              </a:rPr>
              <a:t>(1,8</a:t>
            </a:r>
            <a:r>
              <a:rPr lang="en-US" dirty="0" smtClean="0"/>
              <a:t>)</a:t>
            </a:r>
          </a:p>
          <a:p>
            <a:pPr marL="514350" indent="-514350">
              <a:buFont typeface="+mj-lt"/>
              <a:buAutoNum type="arabicPeriod"/>
            </a:pPr>
            <a:r>
              <a:rPr lang="en-US" dirty="0" smtClean="0"/>
              <a:t>Video Processing using Python </a:t>
            </a:r>
            <a:r>
              <a:rPr lang="en-US" sz="3300" b="1" dirty="0" smtClean="0">
                <a:solidFill>
                  <a:srgbClr val="FF0000"/>
                </a:solidFill>
              </a:rPr>
              <a:t>(1,6,7,8,9)</a:t>
            </a:r>
          </a:p>
          <a:p>
            <a:pPr marL="514350" indent="-514350">
              <a:buFont typeface="+mj-lt"/>
              <a:buAutoNum type="arabicPeriod"/>
            </a:pPr>
            <a:r>
              <a:rPr lang="en-US" dirty="0" smtClean="0"/>
              <a:t>Web Programming using Python</a:t>
            </a:r>
            <a:r>
              <a:rPr lang="en-US" sz="3300" b="1" dirty="0" smtClean="0">
                <a:solidFill>
                  <a:srgbClr val="FF0000"/>
                </a:solidFill>
              </a:rPr>
              <a:t>(1,10</a:t>
            </a:r>
            <a:r>
              <a:rPr lang="en-US" dirty="0" smtClean="0"/>
              <a:t>)</a:t>
            </a:r>
          </a:p>
          <a:p>
            <a:pPr marL="514350" indent="-514350">
              <a:buFont typeface="+mj-lt"/>
              <a:buAutoNum type="arabicPeriod"/>
            </a:pPr>
            <a:r>
              <a:rPr lang="en-US" dirty="0" smtClean="0"/>
              <a:t>App Development using Python </a:t>
            </a:r>
            <a:r>
              <a:rPr lang="en-US" sz="3300" b="1" dirty="0" smtClean="0">
                <a:solidFill>
                  <a:srgbClr val="FF0000"/>
                </a:solidFill>
              </a:rPr>
              <a:t>(1,11)</a:t>
            </a:r>
          </a:p>
          <a:p>
            <a:pPr marL="514350" indent="-514350">
              <a:buFont typeface="+mj-lt"/>
              <a:buAutoNum type="arabicPeriod"/>
            </a:pPr>
            <a:r>
              <a:rPr lang="en-US" dirty="0" smtClean="0"/>
              <a:t>Cloud Computing using Python </a:t>
            </a:r>
            <a:r>
              <a:rPr lang="en-US" sz="3300" b="1" dirty="0" smtClean="0">
                <a:solidFill>
                  <a:srgbClr val="FF0000"/>
                </a:solidFill>
              </a:rPr>
              <a:t>(1,12)</a:t>
            </a:r>
          </a:p>
          <a:p>
            <a:pPr marL="514350" indent="-514350">
              <a:buFont typeface="+mj-lt"/>
              <a:buAutoNum type="arabicPeriod"/>
            </a:pPr>
            <a:r>
              <a:rPr lang="en-US" dirty="0" smtClean="0"/>
              <a:t>IoT using Python </a:t>
            </a:r>
            <a:r>
              <a:rPr lang="en-US" sz="3300" b="1" dirty="0" smtClean="0">
                <a:solidFill>
                  <a:srgbClr val="FF0000"/>
                </a:solidFill>
              </a:rPr>
              <a:t>(1,13)</a:t>
            </a:r>
          </a:p>
          <a:p>
            <a:pPr marL="514350" indent="-514350">
              <a:buFont typeface="+mj-lt"/>
              <a:buAutoNum type="arabicPeriod"/>
            </a:pPr>
            <a:r>
              <a:rPr lang="en-US" dirty="0" smtClean="0"/>
              <a:t>Intelligent App Development </a:t>
            </a:r>
            <a:r>
              <a:rPr lang="en-US" sz="3300" b="1" dirty="0" smtClean="0">
                <a:solidFill>
                  <a:srgbClr val="FF0000"/>
                </a:solidFill>
              </a:rPr>
              <a:t>(1,2,3,5,6,7,11,12,13,14)</a:t>
            </a:r>
          </a:p>
          <a:p>
            <a:pPr marL="514350" indent="-514350">
              <a:buFont typeface="+mj-lt"/>
              <a:buAutoNum type="arabicPeriod"/>
            </a:pPr>
            <a:r>
              <a:rPr lang="en-US" dirty="0" smtClean="0"/>
              <a:t>Design and Developing Intelligent Machines using Python </a:t>
            </a:r>
            <a:r>
              <a:rPr lang="en-US" sz="2500" b="1" dirty="0" smtClean="0">
                <a:solidFill>
                  <a:srgbClr val="FF0000"/>
                </a:solidFill>
              </a:rPr>
              <a:t>(1,2,3,5,6,7,8,9,10,11,12,13,,14,15)</a:t>
            </a:r>
          </a:p>
          <a:p>
            <a:pPr marL="514350" indent="-514350">
              <a:buFont typeface="+mj-lt"/>
              <a:buAutoNum type="arabicPeriod"/>
            </a:pPr>
            <a:r>
              <a:rPr lang="en-US" dirty="0" smtClean="0"/>
              <a:t>Design and Developing Self Driving Car </a:t>
            </a:r>
            <a:r>
              <a:rPr lang="en-US" sz="2800" b="1" dirty="0" smtClean="0">
                <a:solidFill>
                  <a:srgbClr val="FF0000"/>
                </a:solidFill>
              </a:rPr>
              <a:t>(1,2,3,5,6,7,8,9,10,11,12,13,14,15,16)</a:t>
            </a:r>
            <a:r>
              <a:rPr lang="en-US" sz="2500" dirty="0" smtClean="0"/>
              <a:t>  </a:t>
            </a:r>
          </a:p>
          <a:p>
            <a:pPr marL="514350" indent="-514350">
              <a:buFont typeface="+mj-lt"/>
              <a:buAutoNum type="arabicPeriod"/>
            </a:pPr>
            <a:r>
              <a:rPr lang="en-US" dirty="0" smtClean="0"/>
              <a:t>Programming Self Driving Drones using Python </a:t>
            </a:r>
            <a:r>
              <a:rPr lang="en-US" sz="2700" b="1" dirty="0" smtClean="0">
                <a:solidFill>
                  <a:srgbClr val="FF0000"/>
                </a:solidFill>
              </a:rPr>
              <a:t>(1,2,3,5,6,7,8,9,10,11,12,13,,14,15,16,17)</a:t>
            </a:r>
          </a:p>
          <a:p>
            <a:pPr>
              <a:buNone/>
            </a:pPr>
            <a:endParaRPr lang="en-US" dirty="0" smtClean="0"/>
          </a:p>
          <a:p>
            <a:endParaRPr lang="en-US" dirty="0" smtClean="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Arithmetic operators</a:t>
            </a:r>
            <a:endParaRPr lang="en-US" dirty="0">
              <a:solidFill>
                <a:srgbClr val="C00000"/>
              </a:solidFill>
            </a:endParaRPr>
          </a:p>
        </p:txBody>
      </p:sp>
      <p:pic>
        <p:nvPicPr>
          <p:cNvPr id="30722" name="Picture 2"/>
          <p:cNvPicPr>
            <a:picLocks noChangeAspect="1" noChangeArrowheads="1"/>
          </p:cNvPicPr>
          <p:nvPr/>
        </p:nvPicPr>
        <p:blipFill>
          <a:blip r:embed="rId2"/>
          <a:srcRect/>
          <a:stretch>
            <a:fillRect/>
          </a:stretch>
        </p:blipFill>
        <p:spPr bwMode="auto">
          <a:xfrm>
            <a:off x="533400" y="1371600"/>
            <a:ext cx="8086725" cy="51054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783C72BE-DF08-471F-B3CE-E6C7A3243FB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Example #1: Arithmetic operators in Python</a:t>
            </a:r>
            <a:endParaRPr lang="en-US" sz="3200"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s-ES" dirty="0" smtClean="0"/>
              <a:t>x = 15</a:t>
            </a:r>
          </a:p>
          <a:p>
            <a:r>
              <a:rPr lang="es-ES" dirty="0" smtClean="0"/>
              <a:t>y = 4</a:t>
            </a:r>
          </a:p>
          <a:p>
            <a:r>
              <a:rPr lang="es-ES" dirty="0" smtClean="0"/>
              <a:t># Output: x + y = 19</a:t>
            </a:r>
          </a:p>
          <a:p>
            <a:r>
              <a:rPr lang="es-ES" dirty="0" err="1" smtClean="0"/>
              <a:t>print</a:t>
            </a:r>
            <a:r>
              <a:rPr lang="es-ES" dirty="0" smtClean="0"/>
              <a:t>('x + y =',</a:t>
            </a:r>
            <a:r>
              <a:rPr lang="es-ES" dirty="0" err="1" smtClean="0"/>
              <a:t>x+y</a:t>
            </a:r>
            <a:r>
              <a:rPr lang="es-ES" dirty="0" smtClean="0"/>
              <a:t>)</a:t>
            </a:r>
          </a:p>
          <a:p>
            <a:r>
              <a:rPr lang="es-ES" dirty="0" smtClean="0"/>
              <a:t># Output: x - y = 11</a:t>
            </a:r>
          </a:p>
          <a:p>
            <a:r>
              <a:rPr lang="es-ES" dirty="0" err="1" smtClean="0"/>
              <a:t>print</a:t>
            </a:r>
            <a:r>
              <a:rPr lang="es-ES" dirty="0" smtClean="0"/>
              <a:t>('x - y =',x-y)</a:t>
            </a:r>
          </a:p>
          <a:p>
            <a:r>
              <a:rPr lang="es-ES" dirty="0" smtClean="0"/>
              <a:t># Output: x * y = 60</a:t>
            </a:r>
          </a:p>
          <a:p>
            <a:r>
              <a:rPr lang="es-ES" dirty="0" err="1" smtClean="0"/>
              <a:t>print</a:t>
            </a:r>
            <a:r>
              <a:rPr lang="es-ES" dirty="0" smtClean="0"/>
              <a:t>('x * y =',x*y)</a:t>
            </a:r>
          </a:p>
          <a:p>
            <a:r>
              <a:rPr lang="es-ES" dirty="0" smtClean="0"/>
              <a:t># Output: x / y = 3.75</a:t>
            </a:r>
          </a:p>
          <a:p>
            <a:r>
              <a:rPr lang="es-ES" dirty="0" err="1" smtClean="0"/>
              <a:t>print</a:t>
            </a:r>
            <a:r>
              <a:rPr lang="es-ES" dirty="0" smtClean="0"/>
              <a:t>('x / y =',x/y)</a:t>
            </a:r>
          </a:p>
          <a:p>
            <a:r>
              <a:rPr lang="es-ES" dirty="0" smtClean="0"/>
              <a:t># Output: x // y = 3</a:t>
            </a:r>
          </a:p>
          <a:p>
            <a:r>
              <a:rPr lang="es-ES" dirty="0" err="1" smtClean="0"/>
              <a:t>print</a:t>
            </a:r>
            <a:r>
              <a:rPr lang="es-ES" dirty="0" smtClean="0"/>
              <a:t>('x // y =',x//y)</a:t>
            </a:r>
          </a:p>
          <a:p>
            <a:r>
              <a:rPr lang="es-ES" dirty="0" smtClean="0"/>
              <a:t># Output: x ** y = 50625</a:t>
            </a:r>
          </a:p>
          <a:p>
            <a:r>
              <a:rPr lang="es-ES" dirty="0" err="1" smtClean="0"/>
              <a:t>print</a:t>
            </a:r>
            <a:r>
              <a:rPr lang="es-ES" dirty="0" smtClean="0"/>
              <a:t>('x ** y =',x**y)</a:t>
            </a:r>
            <a:endParaRPr lang="en-US" dirty="0"/>
          </a:p>
        </p:txBody>
      </p:sp>
      <p:sp>
        <p:nvSpPr>
          <p:cNvPr id="4" name="Date Placeholder 3"/>
          <p:cNvSpPr>
            <a:spLocks noGrp="1"/>
          </p:cNvSpPr>
          <p:nvPr>
            <p:ph type="dt" sz="half" idx="10"/>
          </p:nvPr>
        </p:nvSpPr>
        <p:spPr/>
        <p:txBody>
          <a:bodyPr/>
          <a:lstStyle/>
          <a:p>
            <a:fld id="{07685C81-AD9D-4F28-A650-8879CD34D0D0}"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rgbClr val="C00000"/>
                </a:solidFill>
              </a:rPr>
              <a:t>Comparison operators</a:t>
            </a:r>
            <a:endParaRPr lang="en-US" dirty="0">
              <a:solidFill>
                <a:srgbClr val="C00000"/>
              </a:solidFill>
            </a:endParaRPr>
          </a:p>
        </p:txBody>
      </p:sp>
      <p:sp>
        <p:nvSpPr>
          <p:cNvPr id="3" name="Content Placeholder 2"/>
          <p:cNvSpPr>
            <a:spLocks noGrp="1"/>
          </p:cNvSpPr>
          <p:nvPr>
            <p:ph idx="1"/>
          </p:nvPr>
        </p:nvSpPr>
        <p:spPr>
          <a:xfrm>
            <a:off x="0" y="1295400"/>
            <a:ext cx="9144000" cy="762000"/>
          </a:xfrm>
        </p:spPr>
        <p:txBody>
          <a:bodyPr>
            <a:normAutofit/>
          </a:bodyPr>
          <a:lstStyle/>
          <a:p>
            <a:pPr>
              <a:buNone/>
            </a:pPr>
            <a:r>
              <a:rPr lang="en-US" sz="2000" dirty="0" smtClean="0"/>
              <a:t>      Comparison operators are used to compare values. It either returns True or False according to the condition.</a:t>
            </a:r>
            <a:endParaRPr lang="en-US" sz="2000" dirty="0"/>
          </a:p>
        </p:txBody>
      </p:sp>
      <p:graphicFrame>
        <p:nvGraphicFramePr>
          <p:cNvPr id="5" name="Table 4"/>
          <p:cNvGraphicFramePr>
            <a:graphicFrameLocks noGrp="1"/>
          </p:cNvGraphicFramePr>
          <p:nvPr/>
        </p:nvGraphicFramePr>
        <p:xfrm>
          <a:off x="457200" y="2286000"/>
          <a:ext cx="8153399" cy="4183991"/>
        </p:xfrm>
        <a:graphic>
          <a:graphicData uri="http://schemas.openxmlformats.org/drawingml/2006/table">
            <a:tbl>
              <a:tblPr>
                <a:tableStyleId>{5940675A-B579-460E-94D1-54222C63F5DA}</a:tableStyleId>
              </a:tblPr>
              <a:tblGrid>
                <a:gridCol w="1115727"/>
                <a:gridCol w="5513673"/>
                <a:gridCol w="1523999"/>
              </a:tblGrid>
              <a:tr h="205772">
                <a:tc>
                  <a:txBody>
                    <a:bodyPr/>
                    <a:lstStyle/>
                    <a:p>
                      <a:pPr algn="ctr"/>
                      <a:r>
                        <a:rPr lang="en-US" sz="1800" dirty="0"/>
                        <a:t>Operator</a:t>
                      </a:r>
                      <a:endParaRPr lang="en-US" sz="1800" b="1" dirty="0"/>
                    </a:p>
                  </a:txBody>
                  <a:tcPr marL="51443" marR="51443" marT="25722" marB="25722" anchor="ctr"/>
                </a:tc>
                <a:tc>
                  <a:txBody>
                    <a:bodyPr/>
                    <a:lstStyle/>
                    <a:p>
                      <a:pPr algn="ctr"/>
                      <a:r>
                        <a:rPr lang="en-US" sz="1800" dirty="0"/>
                        <a:t>Meaning</a:t>
                      </a:r>
                      <a:endParaRPr lang="en-US" sz="1800" b="1" dirty="0"/>
                    </a:p>
                  </a:txBody>
                  <a:tcPr marL="51443" marR="51443" marT="25722" marB="25722" anchor="ctr"/>
                </a:tc>
                <a:tc>
                  <a:txBody>
                    <a:bodyPr/>
                    <a:lstStyle/>
                    <a:p>
                      <a:pPr algn="ctr"/>
                      <a:r>
                        <a:rPr lang="en-US" sz="1800"/>
                        <a:t>Example</a:t>
                      </a:r>
                      <a:endParaRPr lang="en-US" sz="1800" b="1"/>
                    </a:p>
                  </a:txBody>
                  <a:tcPr marL="51443" marR="51443" marT="25722" marB="25722" anchor="ctr"/>
                </a:tc>
              </a:tr>
              <a:tr h="668759">
                <a:tc>
                  <a:txBody>
                    <a:bodyPr/>
                    <a:lstStyle/>
                    <a:p>
                      <a:pPr algn="ctr"/>
                      <a:r>
                        <a:rPr lang="en-US" sz="1800" dirty="0"/>
                        <a:t>&gt;</a:t>
                      </a:r>
                      <a:endParaRPr lang="en-US" sz="1800" b="1" dirty="0"/>
                    </a:p>
                  </a:txBody>
                  <a:tcPr marL="51443" marR="51443" marT="25722" marB="25722" anchor="ctr"/>
                </a:tc>
                <a:tc>
                  <a:txBody>
                    <a:bodyPr/>
                    <a:lstStyle/>
                    <a:p>
                      <a:pPr algn="ctr"/>
                      <a:r>
                        <a:rPr lang="en-US" sz="1800" dirty="0"/>
                        <a:t>Greater </a:t>
                      </a:r>
                      <a:r>
                        <a:rPr lang="en-US" sz="1800" dirty="0" smtClean="0"/>
                        <a:t>than </a:t>
                      </a:r>
                      <a:r>
                        <a:rPr lang="en-US" sz="1800" dirty="0"/>
                        <a:t>- True if left operand is greater than the right</a:t>
                      </a:r>
                      <a:endParaRPr lang="en-US" sz="1800" b="1" dirty="0"/>
                    </a:p>
                  </a:txBody>
                  <a:tcPr marL="51443" marR="51443" marT="25722" marB="25722" anchor="ctr"/>
                </a:tc>
                <a:tc>
                  <a:txBody>
                    <a:bodyPr/>
                    <a:lstStyle/>
                    <a:p>
                      <a:pPr algn="ctr"/>
                      <a:r>
                        <a:rPr lang="en-US" sz="1800" dirty="0"/>
                        <a:t>x &gt; y</a:t>
                      </a:r>
                      <a:endParaRPr lang="en-US" sz="1800" b="1" dirty="0"/>
                    </a:p>
                  </a:txBody>
                  <a:tcPr marL="51443" marR="51443" marT="25722" marB="25722" anchor="ctr"/>
                </a:tc>
              </a:tr>
              <a:tr h="514430">
                <a:tc>
                  <a:txBody>
                    <a:bodyPr/>
                    <a:lstStyle/>
                    <a:p>
                      <a:pPr algn="ctr"/>
                      <a:r>
                        <a:rPr lang="en-US" sz="1800" dirty="0"/>
                        <a:t>&lt;</a:t>
                      </a:r>
                      <a:endParaRPr lang="en-US" sz="1800" b="1" dirty="0"/>
                    </a:p>
                  </a:txBody>
                  <a:tcPr marL="51443" marR="51443" marT="25722" marB="25722" anchor="ctr"/>
                </a:tc>
                <a:tc>
                  <a:txBody>
                    <a:bodyPr/>
                    <a:lstStyle/>
                    <a:p>
                      <a:pPr algn="ctr"/>
                      <a:r>
                        <a:rPr lang="en-US" sz="1800" dirty="0"/>
                        <a:t>Less </a:t>
                      </a:r>
                      <a:r>
                        <a:rPr lang="en-US" sz="1800" dirty="0" smtClean="0"/>
                        <a:t>than </a:t>
                      </a:r>
                      <a:r>
                        <a:rPr lang="en-US" sz="1800" dirty="0"/>
                        <a:t>- True if left operand is less than the right</a:t>
                      </a:r>
                      <a:endParaRPr lang="en-US" sz="1800" b="1" dirty="0"/>
                    </a:p>
                  </a:txBody>
                  <a:tcPr marL="51443" marR="51443" marT="25722" marB="25722" anchor="ctr"/>
                </a:tc>
                <a:tc>
                  <a:txBody>
                    <a:bodyPr/>
                    <a:lstStyle/>
                    <a:p>
                      <a:pPr algn="ctr"/>
                      <a:r>
                        <a:rPr lang="en-US" sz="1800"/>
                        <a:t>x &lt; y</a:t>
                      </a:r>
                      <a:endParaRPr lang="en-US" sz="1800" b="1"/>
                    </a:p>
                  </a:txBody>
                  <a:tcPr marL="51443" marR="51443" marT="25722" marB="25722" anchor="ctr"/>
                </a:tc>
              </a:tr>
              <a:tr h="514430">
                <a:tc>
                  <a:txBody>
                    <a:bodyPr/>
                    <a:lstStyle/>
                    <a:p>
                      <a:pPr algn="ctr"/>
                      <a:r>
                        <a:rPr lang="en-US" sz="1800" dirty="0"/>
                        <a:t>==</a:t>
                      </a:r>
                      <a:endParaRPr lang="en-US" sz="1800" b="1" dirty="0"/>
                    </a:p>
                  </a:txBody>
                  <a:tcPr marL="51443" marR="51443" marT="25722" marB="25722" anchor="ctr"/>
                </a:tc>
                <a:tc>
                  <a:txBody>
                    <a:bodyPr/>
                    <a:lstStyle/>
                    <a:p>
                      <a:pPr algn="ctr"/>
                      <a:r>
                        <a:rPr lang="en-US" sz="1800" dirty="0"/>
                        <a:t>Equal to - True if both operands are equal</a:t>
                      </a:r>
                      <a:endParaRPr lang="en-US" sz="1800" b="1" dirty="0"/>
                    </a:p>
                  </a:txBody>
                  <a:tcPr marL="51443" marR="51443" marT="25722" marB="25722" anchor="ctr"/>
                </a:tc>
                <a:tc>
                  <a:txBody>
                    <a:bodyPr/>
                    <a:lstStyle/>
                    <a:p>
                      <a:pPr algn="ctr"/>
                      <a:r>
                        <a:rPr lang="en-US" sz="1800"/>
                        <a:t>x == y</a:t>
                      </a:r>
                      <a:endParaRPr lang="en-US" sz="1800" b="1"/>
                    </a:p>
                  </a:txBody>
                  <a:tcPr marL="51443" marR="51443" marT="25722" marB="25722" anchor="ctr"/>
                </a:tc>
              </a:tr>
              <a:tr h="514430">
                <a:tc>
                  <a:txBody>
                    <a:bodyPr/>
                    <a:lstStyle/>
                    <a:p>
                      <a:pPr algn="ctr"/>
                      <a:r>
                        <a:rPr lang="en-US" sz="1800" dirty="0"/>
                        <a:t>!=</a:t>
                      </a:r>
                      <a:endParaRPr lang="en-US" sz="1800" b="1" dirty="0"/>
                    </a:p>
                  </a:txBody>
                  <a:tcPr marL="51443" marR="51443" marT="25722" marB="25722" anchor="ctr"/>
                </a:tc>
                <a:tc>
                  <a:txBody>
                    <a:bodyPr/>
                    <a:lstStyle/>
                    <a:p>
                      <a:pPr algn="ctr"/>
                      <a:r>
                        <a:rPr lang="en-US" sz="1800" dirty="0"/>
                        <a:t>Not equal to - True if operands are not equal</a:t>
                      </a:r>
                      <a:endParaRPr lang="en-US" sz="1800" b="1" dirty="0"/>
                    </a:p>
                  </a:txBody>
                  <a:tcPr marL="51443" marR="51443" marT="25722" marB="25722" anchor="ctr"/>
                </a:tc>
                <a:tc>
                  <a:txBody>
                    <a:bodyPr/>
                    <a:lstStyle/>
                    <a:p>
                      <a:pPr algn="ctr"/>
                      <a:r>
                        <a:rPr lang="en-US" sz="1800"/>
                        <a:t>x != y</a:t>
                      </a:r>
                      <a:endParaRPr lang="en-US" sz="1800" b="1"/>
                    </a:p>
                  </a:txBody>
                  <a:tcPr marL="51443" marR="51443" marT="25722" marB="25722" anchor="ctr"/>
                </a:tc>
              </a:tr>
              <a:tr h="823089">
                <a:tc>
                  <a:txBody>
                    <a:bodyPr/>
                    <a:lstStyle/>
                    <a:p>
                      <a:pPr algn="ctr"/>
                      <a:r>
                        <a:rPr lang="en-US" sz="1800" dirty="0"/>
                        <a:t>&gt;=</a:t>
                      </a:r>
                      <a:endParaRPr lang="en-US" sz="1800" b="1" dirty="0"/>
                    </a:p>
                  </a:txBody>
                  <a:tcPr marL="51443" marR="51443" marT="25722" marB="25722" anchor="ctr"/>
                </a:tc>
                <a:tc>
                  <a:txBody>
                    <a:bodyPr/>
                    <a:lstStyle/>
                    <a:p>
                      <a:pPr algn="ctr"/>
                      <a:r>
                        <a:rPr lang="en-US" sz="1800" dirty="0"/>
                        <a:t>Greater than or equal to - True if left operand is greater than or equal to the right</a:t>
                      </a:r>
                      <a:endParaRPr lang="en-US" sz="1800" b="1" dirty="0"/>
                    </a:p>
                  </a:txBody>
                  <a:tcPr marL="51443" marR="51443" marT="25722" marB="25722" anchor="ctr"/>
                </a:tc>
                <a:tc>
                  <a:txBody>
                    <a:bodyPr/>
                    <a:lstStyle/>
                    <a:p>
                      <a:pPr algn="ctr"/>
                      <a:r>
                        <a:rPr lang="en-US" sz="1800"/>
                        <a:t>x &gt;= y</a:t>
                      </a:r>
                      <a:endParaRPr lang="en-US" sz="1800" b="1"/>
                    </a:p>
                  </a:txBody>
                  <a:tcPr marL="51443" marR="51443" marT="25722" marB="25722" anchor="ctr"/>
                </a:tc>
              </a:tr>
              <a:tr h="823089">
                <a:tc>
                  <a:txBody>
                    <a:bodyPr/>
                    <a:lstStyle/>
                    <a:p>
                      <a:pPr algn="ctr"/>
                      <a:r>
                        <a:rPr lang="en-US" sz="1800"/>
                        <a:t>&lt;=</a:t>
                      </a:r>
                      <a:endParaRPr lang="en-US" sz="1800" b="1"/>
                    </a:p>
                  </a:txBody>
                  <a:tcPr marL="51443" marR="51443" marT="25722" marB="25722" anchor="ctr"/>
                </a:tc>
                <a:tc>
                  <a:txBody>
                    <a:bodyPr/>
                    <a:lstStyle/>
                    <a:p>
                      <a:pPr algn="ctr"/>
                      <a:r>
                        <a:rPr lang="en-US" sz="1800" dirty="0"/>
                        <a:t>Less than or equal to - True if left operand is less than or equal to the right</a:t>
                      </a:r>
                      <a:endParaRPr lang="en-US" sz="1800" b="1" dirty="0"/>
                    </a:p>
                  </a:txBody>
                  <a:tcPr marL="51443" marR="51443" marT="25722" marB="25722" anchor="ctr"/>
                </a:tc>
                <a:tc>
                  <a:txBody>
                    <a:bodyPr/>
                    <a:lstStyle/>
                    <a:p>
                      <a:pPr algn="ctr"/>
                      <a:r>
                        <a:rPr lang="en-US" sz="1800" dirty="0"/>
                        <a:t>x &lt;= y</a:t>
                      </a:r>
                      <a:endParaRPr lang="en-US" sz="1800" b="1" dirty="0"/>
                    </a:p>
                  </a:txBody>
                  <a:tcPr marL="51443" marR="51443" marT="25722" marB="25722" anchor="ctr"/>
                </a:tc>
              </a:tr>
            </a:tbl>
          </a:graphicData>
        </a:graphic>
      </p:graphicFrame>
      <p:sp>
        <p:nvSpPr>
          <p:cNvPr id="6" name="Date Placeholder 5"/>
          <p:cNvSpPr>
            <a:spLocks noGrp="1"/>
          </p:cNvSpPr>
          <p:nvPr>
            <p:ph type="dt" sz="half" idx="10"/>
          </p:nvPr>
        </p:nvSpPr>
        <p:spPr/>
        <p:txBody>
          <a:bodyPr/>
          <a:lstStyle/>
          <a:p>
            <a:fld id="{B6626066-F6D1-41B8-8BEC-D94B69841A26}" type="datetime1">
              <a:rPr lang="en-US" smtClean="0"/>
              <a:pPr/>
              <a:t>2/10/2018</a:t>
            </a:fld>
            <a:endParaRPr lang="en-US"/>
          </a:p>
        </p:txBody>
      </p:sp>
      <p:sp>
        <p:nvSpPr>
          <p:cNvPr id="8" name="Footer Placeholder 7"/>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Example #2: Comparison operators in Python</a:t>
            </a: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x = 10</a:t>
            </a:r>
          </a:p>
          <a:p>
            <a:r>
              <a:rPr lang="en-US" dirty="0" smtClean="0"/>
              <a:t>y = 12</a:t>
            </a:r>
          </a:p>
          <a:p>
            <a:r>
              <a:rPr lang="en-US" dirty="0" smtClean="0"/>
              <a:t># Output: x &gt; y is False</a:t>
            </a:r>
          </a:p>
          <a:p>
            <a:r>
              <a:rPr lang="en-US" dirty="0" smtClean="0"/>
              <a:t>print('x &gt; y  is', x&gt;y)</a:t>
            </a:r>
          </a:p>
          <a:p>
            <a:r>
              <a:rPr lang="en-US" dirty="0" smtClean="0"/>
              <a:t># Output: x &lt; y is True</a:t>
            </a:r>
          </a:p>
          <a:p>
            <a:r>
              <a:rPr lang="en-US" dirty="0" smtClean="0"/>
              <a:t>print('x &lt; y  is', x&lt;y)</a:t>
            </a:r>
          </a:p>
          <a:p>
            <a:r>
              <a:rPr lang="en-US" dirty="0" smtClean="0"/>
              <a:t># Output: x == y is False</a:t>
            </a:r>
          </a:p>
          <a:p>
            <a:r>
              <a:rPr lang="en-US" dirty="0" smtClean="0"/>
              <a:t>print('x == y is', x==y)</a:t>
            </a:r>
          </a:p>
          <a:p>
            <a:r>
              <a:rPr lang="en-US" dirty="0" smtClean="0"/>
              <a:t># Output: x != y is True</a:t>
            </a:r>
          </a:p>
          <a:p>
            <a:r>
              <a:rPr lang="en-US" dirty="0" smtClean="0"/>
              <a:t>print('x != y is', x!=y)</a:t>
            </a:r>
          </a:p>
          <a:p>
            <a:r>
              <a:rPr lang="en-US" dirty="0" smtClean="0"/>
              <a:t># Output: x &gt;= y is False</a:t>
            </a:r>
          </a:p>
          <a:p>
            <a:r>
              <a:rPr lang="en-US" dirty="0" smtClean="0"/>
              <a:t>print('x &gt;= y is', x&gt;=y)</a:t>
            </a:r>
          </a:p>
          <a:p>
            <a:r>
              <a:rPr lang="en-US" dirty="0" smtClean="0"/>
              <a:t># Output: x &lt;= y is True</a:t>
            </a:r>
          </a:p>
          <a:p>
            <a:r>
              <a:rPr lang="en-US" dirty="0" smtClean="0"/>
              <a:t>print('x &lt;= y is', x&lt;=y)</a:t>
            </a:r>
            <a:endParaRPr lang="en-US" dirty="0"/>
          </a:p>
        </p:txBody>
      </p:sp>
      <p:sp>
        <p:nvSpPr>
          <p:cNvPr id="4" name="Date Placeholder 3"/>
          <p:cNvSpPr>
            <a:spLocks noGrp="1"/>
          </p:cNvSpPr>
          <p:nvPr>
            <p:ph type="dt" sz="half" idx="10"/>
          </p:nvPr>
        </p:nvSpPr>
        <p:spPr/>
        <p:txBody>
          <a:bodyPr/>
          <a:lstStyle/>
          <a:p>
            <a:fld id="{9A51F91D-F86C-4200-BC15-2EA5E3EBC1C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C00000"/>
                </a:solidFill>
              </a:rPr>
              <a:t>Logical operators</a:t>
            </a:r>
            <a:endParaRPr lang="en-US" dirty="0">
              <a:solidFill>
                <a:srgbClr val="C00000"/>
              </a:solidFill>
            </a:endParaRPr>
          </a:p>
        </p:txBody>
      </p:sp>
      <p:graphicFrame>
        <p:nvGraphicFramePr>
          <p:cNvPr id="7" name="Table 6"/>
          <p:cNvGraphicFramePr>
            <a:graphicFrameLocks noGrp="1"/>
          </p:cNvGraphicFramePr>
          <p:nvPr/>
        </p:nvGraphicFramePr>
        <p:xfrm>
          <a:off x="1066800" y="2148840"/>
          <a:ext cx="6934200" cy="1737360"/>
        </p:xfrm>
        <a:graphic>
          <a:graphicData uri="http://schemas.openxmlformats.org/drawingml/2006/table">
            <a:tbl>
              <a:tblPr>
                <a:tableStyleId>{5940675A-B579-460E-94D1-54222C63F5DA}</a:tableStyleId>
              </a:tblPr>
              <a:tblGrid>
                <a:gridCol w="1290084"/>
                <a:gridCol w="3967716"/>
                <a:gridCol w="1676400"/>
              </a:tblGrid>
              <a:tr h="0">
                <a:tc>
                  <a:txBody>
                    <a:bodyPr/>
                    <a:lstStyle/>
                    <a:p>
                      <a:pPr algn="ctr"/>
                      <a:r>
                        <a:rPr lang="en-US" b="1" dirty="0"/>
                        <a:t>Operator</a:t>
                      </a:r>
                    </a:p>
                  </a:txBody>
                  <a:tcPr anchor="ctr"/>
                </a:tc>
                <a:tc>
                  <a:txBody>
                    <a:bodyPr/>
                    <a:lstStyle/>
                    <a:p>
                      <a:pPr algn="ctr"/>
                      <a:r>
                        <a:rPr lang="en-US" b="1" dirty="0"/>
                        <a:t>Meaning</a:t>
                      </a:r>
                    </a:p>
                  </a:txBody>
                  <a:tcPr anchor="ctr"/>
                </a:tc>
                <a:tc>
                  <a:txBody>
                    <a:bodyPr/>
                    <a:lstStyle/>
                    <a:p>
                      <a:pPr algn="ctr"/>
                      <a:r>
                        <a:rPr lang="en-US" b="1" dirty="0"/>
                        <a:t>Example</a:t>
                      </a:r>
                    </a:p>
                  </a:txBody>
                  <a:tcPr anchor="ctr"/>
                </a:tc>
              </a:tr>
              <a:tr h="0">
                <a:tc>
                  <a:txBody>
                    <a:bodyPr/>
                    <a:lstStyle/>
                    <a:p>
                      <a:pPr algn="ctr"/>
                      <a:r>
                        <a:rPr lang="en-US" dirty="0"/>
                        <a:t>and</a:t>
                      </a:r>
                    </a:p>
                  </a:txBody>
                  <a:tcPr anchor="ctr"/>
                </a:tc>
                <a:tc>
                  <a:txBody>
                    <a:bodyPr/>
                    <a:lstStyle/>
                    <a:p>
                      <a:pPr algn="ctr"/>
                      <a:r>
                        <a:rPr lang="en-US" dirty="0"/>
                        <a:t>True if both the operands are true</a:t>
                      </a:r>
                    </a:p>
                  </a:txBody>
                  <a:tcPr anchor="ctr"/>
                </a:tc>
                <a:tc>
                  <a:txBody>
                    <a:bodyPr/>
                    <a:lstStyle/>
                    <a:p>
                      <a:pPr algn="ctr"/>
                      <a:r>
                        <a:rPr lang="en-US"/>
                        <a:t>x and y</a:t>
                      </a:r>
                    </a:p>
                  </a:txBody>
                  <a:tcPr anchor="ctr"/>
                </a:tc>
              </a:tr>
              <a:tr h="0">
                <a:tc>
                  <a:txBody>
                    <a:bodyPr/>
                    <a:lstStyle/>
                    <a:p>
                      <a:pPr algn="ctr"/>
                      <a:r>
                        <a:rPr lang="en-US"/>
                        <a:t>or</a:t>
                      </a:r>
                    </a:p>
                  </a:txBody>
                  <a:tcPr anchor="ctr"/>
                </a:tc>
                <a:tc>
                  <a:txBody>
                    <a:bodyPr/>
                    <a:lstStyle/>
                    <a:p>
                      <a:pPr algn="ctr"/>
                      <a:r>
                        <a:rPr lang="en-US" dirty="0"/>
                        <a:t>True if either of the operands is true</a:t>
                      </a:r>
                    </a:p>
                  </a:txBody>
                  <a:tcPr anchor="ctr"/>
                </a:tc>
                <a:tc>
                  <a:txBody>
                    <a:bodyPr/>
                    <a:lstStyle/>
                    <a:p>
                      <a:pPr algn="ctr"/>
                      <a:r>
                        <a:rPr lang="en-US" dirty="0"/>
                        <a:t>x or y</a:t>
                      </a:r>
                    </a:p>
                  </a:txBody>
                  <a:tcPr anchor="ctr"/>
                </a:tc>
              </a:tr>
              <a:tr h="0">
                <a:tc>
                  <a:txBody>
                    <a:bodyPr/>
                    <a:lstStyle/>
                    <a:p>
                      <a:pPr algn="ctr"/>
                      <a:r>
                        <a:rPr lang="en-US"/>
                        <a:t>not</a:t>
                      </a:r>
                    </a:p>
                  </a:txBody>
                  <a:tcPr anchor="ctr"/>
                </a:tc>
                <a:tc>
                  <a:txBody>
                    <a:bodyPr/>
                    <a:lstStyle/>
                    <a:p>
                      <a:pPr algn="ctr"/>
                      <a:r>
                        <a:rPr lang="en-US"/>
                        <a:t>True if operand is false (complements the operand)</a:t>
                      </a:r>
                    </a:p>
                  </a:txBody>
                  <a:tcPr anchor="ctr"/>
                </a:tc>
                <a:tc>
                  <a:txBody>
                    <a:bodyPr/>
                    <a:lstStyle/>
                    <a:p>
                      <a:pPr algn="ctr"/>
                      <a:r>
                        <a:rPr lang="en-US" dirty="0"/>
                        <a:t>not x</a:t>
                      </a:r>
                    </a:p>
                  </a:txBody>
                  <a:tcPr anchor="ctr"/>
                </a:tc>
              </a:tr>
            </a:tbl>
          </a:graphicData>
        </a:graphic>
      </p:graphicFrame>
      <p:sp>
        <p:nvSpPr>
          <p:cNvPr id="4" name="Date Placeholder 3"/>
          <p:cNvSpPr>
            <a:spLocks noGrp="1"/>
          </p:cNvSpPr>
          <p:nvPr>
            <p:ph type="dt" sz="half" idx="10"/>
          </p:nvPr>
        </p:nvSpPr>
        <p:spPr/>
        <p:txBody>
          <a:bodyPr/>
          <a:lstStyle/>
          <a:p>
            <a:fld id="{6F8AFE0E-9ACE-474C-B8D8-90C4478973AE}" type="datetime1">
              <a:rPr lang="en-US" smtClean="0"/>
              <a:pPr/>
              <a:t>2/10/2018</a:t>
            </a:fld>
            <a:endParaRPr lang="en-US"/>
          </a:p>
        </p:txBody>
      </p:sp>
      <p:sp>
        <p:nvSpPr>
          <p:cNvPr id="8" name="Footer Placeholder 7"/>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Example #3: Logical Operators in Python</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x = True</a:t>
            </a:r>
          </a:p>
          <a:p>
            <a:r>
              <a:rPr lang="en-US" dirty="0" smtClean="0"/>
              <a:t>y = False</a:t>
            </a:r>
          </a:p>
          <a:p>
            <a:r>
              <a:rPr lang="en-US" dirty="0" smtClean="0"/>
              <a:t># Output: x and y is False</a:t>
            </a:r>
          </a:p>
          <a:p>
            <a:r>
              <a:rPr lang="en-US" dirty="0" smtClean="0"/>
              <a:t>print('x and y </a:t>
            </a:r>
            <a:r>
              <a:rPr lang="en-US" dirty="0" err="1" smtClean="0"/>
              <a:t>is',x</a:t>
            </a:r>
            <a:r>
              <a:rPr lang="en-US" dirty="0" smtClean="0"/>
              <a:t> and y)</a:t>
            </a:r>
          </a:p>
          <a:p>
            <a:r>
              <a:rPr lang="en-US" dirty="0" smtClean="0"/>
              <a:t># Output: x or y is True</a:t>
            </a:r>
          </a:p>
          <a:p>
            <a:r>
              <a:rPr lang="en-US" dirty="0" smtClean="0"/>
              <a:t>print('x or y </a:t>
            </a:r>
            <a:r>
              <a:rPr lang="en-US" dirty="0" err="1" smtClean="0"/>
              <a:t>is',x</a:t>
            </a:r>
            <a:r>
              <a:rPr lang="en-US" dirty="0" smtClean="0"/>
              <a:t> or y)</a:t>
            </a:r>
          </a:p>
          <a:p>
            <a:r>
              <a:rPr lang="en-US" dirty="0" smtClean="0"/>
              <a:t># Output: not x is False</a:t>
            </a:r>
          </a:p>
          <a:p>
            <a:r>
              <a:rPr lang="en-US" dirty="0" smtClean="0"/>
              <a:t>print('not x </a:t>
            </a:r>
            <a:r>
              <a:rPr lang="en-US" dirty="0" err="1" smtClean="0"/>
              <a:t>is',not</a:t>
            </a:r>
            <a:r>
              <a:rPr lang="en-US" dirty="0" smtClean="0"/>
              <a:t> x)</a:t>
            </a:r>
            <a:endParaRPr lang="en-US" dirty="0"/>
          </a:p>
        </p:txBody>
      </p:sp>
      <p:sp>
        <p:nvSpPr>
          <p:cNvPr id="4" name="Date Placeholder 3"/>
          <p:cNvSpPr>
            <a:spLocks noGrp="1"/>
          </p:cNvSpPr>
          <p:nvPr>
            <p:ph type="dt" sz="half" idx="10"/>
          </p:nvPr>
        </p:nvSpPr>
        <p:spPr/>
        <p:txBody>
          <a:bodyPr/>
          <a:lstStyle/>
          <a:p>
            <a:fld id="{D002D08D-0266-4E64-B82A-D5D08E146DE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Bitwise operators</a:t>
            </a:r>
            <a:endParaRPr lang="en-US" dirty="0">
              <a:solidFill>
                <a:srgbClr val="C00000"/>
              </a:solidFill>
            </a:endParaRPr>
          </a:p>
        </p:txBody>
      </p:sp>
      <p:sp>
        <p:nvSpPr>
          <p:cNvPr id="3" name="Content Placeholder 2"/>
          <p:cNvSpPr>
            <a:spLocks noGrp="1"/>
          </p:cNvSpPr>
          <p:nvPr>
            <p:ph idx="1"/>
          </p:nvPr>
        </p:nvSpPr>
        <p:spPr>
          <a:xfrm>
            <a:off x="381000" y="1295400"/>
            <a:ext cx="8229600" cy="990600"/>
          </a:xfrm>
        </p:spPr>
        <p:txBody>
          <a:bodyPr>
            <a:normAutofit fontScale="47500" lnSpcReduction="20000"/>
          </a:bodyPr>
          <a:lstStyle/>
          <a:p>
            <a:r>
              <a:rPr lang="en-US" dirty="0" smtClean="0"/>
              <a:t>Bitwise operators act on operands as if they were string of binary digits. It operates bit by bit, hence the name.</a:t>
            </a:r>
          </a:p>
          <a:p>
            <a:r>
              <a:rPr lang="en-US" dirty="0" smtClean="0"/>
              <a:t>For example, 2 is 10 in binary and 7 is 111.</a:t>
            </a:r>
          </a:p>
          <a:p>
            <a:r>
              <a:rPr lang="en-US" b="1" dirty="0" smtClean="0"/>
              <a:t>In the table below:</a:t>
            </a:r>
            <a:r>
              <a:rPr lang="en-US" dirty="0" smtClean="0"/>
              <a:t> Let </a:t>
            </a:r>
            <a:r>
              <a:rPr lang="en-US" i="1" dirty="0" smtClean="0"/>
              <a:t>x</a:t>
            </a:r>
            <a:r>
              <a:rPr lang="en-US" dirty="0" smtClean="0"/>
              <a:t> = 10 (0000 1010 in binary) and </a:t>
            </a:r>
            <a:r>
              <a:rPr lang="en-US" i="1" dirty="0" smtClean="0"/>
              <a:t>y</a:t>
            </a:r>
            <a:r>
              <a:rPr lang="en-US" dirty="0" smtClean="0"/>
              <a:t> = 4 (0000 0100 in binary)</a:t>
            </a:r>
          </a:p>
          <a:p>
            <a:endParaRPr lang="en-US" dirty="0"/>
          </a:p>
        </p:txBody>
      </p:sp>
      <p:graphicFrame>
        <p:nvGraphicFramePr>
          <p:cNvPr id="4" name="Table 3"/>
          <p:cNvGraphicFramePr>
            <a:graphicFrameLocks noGrp="1"/>
          </p:cNvGraphicFramePr>
          <p:nvPr/>
        </p:nvGraphicFramePr>
        <p:xfrm>
          <a:off x="1066800" y="2209800"/>
          <a:ext cx="6705600" cy="4064001"/>
        </p:xfrm>
        <a:graphic>
          <a:graphicData uri="http://schemas.openxmlformats.org/drawingml/2006/table">
            <a:tbl>
              <a:tblPr>
                <a:tableStyleId>{5940675A-B579-460E-94D1-54222C63F5DA}</a:tableStyleId>
              </a:tblPr>
              <a:tblGrid>
                <a:gridCol w="1219200"/>
                <a:gridCol w="2438400"/>
                <a:gridCol w="3048000"/>
              </a:tblGrid>
              <a:tr h="353391">
                <a:tc>
                  <a:txBody>
                    <a:bodyPr/>
                    <a:lstStyle/>
                    <a:p>
                      <a:pPr algn="ctr"/>
                      <a:r>
                        <a:rPr lang="en-US" sz="1700" dirty="0"/>
                        <a:t>Operator</a:t>
                      </a:r>
                      <a:endParaRPr lang="en-US" sz="1700" b="1" dirty="0"/>
                    </a:p>
                  </a:txBody>
                  <a:tcPr marL="88348" marR="88348" marT="44174" marB="44174" anchor="ctr"/>
                </a:tc>
                <a:tc>
                  <a:txBody>
                    <a:bodyPr/>
                    <a:lstStyle/>
                    <a:p>
                      <a:pPr algn="ctr"/>
                      <a:r>
                        <a:rPr lang="en-US" sz="1700" dirty="0"/>
                        <a:t>Meaning</a:t>
                      </a:r>
                      <a:endParaRPr lang="en-US" sz="1700" b="1" dirty="0"/>
                    </a:p>
                  </a:txBody>
                  <a:tcPr marL="88348" marR="88348" marT="44174" marB="44174" anchor="ctr"/>
                </a:tc>
                <a:tc>
                  <a:txBody>
                    <a:bodyPr/>
                    <a:lstStyle/>
                    <a:p>
                      <a:pPr algn="ctr"/>
                      <a:r>
                        <a:rPr lang="en-US" sz="1700"/>
                        <a:t>Example</a:t>
                      </a:r>
                      <a:endParaRPr lang="en-US" sz="1700" b="1"/>
                    </a:p>
                  </a:txBody>
                  <a:tcPr marL="88348" marR="88348" marT="44174" marB="44174" anchor="ctr"/>
                </a:tc>
              </a:tr>
              <a:tr h="618435">
                <a:tc>
                  <a:txBody>
                    <a:bodyPr/>
                    <a:lstStyle/>
                    <a:p>
                      <a:pPr algn="ctr"/>
                      <a:r>
                        <a:rPr lang="en-US" sz="1700"/>
                        <a:t>&amp;</a:t>
                      </a:r>
                      <a:endParaRPr lang="en-US" sz="1700" b="1"/>
                    </a:p>
                  </a:txBody>
                  <a:tcPr marL="88348" marR="88348" marT="44174" marB="44174" anchor="ctr"/>
                </a:tc>
                <a:tc>
                  <a:txBody>
                    <a:bodyPr/>
                    <a:lstStyle/>
                    <a:p>
                      <a:pPr algn="ctr"/>
                      <a:r>
                        <a:rPr lang="en-US" sz="1700" dirty="0"/>
                        <a:t>Bitwise AND</a:t>
                      </a:r>
                      <a:endParaRPr lang="en-US" sz="1700" b="1" dirty="0"/>
                    </a:p>
                  </a:txBody>
                  <a:tcPr marL="88348" marR="88348" marT="44174" marB="44174" anchor="ctr"/>
                </a:tc>
                <a:tc>
                  <a:txBody>
                    <a:bodyPr/>
                    <a:lstStyle/>
                    <a:p>
                      <a:pPr algn="ctr"/>
                      <a:r>
                        <a:rPr lang="es-ES" sz="1700" dirty="0"/>
                        <a:t>x&amp; y = 0 (0000 0000)</a:t>
                      </a:r>
                      <a:endParaRPr lang="es-ES" sz="1700" b="1" dirty="0"/>
                    </a:p>
                  </a:txBody>
                  <a:tcPr marL="88348" marR="88348" marT="44174" marB="44174" anchor="ctr"/>
                </a:tc>
              </a:tr>
              <a:tr h="618435">
                <a:tc>
                  <a:txBody>
                    <a:bodyPr/>
                    <a:lstStyle/>
                    <a:p>
                      <a:pPr algn="ctr"/>
                      <a:r>
                        <a:rPr lang="en-US" sz="1700"/>
                        <a:t>|</a:t>
                      </a:r>
                      <a:endParaRPr lang="en-US" sz="1700" b="1"/>
                    </a:p>
                  </a:txBody>
                  <a:tcPr marL="88348" marR="88348" marT="44174" marB="44174" anchor="ctr"/>
                </a:tc>
                <a:tc>
                  <a:txBody>
                    <a:bodyPr/>
                    <a:lstStyle/>
                    <a:p>
                      <a:pPr algn="ctr"/>
                      <a:r>
                        <a:rPr lang="en-US" sz="1700"/>
                        <a:t>Bitwise OR</a:t>
                      </a:r>
                      <a:endParaRPr lang="en-US" sz="1700" b="1"/>
                    </a:p>
                  </a:txBody>
                  <a:tcPr marL="88348" marR="88348" marT="44174" marB="44174" anchor="ctr"/>
                </a:tc>
                <a:tc>
                  <a:txBody>
                    <a:bodyPr/>
                    <a:lstStyle/>
                    <a:p>
                      <a:pPr algn="ctr"/>
                      <a:r>
                        <a:rPr lang="es-ES" sz="1700" dirty="0"/>
                        <a:t>x | y = 14 (0000 1110)</a:t>
                      </a:r>
                      <a:endParaRPr lang="es-ES" sz="1700" b="1" dirty="0"/>
                    </a:p>
                  </a:txBody>
                  <a:tcPr marL="88348" marR="88348" marT="44174" marB="44174" anchor="ctr"/>
                </a:tc>
              </a:tr>
              <a:tr h="618435">
                <a:tc>
                  <a:txBody>
                    <a:bodyPr/>
                    <a:lstStyle/>
                    <a:p>
                      <a:pPr algn="ctr"/>
                      <a:r>
                        <a:rPr lang="en-US" sz="1700"/>
                        <a:t>~</a:t>
                      </a:r>
                      <a:endParaRPr lang="en-US" sz="1700" b="1"/>
                    </a:p>
                  </a:txBody>
                  <a:tcPr marL="88348" marR="88348" marT="44174" marB="44174" anchor="ctr"/>
                </a:tc>
                <a:tc>
                  <a:txBody>
                    <a:bodyPr/>
                    <a:lstStyle/>
                    <a:p>
                      <a:pPr algn="ctr"/>
                      <a:r>
                        <a:rPr lang="en-US" sz="1700"/>
                        <a:t>Bitwise NOT</a:t>
                      </a:r>
                      <a:endParaRPr lang="en-US" sz="1700" b="1"/>
                    </a:p>
                  </a:txBody>
                  <a:tcPr marL="88348" marR="88348" marT="44174" marB="44174" anchor="ctr"/>
                </a:tc>
                <a:tc>
                  <a:txBody>
                    <a:bodyPr/>
                    <a:lstStyle/>
                    <a:p>
                      <a:pPr algn="ctr"/>
                      <a:r>
                        <a:rPr lang="en-US" sz="1700" dirty="0"/>
                        <a:t>~x = -11 (1111 0101)</a:t>
                      </a:r>
                      <a:endParaRPr lang="en-US" sz="1700" b="1" dirty="0"/>
                    </a:p>
                  </a:txBody>
                  <a:tcPr marL="88348" marR="88348" marT="44174" marB="44174" anchor="ctr"/>
                </a:tc>
              </a:tr>
              <a:tr h="618435">
                <a:tc>
                  <a:txBody>
                    <a:bodyPr/>
                    <a:lstStyle/>
                    <a:p>
                      <a:pPr algn="ctr"/>
                      <a:r>
                        <a:rPr lang="en-US" sz="1700"/>
                        <a:t>^</a:t>
                      </a:r>
                      <a:endParaRPr lang="en-US" sz="1700" b="1"/>
                    </a:p>
                  </a:txBody>
                  <a:tcPr marL="88348" marR="88348" marT="44174" marB="44174" anchor="ctr"/>
                </a:tc>
                <a:tc>
                  <a:txBody>
                    <a:bodyPr/>
                    <a:lstStyle/>
                    <a:p>
                      <a:pPr algn="ctr"/>
                      <a:r>
                        <a:rPr lang="en-US" sz="1700"/>
                        <a:t>Bitwise XOR</a:t>
                      </a:r>
                      <a:endParaRPr lang="en-US" sz="1700" b="1"/>
                    </a:p>
                  </a:txBody>
                  <a:tcPr marL="88348" marR="88348" marT="44174" marB="44174" anchor="ctr"/>
                </a:tc>
                <a:tc>
                  <a:txBody>
                    <a:bodyPr/>
                    <a:lstStyle/>
                    <a:p>
                      <a:pPr algn="ctr"/>
                      <a:r>
                        <a:rPr lang="es-ES" sz="1700" dirty="0"/>
                        <a:t>x ^ y = 14 (0000 1110)</a:t>
                      </a:r>
                      <a:endParaRPr lang="es-ES" sz="1700" b="1" dirty="0"/>
                    </a:p>
                  </a:txBody>
                  <a:tcPr marL="88348" marR="88348" marT="44174" marB="44174" anchor="ctr"/>
                </a:tc>
              </a:tr>
              <a:tr h="618435">
                <a:tc>
                  <a:txBody>
                    <a:bodyPr/>
                    <a:lstStyle/>
                    <a:p>
                      <a:pPr algn="ctr"/>
                      <a:r>
                        <a:rPr lang="en-US" sz="1700"/>
                        <a:t>&gt;&gt;</a:t>
                      </a:r>
                      <a:endParaRPr lang="en-US" sz="1700" b="1"/>
                    </a:p>
                  </a:txBody>
                  <a:tcPr marL="88348" marR="88348" marT="44174" marB="44174" anchor="ctr"/>
                </a:tc>
                <a:tc>
                  <a:txBody>
                    <a:bodyPr/>
                    <a:lstStyle/>
                    <a:p>
                      <a:pPr algn="ctr"/>
                      <a:r>
                        <a:rPr lang="en-US" sz="1700"/>
                        <a:t>Bitwise right shift</a:t>
                      </a:r>
                      <a:endParaRPr lang="en-US" sz="1700" b="1"/>
                    </a:p>
                  </a:txBody>
                  <a:tcPr marL="88348" marR="88348" marT="44174" marB="44174" anchor="ctr"/>
                </a:tc>
                <a:tc>
                  <a:txBody>
                    <a:bodyPr/>
                    <a:lstStyle/>
                    <a:p>
                      <a:pPr algn="ctr"/>
                      <a:r>
                        <a:rPr lang="en-US" sz="1700" dirty="0"/>
                        <a:t>x&gt;&gt; 2 = 2 (0000 0010)</a:t>
                      </a:r>
                      <a:endParaRPr lang="en-US" sz="1700" b="1" dirty="0"/>
                    </a:p>
                  </a:txBody>
                  <a:tcPr marL="88348" marR="88348" marT="44174" marB="44174" anchor="ctr"/>
                </a:tc>
              </a:tr>
              <a:tr h="618435">
                <a:tc>
                  <a:txBody>
                    <a:bodyPr/>
                    <a:lstStyle/>
                    <a:p>
                      <a:pPr algn="ctr"/>
                      <a:r>
                        <a:rPr lang="en-US" sz="1700"/>
                        <a:t>&lt;&lt;</a:t>
                      </a:r>
                      <a:endParaRPr lang="en-US" sz="1700" b="1"/>
                    </a:p>
                  </a:txBody>
                  <a:tcPr marL="88348" marR="88348" marT="44174" marB="44174" anchor="ctr"/>
                </a:tc>
                <a:tc>
                  <a:txBody>
                    <a:bodyPr/>
                    <a:lstStyle/>
                    <a:p>
                      <a:pPr algn="ctr"/>
                      <a:r>
                        <a:rPr lang="en-US" sz="1700"/>
                        <a:t>Bitwise left shift</a:t>
                      </a:r>
                      <a:endParaRPr lang="en-US" sz="1700" b="1"/>
                    </a:p>
                  </a:txBody>
                  <a:tcPr marL="88348" marR="88348" marT="44174" marB="44174" anchor="ctr"/>
                </a:tc>
                <a:tc>
                  <a:txBody>
                    <a:bodyPr/>
                    <a:lstStyle/>
                    <a:p>
                      <a:pPr algn="ctr"/>
                      <a:r>
                        <a:rPr lang="en-US" sz="1700" dirty="0"/>
                        <a:t>x&lt;&lt; 2 = 40 (0010 1000)</a:t>
                      </a:r>
                      <a:endParaRPr lang="en-US" sz="1700" b="1" dirty="0"/>
                    </a:p>
                  </a:txBody>
                  <a:tcPr marL="88348" marR="88348" marT="44174" marB="44174" anchor="ctr"/>
                </a:tc>
              </a:tr>
            </a:tbl>
          </a:graphicData>
        </a:graphic>
      </p:graphicFrame>
      <p:sp>
        <p:nvSpPr>
          <p:cNvPr id="5" name="Date Placeholder 4"/>
          <p:cNvSpPr>
            <a:spLocks noGrp="1"/>
          </p:cNvSpPr>
          <p:nvPr>
            <p:ph type="dt" sz="half" idx="10"/>
          </p:nvPr>
        </p:nvSpPr>
        <p:spPr/>
        <p:txBody>
          <a:bodyPr/>
          <a:lstStyle/>
          <a:p>
            <a:fld id="{95376E76-A0DC-4A15-B43B-FA6FCA24CE84}"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Assignment operators</a:t>
            </a:r>
            <a:endParaRPr lang="en-US" dirty="0">
              <a:solidFill>
                <a:srgbClr val="C00000"/>
              </a:solidFill>
            </a:endParaRPr>
          </a:p>
        </p:txBody>
      </p:sp>
      <p:graphicFrame>
        <p:nvGraphicFramePr>
          <p:cNvPr id="4" name="Table 3"/>
          <p:cNvGraphicFramePr>
            <a:graphicFrameLocks noGrp="1"/>
          </p:cNvGraphicFramePr>
          <p:nvPr/>
        </p:nvGraphicFramePr>
        <p:xfrm>
          <a:off x="2152953" y="1396998"/>
          <a:ext cx="4838094" cy="4429768"/>
        </p:xfrm>
        <a:graphic>
          <a:graphicData uri="http://schemas.openxmlformats.org/drawingml/2006/table">
            <a:tbl>
              <a:tblPr>
                <a:tableStyleId>{5940675A-B579-460E-94D1-54222C63F5DA}</a:tableStyleId>
              </a:tblPr>
              <a:tblGrid>
                <a:gridCol w="1612698"/>
                <a:gridCol w="1612698"/>
                <a:gridCol w="1612698"/>
              </a:tblGrid>
              <a:tr h="290286">
                <a:tc>
                  <a:txBody>
                    <a:bodyPr/>
                    <a:lstStyle/>
                    <a:p>
                      <a:r>
                        <a:rPr lang="en-US" sz="1600" b="1" dirty="0"/>
                        <a:t>Operator</a:t>
                      </a:r>
                    </a:p>
                  </a:txBody>
                  <a:tcPr marL="72571" marR="72571" marT="36286" marB="36286" anchor="ctr"/>
                </a:tc>
                <a:tc>
                  <a:txBody>
                    <a:bodyPr/>
                    <a:lstStyle/>
                    <a:p>
                      <a:r>
                        <a:rPr lang="en-US" sz="1600" b="1"/>
                        <a:t>Example</a:t>
                      </a:r>
                    </a:p>
                  </a:txBody>
                  <a:tcPr marL="72571" marR="72571" marT="36286" marB="36286" anchor="ctr"/>
                </a:tc>
                <a:tc>
                  <a:txBody>
                    <a:bodyPr/>
                    <a:lstStyle/>
                    <a:p>
                      <a:r>
                        <a:rPr lang="en-US" sz="1600" b="1"/>
                        <a:t>Equivatent to</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5</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dirty="0"/>
                        <a:t>%=</a:t>
                      </a:r>
                    </a:p>
                  </a:txBody>
                  <a:tcPr marL="72571" marR="72571" marT="36286" marB="36286" anchor="ctr"/>
                </a:tc>
                <a:tc>
                  <a:txBody>
                    <a:bodyPr/>
                    <a:lstStyle/>
                    <a:p>
                      <a:r>
                        <a:rPr lang="en-US" sz="1600" b="1"/>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a:t>//=</a:t>
                      </a:r>
                    </a:p>
                  </a:txBody>
                  <a:tcPr marL="72571" marR="72571" marT="36286" marB="36286" anchor="ctr"/>
                </a:tc>
                <a:tc>
                  <a:txBody>
                    <a:bodyPr/>
                    <a:lstStyle/>
                    <a:p>
                      <a:r>
                        <a:rPr lang="en-US" sz="1600" b="1" dirty="0"/>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a:t>**=</a:t>
                      </a:r>
                    </a:p>
                  </a:txBody>
                  <a:tcPr marL="72571" marR="72571" marT="36286" marB="36286" anchor="ctr"/>
                </a:tc>
                <a:tc>
                  <a:txBody>
                    <a:bodyPr/>
                    <a:lstStyle/>
                    <a:p>
                      <a:r>
                        <a:rPr lang="en-US" sz="1600" b="1" dirty="0"/>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a:t>&amp;=</a:t>
                      </a:r>
                    </a:p>
                  </a:txBody>
                  <a:tcPr marL="72571" marR="72571" marT="36286" marB="36286" anchor="ctr"/>
                </a:tc>
                <a:tc>
                  <a:txBody>
                    <a:bodyPr/>
                    <a:lstStyle/>
                    <a:p>
                      <a:r>
                        <a:rPr lang="en-US" sz="1600" b="1" dirty="0"/>
                        <a:t>x &amp;= 5</a:t>
                      </a:r>
                    </a:p>
                  </a:txBody>
                  <a:tcPr marL="72571" marR="72571" marT="36286" marB="36286" anchor="ctr"/>
                </a:tc>
                <a:tc>
                  <a:txBody>
                    <a:bodyPr/>
                    <a:lstStyle/>
                    <a:p>
                      <a:r>
                        <a:rPr lang="en-US" sz="1600" b="1"/>
                        <a:t>x = x &amp; 5</a:t>
                      </a:r>
                    </a:p>
                  </a:txBody>
                  <a:tcPr marL="72571" marR="72571" marT="36286" marB="36286" anchor="ctr"/>
                </a:tc>
              </a:tr>
              <a:tr h="290286">
                <a:tc>
                  <a:txBody>
                    <a:bodyPr/>
                    <a:lstStyle/>
                    <a:p>
                      <a:r>
                        <a:rPr lang="en-US" sz="1600" b="1"/>
                        <a:t>|=</a:t>
                      </a:r>
                    </a:p>
                  </a:txBody>
                  <a:tcPr marL="72571" marR="72571" marT="36286" marB="36286" anchor="ctr"/>
                </a:tc>
                <a:tc>
                  <a:txBody>
                    <a:bodyPr/>
                    <a:lstStyle/>
                    <a:p>
                      <a:r>
                        <a:rPr lang="en-US" sz="1600" b="1" dirty="0"/>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a:t>^=</a:t>
                      </a:r>
                    </a:p>
                  </a:txBody>
                  <a:tcPr marL="72571" marR="72571" marT="36286" marB="36286" anchor="ctr"/>
                </a:tc>
                <a:tc>
                  <a:txBody>
                    <a:bodyPr/>
                    <a:lstStyle/>
                    <a:p>
                      <a:r>
                        <a:rPr lang="en-US" sz="1600" b="1" dirty="0"/>
                        <a:t>x ^= 5</a:t>
                      </a:r>
                    </a:p>
                  </a:txBody>
                  <a:tcPr marL="72571" marR="72571" marT="36286" marB="36286" anchor="ctr"/>
                </a:tc>
                <a:tc>
                  <a:txBody>
                    <a:bodyPr/>
                    <a:lstStyle/>
                    <a:p>
                      <a:r>
                        <a:rPr lang="en-US" sz="1600" b="1"/>
                        <a:t>x = x ^ 5</a:t>
                      </a:r>
                    </a:p>
                  </a:txBody>
                  <a:tcPr marL="72571" marR="72571" marT="36286" marB="36286" anchor="ctr"/>
                </a:tc>
              </a:tr>
              <a:tr h="290286">
                <a:tc>
                  <a:txBody>
                    <a:bodyPr/>
                    <a:lstStyle/>
                    <a:p>
                      <a:r>
                        <a:rPr lang="en-US" sz="1600" b="1"/>
                        <a:t>&gt;&gt;=</a:t>
                      </a:r>
                    </a:p>
                  </a:txBody>
                  <a:tcPr marL="72571" marR="72571" marT="36286" marB="36286" anchor="ctr"/>
                </a:tc>
                <a:tc>
                  <a:txBody>
                    <a:bodyPr/>
                    <a:lstStyle/>
                    <a:p>
                      <a:r>
                        <a:rPr lang="en-US" sz="1600" b="1" dirty="0"/>
                        <a:t>x &gt;&gt;= 5</a:t>
                      </a:r>
                    </a:p>
                  </a:txBody>
                  <a:tcPr marL="72571" marR="72571" marT="36286" marB="36286" anchor="ctr"/>
                </a:tc>
                <a:tc>
                  <a:txBody>
                    <a:bodyPr/>
                    <a:lstStyle/>
                    <a:p>
                      <a:r>
                        <a:rPr lang="en-US" sz="1600" b="1" dirty="0"/>
                        <a:t>x = x &gt;&gt; 5</a:t>
                      </a:r>
                    </a:p>
                  </a:txBody>
                  <a:tcPr marL="72571" marR="72571" marT="36286" marB="36286" anchor="ctr"/>
                </a:tc>
              </a:tr>
              <a:tr h="290286">
                <a:tc>
                  <a:txBody>
                    <a:bodyPr/>
                    <a:lstStyle/>
                    <a:p>
                      <a:r>
                        <a:rPr lang="en-US" sz="1600" b="1"/>
                        <a:t>&lt;&lt;=</a:t>
                      </a:r>
                    </a:p>
                  </a:txBody>
                  <a:tcPr marL="72571" marR="72571" marT="36286" marB="36286" anchor="ctr"/>
                </a:tc>
                <a:tc>
                  <a:txBody>
                    <a:bodyPr/>
                    <a:lstStyle/>
                    <a:p>
                      <a:r>
                        <a:rPr lang="en-US" sz="1600" b="1"/>
                        <a:t>x &lt;&lt;= 5</a:t>
                      </a:r>
                    </a:p>
                  </a:txBody>
                  <a:tcPr marL="72571" marR="72571" marT="36286" marB="36286" anchor="ctr"/>
                </a:tc>
                <a:tc>
                  <a:txBody>
                    <a:bodyPr/>
                    <a:lstStyle/>
                    <a:p>
                      <a:r>
                        <a:rPr lang="en-US" sz="1600" b="1" dirty="0"/>
                        <a:t>x = x &lt;&lt; 5</a:t>
                      </a:r>
                    </a:p>
                  </a:txBody>
                  <a:tcPr marL="72571" marR="72571" marT="36286" marB="36286" anchor="ctr"/>
                </a:tc>
              </a:tr>
            </a:tbl>
          </a:graphicData>
        </a:graphic>
      </p:graphicFrame>
      <p:sp>
        <p:nvSpPr>
          <p:cNvPr id="5" name="Date Placeholder 4"/>
          <p:cNvSpPr>
            <a:spLocks noGrp="1"/>
          </p:cNvSpPr>
          <p:nvPr>
            <p:ph type="dt" sz="half" idx="10"/>
          </p:nvPr>
        </p:nvSpPr>
        <p:spPr/>
        <p:txBody>
          <a:bodyPr/>
          <a:lstStyle/>
          <a:p>
            <a:fld id="{8FD6B984-8854-4013-84E0-D3FA9EBCA281}"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Special operators</a:t>
            </a:r>
            <a:endParaRPr lang="en-US" dirty="0">
              <a:solidFill>
                <a:srgbClr val="C00000"/>
              </a:solidFill>
            </a:endParaRPr>
          </a:p>
        </p:txBody>
      </p:sp>
      <p:sp>
        <p:nvSpPr>
          <p:cNvPr id="3" name="Content Placeholder 2"/>
          <p:cNvSpPr>
            <a:spLocks noGrp="1"/>
          </p:cNvSpPr>
          <p:nvPr>
            <p:ph idx="1"/>
          </p:nvPr>
        </p:nvSpPr>
        <p:spPr>
          <a:xfrm>
            <a:off x="457200" y="1600201"/>
            <a:ext cx="8229600" cy="2667000"/>
          </a:xfrm>
        </p:spPr>
        <p:txBody>
          <a:bodyPr/>
          <a:lstStyle/>
          <a:p>
            <a:r>
              <a:rPr lang="en-US" dirty="0" smtClean="0"/>
              <a:t>Python language offers some special type of operators </a:t>
            </a:r>
            <a:r>
              <a:rPr lang="en-US" i="1" dirty="0" smtClean="0"/>
              <a:t>like the identity operator </a:t>
            </a:r>
            <a:r>
              <a:rPr lang="en-US" dirty="0" smtClean="0"/>
              <a:t>or the </a:t>
            </a:r>
            <a:r>
              <a:rPr lang="en-US" i="1" dirty="0" smtClean="0"/>
              <a:t>membership operator</a:t>
            </a:r>
            <a:r>
              <a:rPr lang="en-US" dirty="0" smtClean="0"/>
              <a:t>. </a:t>
            </a:r>
          </a:p>
          <a:p>
            <a:r>
              <a:rPr lang="en-US" dirty="0" smtClean="0"/>
              <a:t>They are described below with examples</a:t>
            </a:r>
            <a:endParaRPr lang="en-US" dirty="0"/>
          </a:p>
        </p:txBody>
      </p:sp>
      <p:sp>
        <p:nvSpPr>
          <p:cNvPr id="4" name="Date Placeholder 3"/>
          <p:cNvSpPr>
            <a:spLocks noGrp="1"/>
          </p:cNvSpPr>
          <p:nvPr>
            <p:ph type="dt" sz="half" idx="10"/>
          </p:nvPr>
        </p:nvSpPr>
        <p:spPr/>
        <p:txBody>
          <a:bodyPr/>
          <a:lstStyle/>
          <a:p>
            <a:fld id="{CE3B6072-BB7F-401D-B832-303364CEE343}"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Identity operators</a:t>
            </a:r>
            <a:endParaRPr lang="en-US" dirty="0">
              <a:solidFill>
                <a:srgbClr val="C00000"/>
              </a:solidFill>
            </a:endParaRPr>
          </a:p>
        </p:txBody>
      </p:sp>
      <p:sp>
        <p:nvSpPr>
          <p:cNvPr id="3" name="Content Placeholder 2"/>
          <p:cNvSpPr>
            <a:spLocks noGrp="1"/>
          </p:cNvSpPr>
          <p:nvPr>
            <p:ph idx="1"/>
          </p:nvPr>
        </p:nvSpPr>
        <p:spPr>
          <a:xfrm>
            <a:off x="457200" y="1600200"/>
            <a:ext cx="8229600" cy="1447799"/>
          </a:xfrm>
        </p:spPr>
        <p:txBody>
          <a:bodyPr>
            <a:normAutofit fontScale="70000" lnSpcReduction="20000"/>
          </a:bodyPr>
          <a:lstStyle/>
          <a:p>
            <a:r>
              <a:rPr lang="en-US" b="1" i="1" dirty="0" smtClean="0"/>
              <a:t>is</a:t>
            </a:r>
            <a:r>
              <a:rPr lang="en-US" dirty="0" smtClean="0"/>
              <a:t> and </a:t>
            </a:r>
            <a:r>
              <a:rPr lang="en-US" b="1" i="1" dirty="0" smtClean="0"/>
              <a:t>is not</a:t>
            </a:r>
            <a:r>
              <a:rPr lang="en-US" dirty="0" smtClean="0"/>
              <a:t> are the identity operators in Python. </a:t>
            </a:r>
          </a:p>
          <a:p>
            <a:r>
              <a:rPr lang="en-US" dirty="0" smtClean="0"/>
              <a:t>They are used to check if two values (or variables) are located on the same part of the memory. </a:t>
            </a:r>
          </a:p>
          <a:p>
            <a:r>
              <a:rPr lang="en-US" dirty="0" smtClean="0"/>
              <a:t>Two variables that are equal does not imply that they are identical.</a:t>
            </a:r>
            <a:endParaRPr lang="en-US" dirty="0"/>
          </a:p>
        </p:txBody>
      </p:sp>
      <p:graphicFrame>
        <p:nvGraphicFramePr>
          <p:cNvPr id="4" name="Table 3"/>
          <p:cNvGraphicFramePr>
            <a:graphicFrameLocks noGrp="1"/>
          </p:cNvGraphicFramePr>
          <p:nvPr/>
        </p:nvGraphicFramePr>
        <p:xfrm>
          <a:off x="1066800" y="3505200"/>
          <a:ext cx="7086600" cy="1920240"/>
        </p:xfrm>
        <a:graphic>
          <a:graphicData uri="http://schemas.openxmlformats.org/drawingml/2006/table">
            <a:tbl>
              <a:tblPr>
                <a:tableStyleId>{5940675A-B579-460E-94D1-54222C63F5DA}</a:tableStyleId>
              </a:tblPr>
              <a:tblGrid>
                <a:gridCol w="1417320"/>
                <a:gridCol w="3307080"/>
                <a:gridCol w="2362200"/>
              </a:tblGrid>
              <a:tr h="0">
                <a:tc>
                  <a:txBody>
                    <a:bodyPr/>
                    <a:lstStyle/>
                    <a:p>
                      <a:r>
                        <a:rPr lang="en-US" b="1" dirty="0"/>
                        <a:t>Operator</a:t>
                      </a:r>
                    </a:p>
                  </a:txBody>
                  <a:tcPr anchor="ctr"/>
                </a:tc>
                <a:tc>
                  <a:txBody>
                    <a:bodyPr/>
                    <a:lstStyle/>
                    <a:p>
                      <a:r>
                        <a:rPr lang="en-US" b="1" dirty="0"/>
                        <a:t>Meaning</a:t>
                      </a:r>
                    </a:p>
                  </a:txBody>
                  <a:tcPr anchor="ctr"/>
                </a:tc>
                <a:tc>
                  <a:txBody>
                    <a:bodyPr/>
                    <a:lstStyle/>
                    <a:p>
                      <a:r>
                        <a:rPr lang="en-US" b="1" dirty="0"/>
                        <a:t>Example</a:t>
                      </a:r>
                    </a:p>
                  </a:txBody>
                  <a:tcPr anchor="ctr"/>
                </a:tc>
              </a:tr>
              <a:tr h="0">
                <a:tc>
                  <a:txBody>
                    <a:bodyPr/>
                    <a:lstStyle/>
                    <a:p>
                      <a:r>
                        <a:rPr lang="en-US"/>
                        <a:t>is</a:t>
                      </a:r>
                    </a:p>
                  </a:txBody>
                  <a:tcPr anchor="ctr"/>
                </a:tc>
                <a:tc>
                  <a:txBody>
                    <a:bodyPr/>
                    <a:lstStyle/>
                    <a:p>
                      <a:r>
                        <a:rPr lang="en-US"/>
                        <a:t>True if the operands are identical (refer to the same object)</a:t>
                      </a:r>
                    </a:p>
                  </a:txBody>
                  <a:tcPr anchor="ctr"/>
                </a:tc>
                <a:tc>
                  <a:txBody>
                    <a:bodyPr/>
                    <a:lstStyle/>
                    <a:p>
                      <a:r>
                        <a:rPr lang="en-US"/>
                        <a:t>x is True</a:t>
                      </a:r>
                    </a:p>
                  </a:txBody>
                  <a:tcPr anchor="ctr"/>
                </a:tc>
              </a:tr>
              <a:tr h="0">
                <a:tc>
                  <a:txBody>
                    <a:bodyPr/>
                    <a:lstStyle/>
                    <a:p>
                      <a:r>
                        <a:rPr lang="en-US"/>
                        <a:t>is not</a:t>
                      </a:r>
                    </a:p>
                  </a:txBody>
                  <a:tcPr anchor="ctr"/>
                </a:tc>
                <a:tc>
                  <a:txBody>
                    <a:bodyPr/>
                    <a:lstStyle/>
                    <a:p>
                      <a:r>
                        <a:rPr lang="en-US"/>
                        <a:t>True if the operands are not identical (do not refer to the same object)</a:t>
                      </a:r>
                    </a:p>
                  </a:txBody>
                  <a:tcPr anchor="ctr"/>
                </a:tc>
                <a:tc>
                  <a:txBody>
                    <a:bodyPr/>
                    <a:lstStyle/>
                    <a:p>
                      <a:r>
                        <a:rPr lang="en-US" dirty="0"/>
                        <a:t>x is not True</a:t>
                      </a:r>
                    </a:p>
                  </a:txBody>
                  <a:tcPr anchor="ctr"/>
                </a:tc>
              </a:tr>
            </a:tbl>
          </a:graphicData>
        </a:graphic>
      </p:graphicFrame>
      <p:sp>
        <p:nvSpPr>
          <p:cNvPr id="5" name="Date Placeholder 4"/>
          <p:cNvSpPr>
            <a:spLocks noGrp="1"/>
          </p:cNvSpPr>
          <p:nvPr>
            <p:ph type="dt" sz="half" idx="10"/>
          </p:nvPr>
        </p:nvSpPr>
        <p:spPr/>
        <p:txBody>
          <a:bodyPr/>
          <a:lstStyle/>
          <a:p>
            <a:fld id="{4359E2D2-9DC5-42F7-BA45-9D75A2371506}"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Course Registration</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Minimum intake is 5</a:t>
            </a:r>
          </a:p>
          <a:p>
            <a:r>
              <a:rPr lang="en-US" dirty="0" smtClean="0"/>
              <a:t>Maximum is 30</a:t>
            </a:r>
          </a:p>
          <a:p>
            <a:r>
              <a:rPr lang="en-US" dirty="0" smtClean="0"/>
              <a:t>50 Hours per course</a:t>
            </a:r>
          </a:p>
          <a:p>
            <a:r>
              <a:rPr lang="en-US" dirty="0" smtClean="0"/>
              <a:t>Rs 1000 per individual course </a:t>
            </a:r>
          </a:p>
          <a:p>
            <a:r>
              <a:rPr lang="en-US" dirty="0" smtClean="0"/>
              <a:t>Additional charges for hardware kits if needed</a:t>
            </a:r>
          </a:p>
          <a:p>
            <a:r>
              <a:rPr lang="en-US" dirty="0" smtClean="0"/>
              <a:t>Amount </a:t>
            </a:r>
            <a:r>
              <a:rPr lang="en-US" i="1" dirty="0" smtClean="0"/>
              <a:t>payable@sdmitoffice</a:t>
            </a:r>
          </a:p>
          <a:p>
            <a:r>
              <a:rPr lang="en-US" dirty="0" smtClean="0"/>
              <a:t>Only for </a:t>
            </a:r>
            <a:r>
              <a:rPr lang="en-US" i="1" dirty="0" smtClean="0">
                <a:solidFill>
                  <a:srgbClr val="C00000"/>
                </a:solidFill>
              </a:rPr>
              <a:t>First batch , First course </a:t>
            </a:r>
            <a:r>
              <a:rPr lang="en-US" dirty="0" smtClean="0"/>
              <a:t>Registration amount is 100/- (Rupees 100)</a:t>
            </a:r>
          </a:p>
          <a:p>
            <a:r>
              <a:rPr lang="en-US" dirty="0" smtClean="0"/>
              <a:t>For all course Grade Will be assigned based on </a:t>
            </a:r>
            <a:r>
              <a:rPr lang="en-US" i="1" dirty="0" smtClean="0"/>
              <a:t>continuous evaluation , assignment and projects.</a:t>
            </a:r>
            <a:endParaRPr lang="en-US" i="1"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dirty="0"/>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Example #4: Identity operators in Python</a:t>
            </a:r>
            <a:endParaRPr lang="en-US" dirty="0">
              <a:solidFill>
                <a:srgbClr val="C00000"/>
              </a:solidFill>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x1 = 5</a:t>
            </a:r>
          </a:p>
          <a:p>
            <a:r>
              <a:rPr lang="en-US" dirty="0" smtClean="0"/>
              <a:t>y1 = 5</a:t>
            </a:r>
          </a:p>
          <a:p>
            <a:r>
              <a:rPr lang="en-US" dirty="0" smtClean="0"/>
              <a:t>x2 = 'Hello‘</a:t>
            </a:r>
          </a:p>
          <a:p>
            <a:r>
              <a:rPr lang="en-US" dirty="0" smtClean="0"/>
              <a:t>y2 = 'Hello‘</a:t>
            </a:r>
          </a:p>
          <a:p>
            <a:r>
              <a:rPr lang="en-US" dirty="0" smtClean="0"/>
              <a:t>x3 = [1,2,3]</a:t>
            </a:r>
          </a:p>
          <a:p>
            <a:r>
              <a:rPr lang="en-US" dirty="0" smtClean="0"/>
              <a:t>y3 = [1,2,3]</a:t>
            </a:r>
          </a:p>
          <a:p>
            <a:r>
              <a:rPr lang="en-US" b="1" dirty="0" smtClean="0"/>
              <a:t># Output: False </a:t>
            </a:r>
          </a:p>
          <a:p>
            <a:r>
              <a:rPr lang="en-US" dirty="0" smtClean="0"/>
              <a:t>print(x1 is not y1)</a:t>
            </a:r>
          </a:p>
          <a:p>
            <a:r>
              <a:rPr lang="en-US" b="1" dirty="0" smtClean="0"/>
              <a:t># Output: True</a:t>
            </a:r>
          </a:p>
          <a:p>
            <a:r>
              <a:rPr lang="en-US" dirty="0" smtClean="0"/>
              <a:t>print(x2 is y2)</a:t>
            </a:r>
          </a:p>
          <a:p>
            <a:r>
              <a:rPr lang="en-US" b="1" dirty="0" smtClean="0"/>
              <a:t># Output: False</a:t>
            </a:r>
          </a:p>
          <a:p>
            <a:r>
              <a:rPr lang="en-US" dirty="0" smtClean="0"/>
              <a:t>print(x3 is y3)</a:t>
            </a:r>
            <a:endParaRPr lang="en-US" dirty="0"/>
          </a:p>
        </p:txBody>
      </p:sp>
      <p:sp>
        <p:nvSpPr>
          <p:cNvPr id="4" name="Date Placeholder 3"/>
          <p:cNvSpPr>
            <a:spLocks noGrp="1"/>
          </p:cNvSpPr>
          <p:nvPr>
            <p:ph type="dt" sz="half" idx="10"/>
          </p:nvPr>
        </p:nvSpPr>
        <p:spPr/>
        <p:txBody>
          <a:bodyPr/>
          <a:lstStyle/>
          <a:p>
            <a:fld id="{6A7993A4-CD1D-48DA-80F8-F22C3EF3E08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Membership operators</a:t>
            </a:r>
            <a:endParaRPr lang="en-US" dirty="0">
              <a:solidFill>
                <a:srgbClr val="C00000"/>
              </a:solidFill>
            </a:endParaRPr>
          </a:p>
        </p:txBody>
      </p:sp>
      <p:sp>
        <p:nvSpPr>
          <p:cNvPr id="3" name="Content Placeholder 2"/>
          <p:cNvSpPr>
            <a:spLocks noGrp="1"/>
          </p:cNvSpPr>
          <p:nvPr>
            <p:ph idx="1"/>
          </p:nvPr>
        </p:nvSpPr>
        <p:spPr>
          <a:xfrm>
            <a:off x="457200" y="1600201"/>
            <a:ext cx="8229600" cy="2209800"/>
          </a:xfrm>
        </p:spPr>
        <p:txBody>
          <a:bodyPr>
            <a:normAutofit fontScale="77500" lnSpcReduction="20000"/>
          </a:bodyPr>
          <a:lstStyle/>
          <a:p>
            <a:r>
              <a:rPr lang="en-US" b="1" dirty="0" smtClean="0"/>
              <a:t>in</a:t>
            </a:r>
            <a:r>
              <a:rPr lang="en-US" dirty="0" smtClean="0"/>
              <a:t> and </a:t>
            </a:r>
            <a:r>
              <a:rPr lang="en-US" b="1" dirty="0" smtClean="0"/>
              <a:t>not</a:t>
            </a:r>
            <a:r>
              <a:rPr lang="en-US" dirty="0" smtClean="0"/>
              <a:t> in are the membership operators in Python. </a:t>
            </a:r>
          </a:p>
          <a:p>
            <a:r>
              <a:rPr lang="en-US" dirty="0" smtClean="0"/>
              <a:t>They are used to test whether a value or variable is found in a sequence (</a:t>
            </a:r>
            <a:r>
              <a:rPr lang="en-US" dirty="0" smtClean="0">
                <a:hlinkClick r:id="rId2" tooltip="Python strings"/>
              </a:rPr>
              <a:t>string</a:t>
            </a:r>
            <a:r>
              <a:rPr lang="en-US" dirty="0" smtClean="0"/>
              <a:t>, </a:t>
            </a:r>
            <a:r>
              <a:rPr lang="en-US" dirty="0" smtClean="0">
                <a:hlinkClick r:id="rId3" tooltip="Python list"/>
              </a:rPr>
              <a:t>list</a:t>
            </a:r>
            <a:r>
              <a:rPr lang="en-US" dirty="0" smtClean="0"/>
              <a:t>, </a:t>
            </a:r>
            <a:r>
              <a:rPr lang="en-US" dirty="0" smtClean="0">
                <a:hlinkClick r:id="rId4" tooltip="Python tuple"/>
              </a:rPr>
              <a:t>tuple</a:t>
            </a:r>
            <a:r>
              <a:rPr lang="en-US" dirty="0" smtClean="0"/>
              <a:t>, </a:t>
            </a:r>
            <a:r>
              <a:rPr lang="en-US" dirty="0" smtClean="0">
                <a:hlinkClick r:id="rId5" tooltip="Python set"/>
              </a:rPr>
              <a:t>set</a:t>
            </a:r>
            <a:r>
              <a:rPr lang="en-US" dirty="0" smtClean="0"/>
              <a:t> and </a:t>
            </a:r>
            <a:r>
              <a:rPr lang="en-US" dirty="0" smtClean="0">
                <a:hlinkClick r:id="rId6" tooltip="Python dictionary"/>
              </a:rPr>
              <a:t>dictionary</a:t>
            </a:r>
            <a:r>
              <a:rPr lang="en-US" dirty="0" smtClean="0"/>
              <a:t>).</a:t>
            </a:r>
          </a:p>
          <a:p>
            <a:r>
              <a:rPr lang="en-US" dirty="0" smtClean="0"/>
              <a:t>In a dictionary we can only test for presence of key, not the value.</a:t>
            </a:r>
          </a:p>
          <a:p>
            <a:endParaRPr lang="en-US" dirty="0"/>
          </a:p>
        </p:txBody>
      </p:sp>
      <p:graphicFrame>
        <p:nvGraphicFramePr>
          <p:cNvPr id="4" name="Table 3"/>
          <p:cNvGraphicFramePr>
            <a:graphicFrameLocks noGrp="1"/>
          </p:cNvGraphicFramePr>
          <p:nvPr/>
        </p:nvGraphicFramePr>
        <p:xfrm>
          <a:off x="990600" y="3581400"/>
          <a:ext cx="7467600" cy="1645920"/>
        </p:xfrm>
        <a:graphic>
          <a:graphicData uri="http://schemas.openxmlformats.org/drawingml/2006/table">
            <a:tbl>
              <a:tblPr>
                <a:tableStyleId>{5940675A-B579-460E-94D1-54222C63F5DA}</a:tableStyleId>
              </a:tblPr>
              <a:tblGrid>
                <a:gridCol w="1447800"/>
                <a:gridCol w="3530600"/>
                <a:gridCol w="2489200"/>
              </a:tblGrid>
              <a:tr h="0">
                <a:tc>
                  <a:txBody>
                    <a:bodyPr/>
                    <a:lstStyle/>
                    <a:p>
                      <a:r>
                        <a:rPr lang="en-US" b="1" dirty="0"/>
                        <a:t>Operator</a:t>
                      </a:r>
                    </a:p>
                  </a:txBody>
                  <a:tcPr anchor="ctr"/>
                </a:tc>
                <a:tc>
                  <a:txBody>
                    <a:bodyPr/>
                    <a:lstStyle/>
                    <a:p>
                      <a:r>
                        <a:rPr lang="en-US" b="1" dirty="0"/>
                        <a:t>Meaning</a:t>
                      </a:r>
                    </a:p>
                  </a:txBody>
                  <a:tcPr anchor="ctr"/>
                </a:tc>
                <a:tc>
                  <a:txBody>
                    <a:bodyPr/>
                    <a:lstStyle/>
                    <a:p>
                      <a:r>
                        <a:rPr lang="en-US" b="1" dirty="0"/>
                        <a:t>Example</a:t>
                      </a:r>
                    </a:p>
                  </a:txBody>
                  <a:tcPr anchor="ctr"/>
                </a:tc>
              </a:tr>
              <a:tr h="0">
                <a:tc>
                  <a:txBody>
                    <a:bodyPr/>
                    <a:lstStyle/>
                    <a:p>
                      <a:r>
                        <a:rPr lang="en-US" b="1" dirty="0"/>
                        <a:t>in</a:t>
                      </a:r>
                    </a:p>
                  </a:txBody>
                  <a:tcPr anchor="ctr"/>
                </a:tc>
                <a:tc>
                  <a:txBody>
                    <a:bodyPr/>
                    <a:lstStyle/>
                    <a:p>
                      <a:r>
                        <a:rPr lang="en-US" dirty="0"/>
                        <a:t>True if value/variable is found in the sequence</a:t>
                      </a:r>
                    </a:p>
                  </a:txBody>
                  <a:tcPr anchor="ctr"/>
                </a:tc>
                <a:tc>
                  <a:txBody>
                    <a:bodyPr/>
                    <a:lstStyle/>
                    <a:p>
                      <a:r>
                        <a:rPr lang="en-US"/>
                        <a:t>5 in x</a:t>
                      </a:r>
                    </a:p>
                  </a:txBody>
                  <a:tcPr anchor="ctr"/>
                </a:tc>
              </a:tr>
              <a:tr h="0">
                <a:tc>
                  <a:txBody>
                    <a:bodyPr/>
                    <a:lstStyle/>
                    <a:p>
                      <a:r>
                        <a:rPr lang="en-US" b="1" dirty="0"/>
                        <a:t>not in</a:t>
                      </a:r>
                    </a:p>
                  </a:txBody>
                  <a:tcPr anchor="ctr"/>
                </a:tc>
                <a:tc>
                  <a:txBody>
                    <a:bodyPr/>
                    <a:lstStyle/>
                    <a:p>
                      <a:r>
                        <a:rPr lang="en-US"/>
                        <a:t>True if value/variable is not found in the sequence</a:t>
                      </a:r>
                    </a:p>
                  </a:txBody>
                  <a:tcPr anchor="ctr"/>
                </a:tc>
                <a:tc>
                  <a:txBody>
                    <a:bodyPr/>
                    <a:lstStyle/>
                    <a:p>
                      <a:r>
                        <a:rPr lang="en-US" dirty="0"/>
                        <a:t>5 not in x</a:t>
                      </a:r>
                    </a:p>
                  </a:txBody>
                  <a:tcPr anchor="ctr"/>
                </a:tc>
              </a:tr>
            </a:tbl>
          </a:graphicData>
        </a:graphic>
      </p:graphicFrame>
      <p:sp>
        <p:nvSpPr>
          <p:cNvPr id="5" name="Date Placeholder 4"/>
          <p:cNvSpPr>
            <a:spLocks noGrp="1"/>
          </p:cNvSpPr>
          <p:nvPr>
            <p:ph type="dt" sz="half" idx="10"/>
          </p:nvPr>
        </p:nvSpPr>
        <p:spPr/>
        <p:txBody>
          <a:bodyPr/>
          <a:lstStyle/>
          <a:p>
            <a:fld id="{0DF76C39-0114-48F9-8EBC-8046AEFF0AFF}"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Example #5: Membership operators in Python</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x = 'Hello world‘</a:t>
            </a:r>
          </a:p>
          <a:p>
            <a:r>
              <a:rPr lang="en-US" dirty="0" smtClean="0"/>
              <a:t>y = {1:'a',2:'b'}</a:t>
            </a:r>
          </a:p>
          <a:p>
            <a:r>
              <a:rPr lang="en-US" b="1" dirty="0" smtClean="0"/>
              <a:t># Output: True</a:t>
            </a:r>
          </a:p>
          <a:p>
            <a:r>
              <a:rPr lang="en-US" dirty="0" smtClean="0"/>
              <a:t>print('H' in x)</a:t>
            </a:r>
          </a:p>
          <a:p>
            <a:r>
              <a:rPr lang="en-US" b="1" dirty="0" smtClean="0"/>
              <a:t># Output: True</a:t>
            </a:r>
          </a:p>
          <a:p>
            <a:r>
              <a:rPr lang="en-US" dirty="0" smtClean="0"/>
              <a:t>print('hello' not in x)</a:t>
            </a:r>
          </a:p>
          <a:p>
            <a:r>
              <a:rPr lang="en-US" b="1" dirty="0" smtClean="0"/>
              <a:t># Output: True</a:t>
            </a:r>
          </a:p>
          <a:p>
            <a:r>
              <a:rPr lang="en-US" dirty="0" smtClean="0"/>
              <a:t>print(1 in y)</a:t>
            </a:r>
          </a:p>
          <a:p>
            <a:r>
              <a:rPr lang="en-US" b="1" dirty="0" smtClean="0"/>
              <a:t># Output: False</a:t>
            </a:r>
          </a:p>
          <a:p>
            <a:r>
              <a:rPr lang="en-US" dirty="0" smtClean="0"/>
              <a:t>print('a' in y)</a:t>
            </a:r>
            <a:endParaRPr lang="en-US" dirty="0"/>
          </a:p>
        </p:txBody>
      </p:sp>
      <p:sp>
        <p:nvSpPr>
          <p:cNvPr id="4" name="Date Placeholder 3"/>
          <p:cNvSpPr>
            <a:spLocks noGrp="1"/>
          </p:cNvSpPr>
          <p:nvPr>
            <p:ph type="dt" sz="half" idx="10"/>
          </p:nvPr>
        </p:nvSpPr>
        <p:spPr/>
        <p:txBody>
          <a:bodyPr/>
          <a:lstStyle/>
          <a:p>
            <a:fld id="{A93ACD9F-E30B-43B1-922C-A6E48E0E2E1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Python Program to Add Two Numbers</a:t>
            </a:r>
            <a:endParaRPr lang="en-US" dirty="0">
              <a:solidFill>
                <a:srgbClr val="C00000"/>
              </a:solidFill>
            </a:endParaRPr>
          </a:p>
        </p:txBody>
      </p:sp>
      <p:sp>
        <p:nvSpPr>
          <p:cNvPr id="3" name="Content Placeholder 2"/>
          <p:cNvSpPr>
            <a:spLocks noGrp="1"/>
          </p:cNvSpPr>
          <p:nvPr>
            <p:ph idx="1"/>
          </p:nvPr>
        </p:nvSpPr>
        <p:spPr>
          <a:xfrm>
            <a:off x="457200" y="1600201"/>
            <a:ext cx="8229600" cy="3733800"/>
          </a:xfrm>
        </p:spPr>
        <p:txBody>
          <a:bodyPr>
            <a:normAutofit/>
          </a:bodyPr>
          <a:lstStyle/>
          <a:p>
            <a:r>
              <a:rPr lang="en-US" sz="2400" b="1" dirty="0" smtClean="0"/>
              <a:t># This program adds two numbers</a:t>
            </a:r>
          </a:p>
          <a:p>
            <a:r>
              <a:rPr lang="en-US" sz="2400" dirty="0" smtClean="0"/>
              <a:t>num1 = 1.5</a:t>
            </a:r>
          </a:p>
          <a:p>
            <a:r>
              <a:rPr lang="en-US" sz="2400" dirty="0" smtClean="0"/>
              <a:t>num2 = 6.3</a:t>
            </a:r>
          </a:p>
          <a:p>
            <a:r>
              <a:rPr lang="en-US" sz="2400" b="1" dirty="0" smtClean="0"/>
              <a:t># Add two numbers</a:t>
            </a:r>
          </a:p>
          <a:p>
            <a:r>
              <a:rPr lang="en-US" sz="2400" dirty="0" smtClean="0"/>
              <a:t>sum = float(num1) + float(num2)</a:t>
            </a:r>
          </a:p>
          <a:p>
            <a:r>
              <a:rPr lang="en-US" sz="2400" b="1" dirty="0" smtClean="0"/>
              <a:t># Display the sum</a:t>
            </a:r>
          </a:p>
          <a:p>
            <a:r>
              <a:rPr lang="en-US" sz="2400" dirty="0" smtClean="0"/>
              <a:t>print('The sum of {0} and {1} is {2}'.format(num1, num2, sum))</a:t>
            </a:r>
            <a:endParaRPr lang="en-US" sz="2400" dirty="0"/>
          </a:p>
        </p:txBody>
      </p:sp>
      <p:sp>
        <p:nvSpPr>
          <p:cNvPr id="4" name="Date Placeholder 3"/>
          <p:cNvSpPr>
            <a:spLocks noGrp="1"/>
          </p:cNvSpPr>
          <p:nvPr>
            <p:ph type="dt" sz="half" idx="10"/>
          </p:nvPr>
        </p:nvSpPr>
        <p:spPr/>
        <p:txBody>
          <a:bodyPr/>
          <a:lstStyle/>
          <a:p>
            <a:fld id="{45EF9118-863E-4CCD-AD1E-419FA65C42E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Add Two Numbers Provided by The User</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 Store input numbers </a:t>
            </a:r>
          </a:p>
          <a:p>
            <a:r>
              <a:rPr lang="en-US" sz="2400" dirty="0" smtClean="0"/>
              <a:t>num1 = input('Enter first number: ') </a:t>
            </a:r>
          </a:p>
          <a:p>
            <a:r>
              <a:rPr lang="en-US" sz="2400" dirty="0" smtClean="0"/>
              <a:t>num2 = input('Enter second number: ') </a:t>
            </a:r>
          </a:p>
          <a:p>
            <a:r>
              <a:rPr lang="en-US" sz="2400" dirty="0" smtClean="0"/>
              <a:t># Add two numbers </a:t>
            </a:r>
          </a:p>
          <a:p>
            <a:r>
              <a:rPr lang="en-US" sz="2400" dirty="0" smtClean="0"/>
              <a:t>sum = float(num1) + float(num2) </a:t>
            </a:r>
          </a:p>
          <a:p>
            <a:r>
              <a:rPr lang="en-US" sz="2400" dirty="0" smtClean="0"/>
              <a:t># Display the sum </a:t>
            </a:r>
          </a:p>
          <a:p>
            <a:r>
              <a:rPr lang="en-US" sz="2400" dirty="0" smtClean="0"/>
              <a:t>print('The sum of {0} and {1} is {2}'.format(num1, num2, sum))</a:t>
            </a:r>
          </a:p>
          <a:p>
            <a:r>
              <a:rPr lang="en-US" sz="2400" dirty="0" smtClean="0"/>
              <a:t>Alternative</a:t>
            </a:r>
          </a:p>
          <a:p>
            <a:r>
              <a:rPr lang="en-US" sz="1400" b="1" dirty="0" smtClean="0"/>
              <a:t>print('The sum is %.1f' %(float(input('Enter first number: '))+float(input('Enter second number: '))))</a:t>
            </a:r>
            <a:endParaRPr lang="en-US" sz="1400" b="1" dirty="0"/>
          </a:p>
        </p:txBody>
      </p:sp>
      <p:sp>
        <p:nvSpPr>
          <p:cNvPr id="4" name="Date Placeholder 3"/>
          <p:cNvSpPr>
            <a:spLocks noGrp="1"/>
          </p:cNvSpPr>
          <p:nvPr>
            <p:ph type="dt" sz="half" idx="10"/>
          </p:nvPr>
        </p:nvSpPr>
        <p:spPr/>
        <p:txBody>
          <a:bodyPr/>
          <a:lstStyle/>
          <a:p>
            <a:fld id="{18B97201-0473-476A-81D7-A717C1800C60}"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The range function</a:t>
            </a:r>
            <a:r>
              <a:rPr lang="en-US" dirty="0" smtClean="0"/>
              <a:t/>
            </a:r>
            <a:br>
              <a:rPr lang="en-US" dirty="0" smtClean="0"/>
            </a:br>
            <a:endParaRPr lang="en-US" dirty="0"/>
          </a:p>
        </p:txBody>
      </p:sp>
      <p:sp>
        <p:nvSpPr>
          <p:cNvPr id="3" name="Content Placeholder 2"/>
          <p:cNvSpPr>
            <a:spLocks noGrp="1"/>
          </p:cNvSpPr>
          <p:nvPr>
            <p:ph idx="1"/>
          </p:nvPr>
        </p:nvSpPr>
        <p:spPr>
          <a:xfrm>
            <a:off x="381000" y="1219200"/>
            <a:ext cx="8229600" cy="4876800"/>
          </a:xfrm>
        </p:spPr>
        <p:txBody>
          <a:bodyPr>
            <a:normAutofit fontScale="62500" lnSpcReduction="20000"/>
          </a:bodyPr>
          <a:lstStyle/>
          <a:p>
            <a:r>
              <a:rPr lang="en-US" dirty="0" smtClean="0"/>
              <a:t>The range function is often used to create lists of integers. </a:t>
            </a:r>
            <a:r>
              <a:rPr lang="en-US" b="1" i="1" dirty="0" smtClean="0"/>
              <a:t>It has three forms.</a:t>
            </a:r>
            <a:r>
              <a:rPr lang="en-US" dirty="0" smtClean="0"/>
              <a:t> In the simplest form, range(n) produces a list of all numbers 0,1,2,...,n−1 starting with 0 and ending with n−1. For instance, </a:t>
            </a:r>
          </a:p>
          <a:p>
            <a:r>
              <a:rPr lang="en-US" b="1" dirty="0" smtClean="0"/>
              <a:t>range(17)  # Form1</a:t>
            </a:r>
          </a:p>
          <a:p>
            <a:r>
              <a:rPr lang="en-US" dirty="0" smtClean="0"/>
              <a:t> [0, 1, 2, 3, 4, 5, 6, 7, 8, 9, 10, 11, 12, 13, 14, 15, 16]</a:t>
            </a:r>
          </a:p>
          <a:p>
            <a:r>
              <a:rPr lang="en-US" dirty="0" smtClean="0"/>
              <a:t>You can also specify an optional starting point and an increment, which may be negative. For instance, we have</a:t>
            </a:r>
          </a:p>
          <a:p>
            <a:r>
              <a:rPr lang="en-US" b="1" dirty="0" smtClean="0"/>
              <a:t>range(1,10)   # Form2</a:t>
            </a:r>
          </a:p>
          <a:p>
            <a:r>
              <a:rPr lang="en-US" dirty="0" smtClean="0"/>
              <a:t>[1, 2, 3, 4, 5, 6, 7, 8, 9] </a:t>
            </a:r>
          </a:p>
          <a:p>
            <a:r>
              <a:rPr lang="en-US" dirty="0" smtClean="0"/>
              <a:t> </a:t>
            </a:r>
            <a:r>
              <a:rPr lang="en-US" b="1" dirty="0" smtClean="0"/>
              <a:t>range(-6,0</a:t>
            </a:r>
            <a:r>
              <a:rPr lang="en-US" dirty="0" smtClean="0"/>
              <a:t>)  # Form2</a:t>
            </a:r>
          </a:p>
          <a:p>
            <a:r>
              <a:rPr lang="en-US" dirty="0" smtClean="0"/>
              <a:t>[-6, -5, -4, -3, -2, -1] </a:t>
            </a:r>
          </a:p>
          <a:p>
            <a:r>
              <a:rPr lang="en-US" b="1" dirty="0" smtClean="0"/>
              <a:t>range(1,10,2)  #Form3</a:t>
            </a:r>
          </a:p>
          <a:p>
            <a:r>
              <a:rPr lang="en-US" dirty="0" smtClean="0"/>
              <a:t>[1, 3, 5, 7, 9]</a:t>
            </a:r>
          </a:p>
          <a:p>
            <a:r>
              <a:rPr lang="en-US" b="1" dirty="0" smtClean="0"/>
              <a:t>range(10,0,-2)  #Form3</a:t>
            </a:r>
          </a:p>
          <a:p>
            <a:r>
              <a:rPr lang="en-US" dirty="0" smtClean="0"/>
              <a:t>[10, 8, 6, 4, 2]</a:t>
            </a:r>
          </a:p>
          <a:p>
            <a:endParaRPr lang="en-US" dirty="0"/>
          </a:p>
        </p:txBody>
      </p:sp>
      <p:sp>
        <p:nvSpPr>
          <p:cNvPr id="4" name="Date Placeholder 3"/>
          <p:cNvSpPr>
            <a:spLocks noGrp="1"/>
          </p:cNvSpPr>
          <p:nvPr>
            <p:ph type="dt" sz="half" idx="10"/>
          </p:nvPr>
        </p:nvSpPr>
        <p:spPr/>
        <p:txBody>
          <a:bodyPr/>
          <a:lstStyle/>
          <a:p>
            <a:fld id="{83C80395-FB17-48F1-982F-CD141D7FD2B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Range Function </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x= list(range(17)) </a:t>
            </a:r>
            <a:r>
              <a:rPr lang="en-US" sz="2000" b="1" dirty="0" smtClean="0"/>
              <a:t># Form1</a:t>
            </a:r>
            <a:endParaRPr lang="en-US" sz="2000" dirty="0" smtClean="0"/>
          </a:p>
          <a:p>
            <a:pPr>
              <a:buNone/>
            </a:pPr>
            <a:r>
              <a:rPr lang="en-US" sz="2000" dirty="0" smtClean="0"/>
              <a:t>print(x)</a:t>
            </a:r>
          </a:p>
          <a:p>
            <a:pPr>
              <a:buNone/>
            </a:pPr>
            <a:endParaRPr lang="en-US" sz="2000" dirty="0" smtClean="0"/>
          </a:p>
          <a:p>
            <a:pPr>
              <a:buNone/>
            </a:pPr>
            <a:r>
              <a:rPr lang="en-US" sz="2000" dirty="0" smtClean="0"/>
              <a:t>x= list(range(1,10)) </a:t>
            </a:r>
            <a:r>
              <a:rPr lang="en-US" sz="2000" b="1" dirty="0" smtClean="0"/>
              <a:t># Form2</a:t>
            </a:r>
            <a:endParaRPr lang="en-US" sz="2000" dirty="0" smtClean="0"/>
          </a:p>
          <a:p>
            <a:pPr>
              <a:buNone/>
            </a:pPr>
            <a:r>
              <a:rPr lang="en-US" sz="2000" dirty="0" smtClean="0"/>
              <a:t>print(x)</a:t>
            </a:r>
          </a:p>
          <a:p>
            <a:pPr>
              <a:buNone/>
            </a:pPr>
            <a:endParaRPr lang="en-US" sz="2000" dirty="0" smtClean="0"/>
          </a:p>
          <a:p>
            <a:pPr>
              <a:buNone/>
            </a:pPr>
            <a:r>
              <a:rPr lang="en-US" sz="2000" dirty="0" smtClean="0"/>
              <a:t>x= list(range(-6,0))  </a:t>
            </a:r>
            <a:r>
              <a:rPr lang="en-US" sz="2000" b="1" dirty="0" smtClean="0"/>
              <a:t># Form2</a:t>
            </a:r>
          </a:p>
          <a:p>
            <a:pPr>
              <a:buNone/>
            </a:pPr>
            <a:r>
              <a:rPr lang="en-US" sz="2000" dirty="0" smtClean="0"/>
              <a:t>print(x)</a:t>
            </a:r>
          </a:p>
          <a:p>
            <a:pPr>
              <a:buNone/>
            </a:pPr>
            <a:endParaRPr lang="en-US" sz="2000" dirty="0" smtClean="0"/>
          </a:p>
          <a:p>
            <a:pPr>
              <a:buNone/>
            </a:pPr>
            <a:r>
              <a:rPr lang="en-US" sz="2000" dirty="0" smtClean="0"/>
              <a:t>x= list(range(1,10,2)) </a:t>
            </a:r>
            <a:r>
              <a:rPr lang="en-US" sz="2000" b="1" dirty="0" smtClean="0"/>
              <a:t># Form3</a:t>
            </a:r>
            <a:endParaRPr lang="en-US" sz="2000" dirty="0" smtClean="0"/>
          </a:p>
          <a:p>
            <a:pPr>
              <a:buNone/>
            </a:pPr>
            <a:r>
              <a:rPr lang="en-US" sz="2000" dirty="0" smtClean="0"/>
              <a:t>print(x)</a:t>
            </a:r>
          </a:p>
          <a:p>
            <a:pPr>
              <a:buNone/>
            </a:pPr>
            <a:endParaRPr lang="en-US" sz="2000" dirty="0" smtClean="0"/>
          </a:p>
          <a:p>
            <a:pPr>
              <a:buNone/>
            </a:pPr>
            <a:r>
              <a:rPr lang="en-US" sz="2000" dirty="0" smtClean="0"/>
              <a:t>x= list(range(10,0,-2)) </a:t>
            </a:r>
            <a:r>
              <a:rPr lang="en-US" sz="2000" b="1" dirty="0" smtClean="0"/>
              <a:t># Form3</a:t>
            </a:r>
            <a:endParaRPr lang="en-US" sz="2000" dirty="0" smtClean="0"/>
          </a:p>
          <a:p>
            <a:pPr>
              <a:buNone/>
            </a:pPr>
            <a:r>
              <a:rPr lang="en-US" sz="2000" dirty="0" smtClean="0"/>
              <a:t>print(x)</a:t>
            </a:r>
          </a:p>
          <a:p>
            <a:pPr>
              <a:buNone/>
            </a:pPr>
            <a:endParaRPr lang="en-US" sz="2000" dirty="0"/>
          </a:p>
        </p:txBody>
      </p:sp>
      <p:sp>
        <p:nvSpPr>
          <p:cNvPr id="4" name="Date Placeholder 3"/>
          <p:cNvSpPr>
            <a:spLocks noGrp="1"/>
          </p:cNvSpPr>
          <p:nvPr>
            <p:ph type="dt" sz="half" idx="10"/>
          </p:nvPr>
        </p:nvSpPr>
        <p:spPr/>
        <p:txBody>
          <a:bodyPr/>
          <a:lstStyle/>
          <a:p>
            <a:fld id="{404C0B0B-AB9B-42D6-A372-291549305F0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smtClean="0">
                <a:solidFill>
                  <a:srgbClr val="C00000"/>
                </a:solidFill>
              </a:rPr>
              <a:t>Python Keywords</a:t>
            </a:r>
            <a:endParaRPr lang="en-US" dirty="0">
              <a:solidFill>
                <a:srgbClr val="C00000"/>
              </a:solidFill>
            </a:endParaRPr>
          </a:p>
        </p:txBody>
      </p:sp>
      <p:sp>
        <p:nvSpPr>
          <p:cNvPr id="3" name="Content Placeholder 2"/>
          <p:cNvSpPr>
            <a:spLocks noGrp="1"/>
          </p:cNvSpPr>
          <p:nvPr>
            <p:ph idx="1"/>
          </p:nvPr>
        </p:nvSpPr>
        <p:spPr>
          <a:xfrm>
            <a:off x="0" y="609600"/>
            <a:ext cx="8763000" cy="1981200"/>
          </a:xfrm>
        </p:spPr>
        <p:txBody>
          <a:bodyPr>
            <a:normAutofit fontScale="70000" lnSpcReduction="20000"/>
          </a:bodyPr>
          <a:lstStyle/>
          <a:p>
            <a:r>
              <a:rPr lang="en-US" dirty="0" smtClean="0"/>
              <a:t>Keywords are the reserved words in Python.  We cannot use a keyword as </a:t>
            </a:r>
            <a:r>
              <a:rPr lang="en-US" dirty="0" smtClean="0">
                <a:hlinkClick r:id="rId2" tooltip="Python Variables"/>
              </a:rPr>
              <a:t>variable name</a:t>
            </a:r>
            <a:r>
              <a:rPr lang="en-US" dirty="0" smtClean="0"/>
              <a:t>, </a:t>
            </a:r>
            <a:r>
              <a:rPr lang="en-US" dirty="0" smtClean="0">
                <a:hlinkClick r:id="rId3" tooltip="Python Functions"/>
              </a:rPr>
              <a:t>function</a:t>
            </a:r>
            <a:r>
              <a:rPr lang="en-US" dirty="0" smtClean="0"/>
              <a:t> name or any other identifier. They are used to define the syntax and structure of the Python language.  In Python, keywords are case sensitive. There </a:t>
            </a:r>
            <a:r>
              <a:rPr lang="en-US" b="1" dirty="0" smtClean="0"/>
              <a:t>are 33 keywords in Python 3.3</a:t>
            </a:r>
            <a:r>
              <a:rPr lang="en-US" dirty="0" smtClean="0"/>
              <a:t>. This number can vary slightly in course of time. All the keywords except </a:t>
            </a:r>
            <a:r>
              <a:rPr lang="en-US" i="1" dirty="0" smtClean="0"/>
              <a:t>True, False and None are in lowercase and they must be written as it is</a:t>
            </a:r>
            <a:r>
              <a:rPr lang="en-US" dirty="0" smtClean="0"/>
              <a:t>. The list of all the keywords are given below.</a:t>
            </a:r>
          </a:p>
          <a:p>
            <a:endParaRPr lang="en-US" dirty="0"/>
          </a:p>
        </p:txBody>
      </p:sp>
      <p:graphicFrame>
        <p:nvGraphicFramePr>
          <p:cNvPr id="4" name="Table 3"/>
          <p:cNvGraphicFramePr>
            <a:graphicFrameLocks noGrp="1"/>
          </p:cNvGraphicFramePr>
          <p:nvPr/>
        </p:nvGraphicFramePr>
        <p:xfrm>
          <a:off x="990600" y="2590800"/>
          <a:ext cx="6858000" cy="3733800"/>
        </p:xfrm>
        <a:graphic>
          <a:graphicData uri="http://schemas.openxmlformats.org/drawingml/2006/table">
            <a:tbl>
              <a:tblPr>
                <a:tableStyleId>{5940675A-B579-460E-94D1-54222C63F5DA}</a:tableStyleId>
              </a:tblPr>
              <a:tblGrid>
                <a:gridCol w="1371600"/>
                <a:gridCol w="1371600"/>
                <a:gridCol w="1371600"/>
                <a:gridCol w="1371600"/>
                <a:gridCol w="1371600"/>
              </a:tblGrid>
              <a:tr h="466725">
                <a:tc gridSpan="5">
                  <a:txBody>
                    <a:bodyPr/>
                    <a:lstStyle/>
                    <a:p>
                      <a:pPr algn="ctr"/>
                      <a:r>
                        <a:rPr lang="en-US" sz="2000" b="1" dirty="0"/>
                        <a:t>Keywords in Python programming language</a:t>
                      </a:r>
                    </a:p>
                  </a:txBody>
                  <a:tcPr marL="72571" marR="72571" marT="36286" marB="36286"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6725">
                <a:tc>
                  <a:txBody>
                    <a:bodyPr/>
                    <a:lstStyle/>
                    <a:p>
                      <a:r>
                        <a:rPr lang="en-US" sz="2000" b="1" dirty="0"/>
                        <a:t>False</a:t>
                      </a:r>
                    </a:p>
                  </a:txBody>
                  <a:tcPr marL="72571" marR="72571" marT="36286" marB="36286" anchor="ctr"/>
                </a:tc>
                <a:tc>
                  <a:txBody>
                    <a:bodyPr/>
                    <a:lstStyle/>
                    <a:p>
                      <a:r>
                        <a:rPr lang="en-US" sz="2000" b="1"/>
                        <a:t>class</a:t>
                      </a:r>
                    </a:p>
                  </a:txBody>
                  <a:tcPr marL="72571" marR="72571" marT="36286" marB="36286" anchor="ctr"/>
                </a:tc>
                <a:tc>
                  <a:txBody>
                    <a:bodyPr/>
                    <a:lstStyle/>
                    <a:p>
                      <a:r>
                        <a:rPr lang="en-US" sz="2000" b="1"/>
                        <a:t>finally</a:t>
                      </a:r>
                    </a:p>
                  </a:txBody>
                  <a:tcPr marL="72571" marR="72571" marT="36286" marB="36286" anchor="ctr"/>
                </a:tc>
                <a:tc>
                  <a:txBody>
                    <a:bodyPr/>
                    <a:lstStyle/>
                    <a:p>
                      <a:r>
                        <a:rPr lang="en-US" sz="2000" b="1"/>
                        <a:t>is</a:t>
                      </a:r>
                    </a:p>
                  </a:txBody>
                  <a:tcPr marL="72571" marR="72571" marT="36286" marB="36286" anchor="ctr"/>
                </a:tc>
                <a:tc>
                  <a:txBody>
                    <a:bodyPr/>
                    <a:lstStyle/>
                    <a:p>
                      <a:r>
                        <a:rPr lang="en-US" sz="2000" b="1"/>
                        <a:t>return</a:t>
                      </a:r>
                    </a:p>
                  </a:txBody>
                  <a:tcPr marL="72571" marR="72571" marT="36286" marB="36286" anchor="ctr"/>
                </a:tc>
              </a:tr>
              <a:tr h="466725">
                <a:tc>
                  <a:txBody>
                    <a:bodyPr/>
                    <a:lstStyle/>
                    <a:p>
                      <a:r>
                        <a:rPr lang="en-US" sz="2000" b="1" dirty="0"/>
                        <a:t>None</a:t>
                      </a:r>
                    </a:p>
                  </a:txBody>
                  <a:tcPr marL="72571" marR="72571" marT="36286" marB="36286" anchor="ctr"/>
                </a:tc>
                <a:tc>
                  <a:txBody>
                    <a:bodyPr/>
                    <a:lstStyle/>
                    <a:p>
                      <a:r>
                        <a:rPr lang="en-US" sz="2000" b="1" dirty="0"/>
                        <a:t>continue</a:t>
                      </a:r>
                    </a:p>
                  </a:txBody>
                  <a:tcPr marL="72571" marR="72571" marT="36286" marB="36286" anchor="ctr"/>
                </a:tc>
                <a:tc>
                  <a:txBody>
                    <a:bodyPr/>
                    <a:lstStyle/>
                    <a:p>
                      <a:r>
                        <a:rPr lang="en-US" sz="2000" b="1"/>
                        <a:t>for</a:t>
                      </a:r>
                    </a:p>
                  </a:txBody>
                  <a:tcPr marL="72571" marR="72571" marT="36286" marB="36286" anchor="ctr"/>
                </a:tc>
                <a:tc>
                  <a:txBody>
                    <a:bodyPr/>
                    <a:lstStyle/>
                    <a:p>
                      <a:r>
                        <a:rPr lang="en-US" sz="2000" b="1"/>
                        <a:t>lambda</a:t>
                      </a:r>
                    </a:p>
                  </a:txBody>
                  <a:tcPr marL="72571" marR="72571" marT="36286" marB="36286" anchor="ctr"/>
                </a:tc>
                <a:tc>
                  <a:txBody>
                    <a:bodyPr/>
                    <a:lstStyle/>
                    <a:p>
                      <a:r>
                        <a:rPr lang="en-US" sz="2000" b="1"/>
                        <a:t>try</a:t>
                      </a:r>
                    </a:p>
                  </a:txBody>
                  <a:tcPr marL="72571" marR="72571" marT="36286" marB="36286" anchor="ctr"/>
                </a:tc>
              </a:tr>
              <a:tr h="466725">
                <a:tc>
                  <a:txBody>
                    <a:bodyPr/>
                    <a:lstStyle/>
                    <a:p>
                      <a:r>
                        <a:rPr lang="en-US" sz="2000" b="1"/>
                        <a:t>True</a:t>
                      </a:r>
                    </a:p>
                  </a:txBody>
                  <a:tcPr marL="72571" marR="72571" marT="36286" marB="36286" anchor="ctr"/>
                </a:tc>
                <a:tc>
                  <a:txBody>
                    <a:bodyPr/>
                    <a:lstStyle/>
                    <a:p>
                      <a:r>
                        <a:rPr lang="en-US" sz="2000" b="1" dirty="0"/>
                        <a:t>def</a:t>
                      </a:r>
                    </a:p>
                  </a:txBody>
                  <a:tcPr marL="72571" marR="72571" marT="36286" marB="36286" anchor="ctr"/>
                </a:tc>
                <a:tc>
                  <a:txBody>
                    <a:bodyPr/>
                    <a:lstStyle/>
                    <a:p>
                      <a:r>
                        <a:rPr lang="en-US" sz="2000" b="1"/>
                        <a:t>from</a:t>
                      </a:r>
                    </a:p>
                  </a:txBody>
                  <a:tcPr marL="72571" marR="72571" marT="36286" marB="36286" anchor="ctr"/>
                </a:tc>
                <a:tc>
                  <a:txBody>
                    <a:bodyPr/>
                    <a:lstStyle/>
                    <a:p>
                      <a:r>
                        <a:rPr lang="en-US" sz="2000" b="1"/>
                        <a:t>nonlocal</a:t>
                      </a:r>
                    </a:p>
                  </a:txBody>
                  <a:tcPr marL="72571" marR="72571" marT="36286" marB="36286" anchor="ctr"/>
                </a:tc>
                <a:tc>
                  <a:txBody>
                    <a:bodyPr/>
                    <a:lstStyle/>
                    <a:p>
                      <a:r>
                        <a:rPr lang="en-US" sz="2000" b="1"/>
                        <a:t>while</a:t>
                      </a:r>
                    </a:p>
                  </a:txBody>
                  <a:tcPr marL="72571" marR="72571" marT="36286" marB="36286" anchor="ctr"/>
                </a:tc>
              </a:tr>
              <a:tr h="466725">
                <a:tc>
                  <a:txBody>
                    <a:bodyPr/>
                    <a:lstStyle/>
                    <a:p>
                      <a:r>
                        <a:rPr lang="en-US" sz="2000" b="1"/>
                        <a:t>and</a:t>
                      </a:r>
                    </a:p>
                  </a:txBody>
                  <a:tcPr marL="72571" marR="72571" marT="36286" marB="36286" anchor="ctr"/>
                </a:tc>
                <a:tc>
                  <a:txBody>
                    <a:bodyPr/>
                    <a:lstStyle/>
                    <a:p>
                      <a:r>
                        <a:rPr lang="en-US" sz="2000" b="1" dirty="0"/>
                        <a:t>del</a:t>
                      </a:r>
                    </a:p>
                  </a:txBody>
                  <a:tcPr marL="72571" marR="72571" marT="36286" marB="36286" anchor="ctr"/>
                </a:tc>
                <a:tc>
                  <a:txBody>
                    <a:bodyPr/>
                    <a:lstStyle/>
                    <a:p>
                      <a:r>
                        <a:rPr lang="en-US" sz="2000" b="1" dirty="0"/>
                        <a:t>global</a:t>
                      </a:r>
                    </a:p>
                  </a:txBody>
                  <a:tcPr marL="72571" marR="72571" marT="36286" marB="36286" anchor="ctr"/>
                </a:tc>
                <a:tc>
                  <a:txBody>
                    <a:bodyPr/>
                    <a:lstStyle/>
                    <a:p>
                      <a:r>
                        <a:rPr lang="en-US" sz="2000" b="1"/>
                        <a:t>not</a:t>
                      </a:r>
                    </a:p>
                  </a:txBody>
                  <a:tcPr marL="72571" marR="72571" marT="36286" marB="36286" anchor="ctr"/>
                </a:tc>
                <a:tc>
                  <a:txBody>
                    <a:bodyPr/>
                    <a:lstStyle/>
                    <a:p>
                      <a:r>
                        <a:rPr lang="en-US" sz="2000" b="1"/>
                        <a:t>with</a:t>
                      </a:r>
                    </a:p>
                  </a:txBody>
                  <a:tcPr marL="72571" marR="72571" marT="36286" marB="36286" anchor="ctr"/>
                </a:tc>
              </a:tr>
              <a:tr h="466725">
                <a:tc>
                  <a:txBody>
                    <a:bodyPr/>
                    <a:lstStyle/>
                    <a:p>
                      <a:r>
                        <a:rPr lang="en-US" sz="2000" b="1"/>
                        <a:t>as</a:t>
                      </a:r>
                    </a:p>
                  </a:txBody>
                  <a:tcPr marL="72571" marR="72571" marT="36286" marB="36286" anchor="ctr"/>
                </a:tc>
                <a:tc>
                  <a:txBody>
                    <a:bodyPr/>
                    <a:lstStyle/>
                    <a:p>
                      <a:r>
                        <a:rPr lang="en-US" sz="2000" b="1" dirty="0"/>
                        <a:t>elif</a:t>
                      </a:r>
                    </a:p>
                  </a:txBody>
                  <a:tcPr marL="72571" marR="72571" marT="36286" marB="36286" anchor="ctr"/>
                </a:tc>
                <a:tc>
                  <a:txBody>
                    <a:bodyPr/>
                    <a:lstStyle/>
                    <a:p>
                      <a:r>
                        <a:rPr lang="en-US" sz="2000" b="1" dirty="0"/>
                        <a:t>if</a:t>
                      </a:r>
                    </a:p>
                  </a:txBody>
                  <a:tcPr marL="72571" marR="72571" marT="36286" marB="36286" anchor="ctr"/>
                </a:tc>
                <a:tc>
                  <a:txBody>
                    <a:bodyPr/>
                    <a:lstStyle/>
                    <a:p>
                      <a:r>
                        <a:rPr lang="en-US" sz="2000" b="1"/>
                        <a:t>or</a:t>
                      </a:r>
                    </a:p>
                  </a:txBody>
                  <a:tcPr marL="72571" marR="72571" marT="36286" marB="36286" anchor="ctr"/>
                </a:tc>
                <a:tc>
                  <a:txBody>
                    <a:bodyPr/>
                    <a:lstStyle/>
                    <a:p>
                      <a:r>
                        <a:rPr lang="en-US" sz="2000" b="1"/>
                        <a:t>yield</a:t>
                      </a:r>
                    </a:p>
                  </a:txBody>
                  <a:tcPr marL="72571" marR="72571" marT="36286" marB="36286" anchor="ctr"/>
                </a:tc>
              </a:tr>
              <a:tr h="466725">
                <a:tc>
                  <a:txBody>
                    <a:bodyPr/>
                    <a:lstStyle/>
                    <a:p>
                      <a:r>
                        <a:rPr lang="en-US" sz="2000" b="1"/>
                        <a:t>assert</a:t>
                      </a:r>
                    </a:p>
                  </a:txBody>
                  <a:tcPr marL="72571" marR="72571" marT="36286" marB="36286" anchor="ctr"/>
                </a:tc>
                <a:tc>
                  <a:txBody>
                    <a:bodyPr/>
                    <a:lstStyle/>
                    <a:p>
                      <a:r>
                        <a:rPr lang="en-US" sz="2000" b="1"/>
                        <a:t>else</a:t>
                      </a:r>
                    </a:p>
                  </a:txBody>
                  <a:tcPr marL="72571" marR="72571" marT="36286" marB="36286" anchor="ctr"/>
                </a:tc>
                <a:tc>
                  <a:txBody>
                    <a:bodyPr/>
                    <a:lstStyle/>
                    <a:p>
                      <a:r>
                        <a:rPr lang="en-US" sz="2000" b="1" dirty="0"/>
                        <a:t>import</a:t>
                      </a:r>
                    </a:p>
                  </a:txBody>
                  <a:tcPr marL="72571" marR="72571" marT="36286" marB="36286" anchor="ctr"/>
                </a:tc>
                <a:tc>
                  <a:txBody>
                    <a:bodyPr/>
                    <a:lstStyle/>
                    <a:p>
                      <a:r>
                        <a:rPr lang="en-US" sz="2000" b="1" dirty="0"/>
                        <a:t>pass</a:t>
                      </a:r>
                    </a:p>
                  </a:txBody>
                  <a:tcPr marL="72571" marR="72571" marT="36286" marB="36286" anchor="ctr"/>
                </a:tc>
                <a:tc>
                  <a:txBody>
                    <a:bodyPr/>
                    <a:lstStyle/>
                    <a:p>
                      <a:r>
                        <a:rPr lang="en-US" sz="2000" b="1"/>
                        <a:t> </a:t>
                      </a:r>
                    </a:p>
                  </a:txBody>
                  <a:tcPr marL="72571" marR="72571" marT="36286" marB="36286" anchor="ctr"/>
                </a:tc>
              </a:tr>
              <a:tr h="466725">
                <a:tc>
                  <a:txBody>
                    <a:bodyPr/>
                    <a:lstStyle/>
                    <a:p>
                      <a:r>
                        <a:rPr lang="en-US" sz="2000" b="1"/>
                        <a:t>break</a:t>
                      </a:r>
                    </a:p>
                  </a:txBody>
                  <a:tcPr marL="72571" marR="72571" marT="36286" marB="36286" anchor="ctr"/>
                </a:tc>
                <a:tc>
                  <a:txBody>
                    <a:bodyPr/>
                    <a:lstStyle/>
                    <a:p>
                      <a:r>
                        <a:rPr lang="en-US" sz="2000" b="1"/>
                        <a:t>except</a:t>
                      </a:r>
                    </a:p>
                  </a:txBody>
                  <a:tcPr marL="72571" marR="72571" marT="36286" marB="36286" anchor="ctr"/>
                </a:tc>
                <a:tc>
                  <a:txBody>
                    <a:bodyPr/>
                    <a:lstStyle/>
                    <a:p>
                      <a:r>
                        <a:rPr lang="en-US" sz="2000" b="1"/>
                        <a:t>in</a:t>
                      </a:r>
                    </a:p>
                  </a:txBody>
                  <a:tcPr marL="72571" marR="72571" marT="36286" marB="36286" anchor="ctr"/>
                </a:tc>
                <a:tc>
                  <a:txBody>
                    <a:bodyPr/>
                    <a:lstStyle/>
                    <a:p>
                      <a:r>
                        <a:rPr lang="en-US" sz="2000" b="1" dirty="0"/>
                        <a:t>raise</a:t>
                      </a:r>
                    </a:p>
                  </a:txBody>
                  <a:tcPr marL="72571" marR="72571" marT="36286" marB="36286" anchor="ctr"/>
                </a:tc>
                <a:tc>
                  <a:txBody>
                    <a:bodyPr/>
                    <a:lstStyle/>
                    <a:p>
                      <a:endParaRPr lang="en-US" sz="2000" b="1" dirty="0"/>
                    </a:p>
                  </a:txBody>
                  <a:tcPr marL="72571" marR="72571" marT="36286" marB="36286"/>
                </a:tc>
              </a:tr>
            </a:tbl>
          </a:graphicData>
        </a:graphic>
      </p:graphicFrame>
      <p:sp>
        <p:nvSpPr>
          <p:cNvPr id="5" name="Date Placeholder 4"/>
          <p:cNvSpPr>
            <a:spLocks noGrp="1"/>
          </p:cNvSpPr>
          <p:nvPr>
            <p:ph type="dt" sz="half" idx="10"/>
          </p:nvPr>
        </p:nvSpPr>
        <p:spPr/>
        <p:txBody>
          <a:bodyPr/>
          <a:lstStyle/>
          <a:p>
            <a:fld id="{FFFB9F3A-2AA9-4DEB-ABE5-770A2CF17F08}"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b="1" dirty="0" smtClean="0">
                <a:solidFill>
                  <a:srgbClr val="C00000"/>
                </a:solidFill>
              </a:rPr>
              <a:t>Values and types</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763000" cy="4525963"/>
          </a:xfrm>
        </p:spPr>
        <p:txBody>
          <a:bodyPr>
            <a:normAutofit/>
          </a:bodyPr>
          <a:lstStyle/>
          <a:p>
            <a:r>
              <a:rPr lang="en-US" i="1" dirty="0" smtClean="0"/>
              <a:t>A value is one of the basic things a program works with, like a letter or a number</a:t>
            </a:r>
            <a:r>
              <a:rPr lang="en-US" dirty="0" smtClean="0"/>
              <a:t>. </a:t>
            </a:r>
          </a:p>
          <a:p>
            <a:r>
              <a:rPr lang="en-US" dirty="0" smtClean="0"/>
              <a:t>The values we have seen so far are like  1, 2.0, and “</a:t>
            </a:r>
            <a:r>
              <a:rPr lang="en-US" i="1" dirty="0" smtClean="0"/>
              <a:t>Hello, World!”</a:t>
            </a:r>
          </a:p>
          <a:p>
            <a:r>
              <a:rPr lang="en-US" dirty="0" smtClean="0"/>
              <a:t>These values belong to deferent types: 1 is an integer, 2.0 is a real number and “</a:t>
            </a:r>
            <a:r>
              <a:rPr lang="en-US" i="1" dirty="0" smtClean="0"/>
              <a:t>Hello, World!</a:t>
            </a:r>
            <a:r>
              <a:rPr lang="en-US" dirty="0" smtClean="0"/>
              <a:t>” is a string, so called because it contains a “</a:t>
            </a:r>
            <a:r>
              <a:rPr lang="en-US" i="1" dirty="0" smtClean="0"/>
              <a:t>string</a:t>
            </a:r>
            <a:r>
              <a:rPr lang="en-US" dirty="0" smtClean="0"/>
              <a:t>” of letters.</a:t>
            </a:r>
          </a:p>
        </p:txBody>
      </p:sp>
      <p:sp>
        <p:nvSpPr>
          <p:cNvPr id="4" name="Date Placeholder 3"/>
          <p:cNvSpPr>
            <a:spLocks noGrp="1"/>
          </p:cNvSpPr>
          <p:nvPr>
            <p:ph type="dt" sz="half" idx="10"/>
          </p:nvPr>
        </p:nvSpPr>
        <p:spPr/>
        <p:txBody>
          <a:bodyPr/>
          <a:lstStyle/>
          <a:p>
            <a:fld id="{8229032A-BA15-4E09-8C79-E3B5482C6C6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sz="3200" b="1" dirty="0" smtClean="0">
                <a:solidFill>
                  <a:srgbClr val="C00000"/>
                </a:solidFill>
              </a:rPr>
              <a:t>What is the output of the following statements?</a:t>
            </a:r>
            <a:endParaRPr lang="en-US" sz="3200" b="1" dirty="0">
              <a:solidFill>
                <a:srgbClr val="C00000"/>
              </a:solidFill>
            </a:endParaRPr>
          </a:p>
        </p:txBody>
      </p:sp>
      <p:sp>
        <p:nvSpPr>
          <p:cNvPr id="3" name="Content Placeholder 2"/>
          <p:cNvSpPr>
            <a:spLocks noGrp="1"/>
          </p:cNvSpPr>
          <p:nvPr>
            <p:ph idx="1"/>
          </p:nvPr>
        </p:nvSpPr>
        <p:spPr/>
        <p:txBody>
          <a:bodyPr/>
          <a:lstStyle/>
          <a:p>
            <a:r>
              <a:rPr lang="en-US" dirty="0" smtClean="0"/>
              <a:t>print(4)</a:t>
            </a:r>
          </a:p>
          <a:p>
            <a:r>
              <a:rPr lang="en-US" dirty="0" smtClean="0"/>
              <a:t>type('Hello, World!')</a:t>
            </a:r>
          </a:p>
          <a:p>
            <a:r>
              <a:rPr lang="en-US" dirty="0" smtClean="0"/>
              <a:t>type(17)</a:t>
            </a:r>
          </a:p>
          <a:p>
            <a:r>
              <a:rPr lang="en-US" dirty="0" smtClean="0"/>
              <a:t>type(3.2)</a:t>
            </a:r>
          </a:p>
          <a:p>
            <a:r>
              <a:rPr lang="en-US" dirty="0" smtClean="0"/>
              <a:t>type('17')</a:t>
            </a:r>
          </a:p>
          <a:p>
            <a:r>
              <a:rPr lang="en-US" dirty="0" smtClean="0"/>
              <a:t>type('3.2')</a:t>
            </a:r>
          </a:p>
          <a:p>
            <a:r>
              <a:rPr lang="en-US" dirty="0" smtClean="0"/>
              <a:t>print(1,000,000)</a:t>
            </a:r>
            <a:endParaRPr lang="en-US" dirty="0"/>
          </a:p>
        </p:txBody>
      </p:sp>
      <p:sp>
        <p:nvSpPr>
          <p:cNvPr id="4" name="Date Placeholder 3"/>
          <p:cNvSpPr>
            <a:spLocks noGrp="1"/>
          </p:cNvSpPr>
          <p:nvPr>
            <p:ph type="dt" sz="half" idx="10"/>
          </p:nvPr>
        </p:nvSpPr>
        <p:spPr/>
        <p:txBody>
          <a:bodyPr/>
          <a:lstStyle/>
          <a:p>
            <a:fld id="{D66B8C92-C1A7-4AD9-86A4-7B8C5B07408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Day2 : Session1</a:t>
            </a:r>
            <a:endParaRPr lang="en-US" dirty="0"/>
          </a:p>
        </p:txBody>
      </p:sp>
      <p:sp>
        <p:nvSpPr>
          <p:cNvPr id="3" name="Subtitle 2"/>
          <p:cNvSpPr>
            <a:spLocks noGrp="1"/>
          </p:cNvSpPr>
          <p:nvPr>
            <p:ph type="subTitle" idx="1"/>
          </p:nvPr>
        </p:nvSpPr>
        <p:spPr>
          <a:xfrm>
            <a:off x="762000" y="3886200"/>
            <a:ext cx="7848600" cy="1752600"/>
          </a:xfrm>
        </p:spPr>
        <p:txBody>
          <a:bodyPr/>
          <a:lstStyle/>
          <a:p>
            <a:r>
              <a:rPr lang="en-US" b="1" dirty="0" smtClean="0"/>
              <a:t>Introduction To Python , Variables ,  expressions and statements  </a:t>
            </a:r>
            <a:endParaRPr lang="en-US" dirty="0"/>
          </a:p>
        </p:txBody>
      </p:sp>
      <p:sp>
        <p:nvSpPr>
          <p:cNvPr id="4" name="Date Placeholder 3"/>
          <p:cNvSpPr>
            <a:spLocks noGrp="1"/>
          </p:cNvSpPr>
          <p:nvPr>
            <p:ph type="dt" sz="half" idx="10"/>
          </p:nvPr>
        </p:nvSpPr>
        <p:spPr/>
        <p:txBody>
          <a:bodyPr/>
          <a:lstStyle/>
          <a:p>
            <a:fld id="{BEAD4279-F939-417E-AE99-956DD8B824B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487362"/>
          </a:xfrm>
        </p:spPr>
        <p:txBody>
          <a:bodyPr>
            <a:normAutofit fontScale="90000"/>
          </a:bodyPr>
          <a:lstStyle/>
          <a:p>
            <a:r>
              <a:rPr lang="en-US" b="1" dirty="0" smtClean="0">
                <a:solidFill>
                  <a:srgbClr val="C00000"/>
                </a:solidFill>
              </a:rPr>
              <a:t>Variables</a:t>
            </a:r>
            <a:endParaRPr lang="en-US" b="1" dirty="0">
              <a:solidFill>
                <a:srgbClr val="C00000"/>
              </a:solidFill>
            </a:endParaRPr>
          </a:p>
        </p:txBody>
      </p:sp>
      <p:sp>
        <p:nvSpPr>
          <p:cNvPr id="3" name="Content Placeholder 2"/>
          <p:cNvSpPr>
            <a:spLocks noGrp="1"/>
          </p:cNvSpPr>
          <p:nvPr>
            <p:ph idx="1"/>
          </p:nvPr>
        </p:nvSpPr>
        <p:spPr>
          <a:xfrm>
            <a:off x="381000" y="990600"/>
            <a:ext cx="8610600" cy="5715000"/>
          </a:xfrm>
        </p:spPr>
        <p:txBody>
          <a:bodyPr>
            <a:normAutofit fontScale="70000" lnSpcReduction="20000"/>
          </a:bodyPr>
          <a:lstStyle/>
          <a:p>
            <a:pPr algn="just">
              <a:buNone/>
            </a:pPr>
            <a:r>
              <a:rPr lang="en-US" sz="2600" dirty="0" smtClean="0"/>
              <a:t>     </a:t>
            </a:r>
            <a:r>
              <a:rPr lang="en-US" sz="2600" b="1" dirty="0" smtClean="0"/>
              <a:t>A variable is a name that refers to a value. </a:t>
            </a:r>
            <a:r>
              <a:rPr lang="en-US" sz="2600" dirty="0" smtClean="0"/>
              <a:t>An assignment statement creates new variables and gives them values: </a:t>
            </a:r>
          </a:p>
          <a:p>
            <a:pPr algn="just">
              <a:buNone/>
            </a:pPr>
            <a:endParaRPr lang="en-US" sz="2600" dirty="0" smtClean="0"/>
          </a:p>
          <a:p>
            <a:r>
              <a:rPr lang="en-US" sz="2400" dirty="0" smtClean="0"/>
              <a:t>&gt;&gt;&gt; message = 'And now for something completely different' </a:t>
            </a:r>
          </a:p>
          <a:p>
            <a:r>
              <a:rPr lang="en-US" sz="2400" dirty="0" smtClean="0"/>
              <a:t>&gt;&gt;&gt; n = 17</a:t>
            </a:r>
          </a:p>
          <a:p>
            <a:r>
              <a:rPr lang="en-US" sz="2400" dirty="0" smtClean="0"/>
              <a:t> &gt;&gt;&gt; pi = 3.1415926535897931</a:t>
            </a:r>
          </a:p>
          <a:p>
            <a:pPr>
              <a:buNone/>
            </a:pPr>
            <a:endParaRPr lang="en-US" sz="2400" b="1" dirty="0" smtClean="0">
              <a:solidFill>
                <a:srgbClr val="FF0000"/>
              </a:solidFill>
            </a:endParaRPr>
          </a:p>
          <a:p>
            <a:pPr>
              <a:buNone/>
            </a:pPr>
            <a:r>
              <a:rPr lang="en-US" sz="2400" b="1" dirty="0" smtClean="0">
                <a:solidFill>
                  <a:srgbClr val="FF0000"/>
                </a:solidFill>
              </a:rPr>
              <a:t>To display the value of a variable, you can use a print statement:</a:t>
            </a:r>
          </a:p>
          <a:p>
            <a:r>
              <a:rPr lang="en-US" sz="2400" dirty="0" smtClean="0"/>
              <a:t>&gt;&gt;&gt; print(n) </a:t>
            </a:r>
          </a:p>
          <a:p>
            <a:r>
              <a:rPr lang="en-US" sz="2400" b="1" dirty="0" smtClean="0"/>
              <a:t>17 </a:t>
            </a:r>
          </a:p>
          <a:p>
            <a:r>
              <a:rPr lang="en-US" sz="2400" dirty="0" smtClean="0"/>
              <a:t>&gt;&gt;&gt; print(pi)</a:t>
            </a:r>
          </a:p>
          <a:p>
            <a:r>
              <a:rPr lang="en-US" sz="2400" dirty="0" smtClean="0"/>
              <a:t> </a:t>
            </a:r>
            <a:r>
              <a:rPr lang="en-US" sz="2400" b="1" dirty="0" smtClean="0"/>
              <a:t>3.141592653589793</a:t>
            </a:r>
          </a:p>
          <a:p>
            <a:pPr>
              <a:buNone/>
            </a:pPr>
            <a:endParaRPr lang="en-US" sz="2400" b="1" dirty="0" smtClean="0">
              <a:solidFill>
                <a:srgbClr val="FF0000"/>
              </a:solidFill>
            </a:endParaRPr>
          </a:p>
          <a:p>
            <a:pPr>
              <a:buNone/>
            </a:pPr>
            <a:r>
              <a:rPr lang="en-US" sz="2400" b="1" dirty="0" smtClean="0">
                <a:solidFill>
                  <a:srgbClr val="FF0000"/>
                </a:solidFill>
              </a:rPr>
              <a:t>The type of a variable is the type of the value it refers to.</a:t>
            </a:r>
          </a:p>
          <a:p>
            <a:r>
              <a:rPr lang="en-US" sz="2400" dirty="0" smtClean="0"/>
              <a:t>&gt;&gt;&gt; type(message) </a:t>
            </a:r>
          </a:p>
          <a:p>
            <a:pPr>
              <a:buNone/>
            </a:pPr>
            <a:r>
              <a:rPr lang="en-US" sz="2400" dirty="0" smtClean="0"/>
              <a:t>         &lt;class '</a:t>
            </a:r>
            <a:r>
              <a:rPr lang="en-US" sz="2400" dirty="0" err="1" smtClean="0"/>
              <a:t>str</a:t>
            </a:r>
            <a:r>
              <a:rPr lang="en-US" sz="2400" dirty="0" smtClean="0"/>
              <a:t>'&gt; </a:t>
            </a:r>
          </a:p>
          <a:p>
            <a:r>
              <a:rPr lang="en-US" sz="2400" dirty="0" smtClean="0"/>
              <a:t>&gt;&gt;&gt; type(n) </a:t>
            </a:r>
          </a:p>
          <a:p>
            <a:pPr>
              <a:buNone/>
            </a:pPr>
            <a:r>
              <a:rPr lang="en-US" sz="2400" dirty="0" smtClean="0"/>
              <a:t>          &lt;class '</a:t>
            </a:r>
            <a:r>
              <a:rPr lang="en-US" sz="2400" dirty="0" err="1" smtClean="0"/>
              <a:t>int</a:t>
            </a:r>
            <a:r>
              <a:rPr lang="en-US" sz="2400" dirty="0" smtClean="0"/>
              <a:t>'&gt; </a:t>
            </a:r>
          </a:p>
          <a:p>
            <a:r>
              <a:rPr lang="en-US" sz="2400" dirty="0" smtClean="0"/>
              <a:t>&gt;&gt;&gt; type(pi)</a:t>
            </a:r>
          </a:p>
          <a:p>
            <a:pPr>
              <a:buNone/>
            </a:pPr>
            <a:r>
              <a:rPr lang="en-US" sz="2400" dirty="0" smtClean="0"/>
              <a:t>         &lt;class 'float'&gt;</a:t>
            </a:r>
            <a:endParaRPr lang="en-US" sz="2400" dirty="0"/>
          </a:p>
        </p:txBody>
      </p:sp>
      <p:sp>
        <p:nvSpPr>
          <p:cNvPr id="4" name="Date Placeholder 3"/>
          <p:cNvSpPr>
            <a:spLocks noGrp="1"/>
          </p:cNvSpPr>
          <p:nvPr>
            <p:ph type="dt" sz="half" idx="10"/>
          </p:nvPr>
        </p:nvSpPr>
        <p:spPr/>
        <p:txBody>
          <a:bodyPr/>
          <a:lstStyle/>
          <a:p>
            <a:fld id="{A912BA4D-9F5A-43A7-BF52-100CEEC66EB2}"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Variable names</a:t>
            </a:r>
            <a:endParaRPr lang="en-US" b="1" dirty="0">
              <a:solidFill>
                <a:srgbClr val="C00000"/>
              </a:solidFill>
            </a:endParaRPr>
          </a:p>
        </p:txBody>
      </p:sp>
      <p:sp>
        <p:nvSpPr>
          <p:cNvPr id="3" name="Content Placeholder 2"/>
          <p:cNvSpPr>
            <a:spLocks noGrp="1"/>
          </p:cNvSpPr>
          <p:nvPr>
            <p:ph idx="1"/>
          </p:nvPr>
        </p:nvSpPr>
        <p:spPr>
          <a:xfrm>
            <a:off x="304800" y="1295400"/>
            <a:ext cx="8382000" cy="4830763"/>
          </a:xfrm>
        </p:spPr>
        <p:txBody>
          <a:bodyPr>
            <a:normAutofit fontScale="55000" lnSpcReduction="20000"/>
          </a:bodyPr>
          <a:lstStyle/>
          <a:p>
            <a:r>
              <a:rPr lang="en-US" dirty="0" smtClean="0"/>
              <a:t>Variable names can be arbitrarily long. </a:t>
            </a:r>
          </a:p>
          <a:p>
            <a:r>
              <a:rPr lang="en-US" dirty="0" smtClean="0"/>
              <a:t>They can contain both </a:t>
            </a:r>
            <a:r>
              <a:rPr lang="en-US" i="1" dirty="0" smtClean="0"/>
              <a:t>letters and numbers</a:t>
            </a:r>
            <a:r>
              <a:rPr lang="en-US" dirty="0" smtClean="0"/>
              <a:t>, but they cannot start with a number. </a:t>
            </a:r>
          </a:p>
          <a:p>
            <a:r>
              <a:rPr lang="en-US" dirty="0" smtClean="0"/>
              <a:t>It is legal to use uppercase letters, but it is a good idea to begin variable names with a lowercase letter (you’ll see why later).</a:t>
            </a:r>
          </a:p>
          <a:p>
            <a:r>
              <a:rPr lang="en-US" dirty="0" smtClean="0"/>
              <a:t>The underscore character (_) can appear in a name. It is often used in names with multiple words, such as </a:t>
            </a:r>
            <a:r>
              <a:rPr lang="en-US" i="1" dirty="0" smtClean="0"/>
              <a:t>my_name</a:t>
            </a:r>
            <a:r>
              <a:rPr lang="en-US" dirty="0" smtClean="0"/>
              <a:t> or </a:t>
            </a:r>
            <a:r>
              <a:rPr lang="en-US" i="1" dirty="0" smtClean="0"/>
              <a:t>airspeed_of_unladen_swallow</a:t>
            </a:r>
            <a:r>
              <a:rPr lang="en-US" dirty="0" smtClean="0"/>
              <a:t>. </a:t>
            </a:r>
          </a:p>
          <a:p>
            <a:r>
              <a:rPr lang="en-US" dirty="0" smtClean="0"/>
              <a:t>Variable names can start with an underscore character, but we generally avoid doing this unless we are writing library code for others to use.</a:t>
            </a:r>
          </a:p>
          <a:p>
            <a:endParaRPr lang="en-US" dirty="0" smtClean="0"/>
          </a:p>
          <a:p>
            <a:r>
              <a:rPr lang="en-US" b="1" dirty="0" smtClean="0"/>
              <a:t>If you give a variable an illegal name, you get a syntax error:</a:t>
            </a:r>
          </a:p>
          <a:p>
            <a:r>
              <a:rPr lang="en-US" dirty="0" smtClean="0"/>
              <a:t>&gt;&gt;&gt; 76trombones = 'big parade' </a:t>
            </a:r>
          </a:p>
          <a:p>
            <a:r>
              <a:rPr lang="en-US" dirty="0" smtClean="0"/>
              <a:t>Syntax Error: invalid syntax </a:t>
            </a:r>
          </a:p>
          <a:p>
            <a:r>
              <a:rPr lang="en-US" dirty="0" smtClean="0"/>
              <a:t>&gt;&gt;&gt; more@ = 1000000 </a:t>
            </a:r>
          </a:p>
          <a:p>
            <a:r>
              <a:rPr lang="en-US" dirty="0" smtClean="0"/>
              <a:t>Syntax Error: invalid syntax </a:t>
            </a:r>
          </a:p>
          <a:p>
            <a:r>
              <a:rPr lang="en-US" dirty="0" smtClean="0"/>
              <a:t>&gt;&gt;&gt; class = 'Advanced Theoretical Zymurgy' </a:t>
            </a:r>
          </a:p>
          <a:p>
            <a:r>
              <a:rPr lang="en-US" dirty="0" smtClean="0"/>
              <a:t>Syntax Error: invalid syntax</a:t>
            </a:r>
            <a:endParaRPr lang="en-US" dirty="0"/>
          </a:p>
        </p:txBody>
      </p:sp>
      <p:sp>
        <p:nvSpPr>
          <p:cNvPr id="4" name="Date Placeholder 3"/>
          <p:cNvSpPr>
            <a:spLocks noGrp="1"/>
          </p:cNvSpPr>
          <p:nvPr>
            <p:ph type="dt" sz="half" idx="10"/>
          </p:nvPr>
        </p:nvSpPr>
        <p:spPr/>
        <p:txBody>
          <a:bodyPr/>
          <a:lstStyle/>
          <a:p>
            <a:fld id="{D3FE5208-CD22-4E65-8D09-DCB89B0C5A4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Python Identifiers</a:t>
            </a:r>
            <a:endParaRPr lang="en-US" dirty="0">
              <a:solidFill>
                <a:srgbClr val="C00000"/>
              </a:solidFill>
            </a:endParaRPr>
          </a:p>
        </p:txBody>
      </p:sp>
      <p:sp>
        <p:nvSpPr>
          <p:cNvPr id="3" name="Content Placeholder 2"/>
          <p:cNvSpPr>
            <a:spLocks noGrp="1"/>
          </p:cNvSpPr>
          <p:nvPr>
            <p:ph idx="1"/>
          </p:nvPr>
        </p:nvSpPr>
        <p:spPr>
          <a:xfrm>
            <a:off x="457200" y="1600200"/>
            <a:ext cx="8229600" cy="1828799"/>
          </a:xfrm>
        </p:spPr>
        <p:txBody>
          <a:bodyPr>
            <a:normAutofit/>
          </a:bodyPr>
          <a:lstStyle/>
          <a:p>
            <a:r>
              <a:rPr lang="en-US" dirty="0" smtClean="0"/>
              <a:t>Identifier is the name given to entities like </a:t>
            </a:r>
            <a:r>
              <a:rPr lang="en-US" b="1" i="1" dirty="0" smtClean="0"/>
              <a:t>class, functions, variables etc</a:t>
            </a:r>
            <a:r>
              <a:rPr lang="en-US" dirty="0" smtClean="0"/>
              <a:t>. in Python. It helps differentiating one entity from another.</a:t>
            </a:r>
            <a:endParaRPr lang="en-US" dirty="0"/>
          </a:p>
        </p:txBody>
      </p:sp>
      <p:sp>
        <p:nvSpPr>
          <p:cNvPr id="4" name="Date Placeholder 3"/>
          <p:cNvSpPr>
            <a:spLocks noGrp="1"/>
          </p:cNvSpPr>
          <p:nvPr>
            <p:ph type="dt" sz="half" idx="10"/>
          </p:nvPr>
        </p:nvSpPr>
        <p:spPr/>
        <p:txBody>
          <a:bodyPr/>
          <a:lstStyle/>
          <a:p>
            <a:fld id="{EEFA6BAA-B2A2-4D5D-9206-6DC8B0E62A5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Rules for writing identifiers</a:t>
            </a:r>
            <a:endParaRPr lang="en-US" dirty="0">
              <a:solidFill>
                <a:srgbClr val="C0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Identifiers can be a combination of letters in lowercase (a to z) or uppercase (A to Z) or digits (0 to 9) or an underscore (_). </a:t>
            </a:r>
          </a:p>
          <a:p>
            <a:pPr marL="514350" indent="-514350">
              <a:buFont typeface="+mj-lt"/>
              <a:buAutoNum type="arabicPeriod"/>
            </a:pPr>
            <a:r>
              <a:rPr lang="en-US" dirty="0" smtClean="0"/>
              <a:t>An identifier cannot start with a digit. </a:t>
            </a:r>
          </a:p>
          <a:p>
            <a:pPr marL="514350" indent="-514350">
              <a:buFont typeface="+mj-lt"/>
              <a:buAutoNum type="arabicPeriod"/>
            </a:pPr>
            <a:r>
              <a:rPr lang="en-US" dirty="0" smtClean="0"/>
              <a:t>Keywords cannot be used as identifiers.</a:t>
            </a:r>
          </a:p>
          <a:p>
            <a:pPr marL="514350" indent="-514350">
              <a:buFont typeface="+mj-lt"/>
              <a:buAutoNum type="arabicPeriod"/>
            </a:pPr>
            <a:r>
              <a:rPr lang="en-US" dirty="0" smtClean="0"/>
              <a:t>We cannot use special symbols like !, @, #, $, % etc. in our identifier.</a:t>
            </a:r>
          </a:p>
          <a:p>
            <a:pPr marL="514350" indent="-514350">
              <a:buFont typeface="+mj-lt"/>
              <a:buAutoNum type="arabicPeriod"/>
            </a:pPr>
            <a:r>
              <a:rPr lang="en-US" dirty="0" smtClean="0"/>
              <a:t>Identifier can be of any length.</a:t>
            </a:r>
            <a:endParaRPr lang="en-US" dirty="0"/>
          </a:p>
        </p:txBody>
      </p:sp>
      <p:sp>
        <p:nvSpPr>
          <p:cNvPr id="4" name="Date Placeholder 3"/>
          <p:cNvSpPr>
            <a:spLocks noGrp="1"/>
          </p:cNvSpPr>
          <p:nvPr>
            <p:ph type="dt" sz="half" idx="10"/>
          </p:nvPr>
        </p:nvSpPr>
        <p:spPr/>
        <p:txBody>
          <a:bodyPr/>
          <a:lstStyle/>
          <a:p>
            <a:fld id="{886138AC-EE49-4713-9D9B-FA0835DB9DF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Statements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A statement is a unit of code that the Python interpreter can execute. We have seen two kinds of statements: </a:t>
            </a:r>
            <a:r>
              <a:rPr lang="en-US" i="1" dirty="0" smtClean="0"/>
              <a:t>print being an expression statement and assignment</a:t>
            </a:r>
            <a:r>
              <a:rPr lang="en-US" dirty="0" smtClean="0"/>
              <a:t>.</a:t>
            </a:r>
          </a:p>
          <a:p>
            <a:r>
              <a:rPr lang="en-US" dirty="0" smtClean="0"/>
              <a:t>When you type a statement in interactive mode, the interpreter executes it and displays the result, if there is one.</a:t>
            </a:r>
            <a:endParaRPr lang="en-US" dirty="0"/>
          </a:p>
        </p:txBody>
      </p:sp>
      <p:sp>
        <p:nvSpPr>
          <p:cNvPr id="4" name="Date Placeholder 3"/>
          <p:cNvSpPr>
            <a:spLocks noGrp="1"/>
          </p:cNvSpPr>
          <p:nvPr>
            <p:ph type="dt" sz="half" idx="10"/>
          </p:nvPr>
        </p:nvSpPr>
        <p:spPr/>
        <p:txBody>
          <a:bodyPr/>
          <a:lstStyle/>
          <a:p>
            <a:fld id="{ABCDDB29-A2F2-43E6-95BA-9DFEF76D017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Python Statement</a:t>
            </a:r>
            <a:endParaRPr lang="en-US" dirty="0">
              <a:solidFill>
                <a:srgbClr val="C00000"/>
              </a:solidFill>
            </a:endParaRPr>
          </a:p>
        </p:txBody>
      </p:sp>
      <p:sp>
        <p:nvSpPr>
          <p:cNvPr id="3" name="Content Placeholder 2"/>
          <p:cNvSpPr>
            <a:spLocks noGrp="1"/>
          </p:cNvSpPr>
          <p:nvPr>
            <p:ph idx="1"/>
          </p:nvPr>
        </p:nvSpPr>
        <p:spPr>
          <a:xfrm>
            <a:off x="228600" y="1600201"/>
            <a:ext cx="8763000" cy="3581400"/>
          </a:xfrm>
        </p:spPr>
        <p:txBody>
          <a:bodyPr>
            <a:normAutofit fontScale="92500" lnSpcReduction="20000"/>
          </a:bodyPr>
          <a:lstStyle/>
          <a:p>
            <a:r>
              <a:rPr lang="en-US" dirty="0" smtClean="0"/>
              <a:t>Instructions that a Python interpreter can execute are called statements. </a:t>
            </a:r>
          </a:p>
          <a:p>
            <a:r>
              <a:rPr lang="en-US" dirty="0" smtClean="0"/>
              <a:t>For example, a = 1 is an assignment statement. </a:t>
            </a:r>
          </a:p>
          <a:p>
            <a:r>
              <a:rPr lang="en-US" b="1" dirty="0" smtClean="0"/>
              <a:t>if</a:t>
            </a:r>
            <a:r>
              <a:rPr lang="en-US" dirty="0" smtClean="0"/>
              <a:t> statement,</a:t>
            </a:r>
          </a:p>
          <a:p>
            <a:r>
              <a:rPr lang="en-US" dirty="0" smtClean="0"/>
              <a:t> </a:t>
            </a:r>
            <a:r>
              <a:rPr lang="en-US" b="1" dirty="0" smtClean="0"/>
              <a:t>for</a:t>
            </a:r>
            <a:r>
              <a:rPr lang="en-US" dirty="0" smtClean="0"/>
              <a:t> statement, </a:t>
            </a:r>
          </a:p>
          <a:p>
            <a:r>
              <a:rPr lang="en-US" b="1" dirty="0" smtClean="0"/>
              <a:t>while</a:t>
            </a:r>
            <a:r>
              <a:rPr lang="en-US" dirty="0" smtClean="0"/>
              <a:t> statement etc. </a:t>
            </a:r>
          </a:p>
          <a:p>
            <a:r>
              <a:rPr lang="en-US" dirty="0" smtClean="0"/>
              <a:t>are other kinds of statements which will be discussed later.</a:t>
            </a:r>
            <a:endParaRPr lang="en-US" dirty="0"/>
          </a:p>
        </p:txBody>
      </p:sp>
      <p:sp>
        <p:nvSpPr>
          <p:cNvPr id="4" name="Date Placeholder 3"/>
          <p:cNvSpPr>
            <a:spLocks noGrp="1"/>
          </p:cNvSpPr>
          <p:nvPr>
            <p:ph type="dt" sz="half" idx="10"/>
          </p:nvPr>
        </p:nvSpPr>
        <p:spPr/>
        <p:txBody>
          <a:bodyPr/>
          <a:lstStyle/>
          <a:p>
            <a:fld id="{0EA120CB-39DB-46D9-A8D4-C5F1B38BF574}"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487362"/>
          </a:xfrm>
        </p:spPr>
        <p:txBody>
          <a:bodyPr>
            <a:normAutofit fontScale="90000"/>
          </a:bodyPr>
          <a:lstStyle/>
          <a:p>
            <a:r>
              <a:rPr lang="en-US" b="1" dirty="0" smtClean="0">
                <a:solidFill>
                  <a:srgbClr val="C00000"/>
                </a:solidFill>
              </a:rPr>
              <a:t>Multi-Line Statement</a:t>
            </a:r>
            <a:endParaRPr lang="en-US" dirty="0">
              <a:solidFill>
                <a:srgbClr val="C00000"/>
              </a:solidFill>
            </a:endParaRPr>
          </a:p>
        </p:txBody>
      </p:sp>
      <p:sp>
        <p:nvSpPr>
          <p:cNvPr id="3" name="Content Placeholder 2"/>
          <p:cNvSpPr>
            <a:spLocks noGrp="1"/>
          </p:cNvSpPr>
          <p:nvPr>
            <p:ph idx="1"/>
          </p:nvPr>
        </p:nvSpPr>
        <p:spPr>
          <a:xfrm>
            <a:off x="152400" y="914400"/>
            <a:ext cx="8686800" cy="761999"/>
          </a:xfrm>
        </p:spPr>
        <p:txBody>
          <a:bodyPr>
            <a:normAutofit fontScale="55000" lnSpcReduction="20000"/>
          </a:bodyPr>
          <a:lstStyle/>
          <a:p>
            <a:r>
              <a:rPr lang="en-US" dirty="0" smtClean="0"/>
              <a:t>In Python, end of a statement is marked by a newline character. But we can make a statement extend over multiple lines with the line continuation character (\). For example:</a:t>
            </a:r>
            <a:endParaRPr lang="en-US" dirty="0"/>
          </a:p>
        </p:txBody>
      </p:sp>
      <p:sp>
        <p:nvSpPr>
          <p:cNvPr id="49153" name="Rectangle 1"/>
          <p:cNvSpPr>
            <a:spLocks noChangeArrowheads="1"/>
          </p:cNvSpPr>
          <p:nvPr/>
        </p:nvSpPr>
        <p:spPr bwMode="auto">
          <a:xfrm>
            <a:off x="3429000" y="1524000"/>
            <a:ext cx="1708776" cy="830997"/>
          </a:xfrm>
          <a:prstGeom prst="rect">
            <a:avLst/>
          </a:prstGeom>
          <a:solidFill>
            <a:srgbClr val="EFF0F1"/>
          </a:solidFill>
          <a:ln w="9525">
            <a:noFill/>
            <a:miter lim="800000"/>
            <a:headEnd/>
            <a:tailEnd/>
          </a:ln>
          <a:effectLst/>
        </p:spPr>
        <p:txBody>
          <a:bodyPr vert="horz" wrap="none" lIns="39675" tIns="0" rIns="3967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1</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2</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3</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4</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5</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6</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7</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8</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9</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152400" y="2438400"/>
            <a:ext cx="8839200" cy="646331"/>
          </a:xfrm>
          <a:prstGeom prst="rect">
            <a:avLst/>
          </a:prstGeom>
        </p:spPr>
        <p:txBody>
          <a:bodyPr wrap="square">
            <a:spAutoFit/>
          </a:bodyPr>
          <a:lstStyle/>
          <a:p>
            <a:r>
              <a:rPr lang="en-US" dirty="0" smtClean="0"/>
              <a:t>This is explicit line continuation. In Python, line continuation is implied inside parentheses ( ), brackets [ ] and braces { }. For instance, we can implement the above multi-line statement as</a:t>
            </a:r>
            <a:endParaRPr lang="en-US" dirty="0"/>
          </a:p>
        </p:txBody>
      </p:sp>
      <p:sp>
        <p:nvSpPr>
          <p:cNvPr id="49154" name="Rectangle 2"/>
          <p:cNvSpPr>
            <a:spLocks noChangeArrowheads="1"/>
          </p:cNvSpPr>
          <p:nvPr/>
        </p:nvSpPr>
        <p:spPr bwMode="auto">
          <a:xfrm>
            <a:off x="3276600" y="3124200"/>
            <a:ext cx="2209800" cy="830997"/>
          </a:xfrm>
          <a:prstGeom prst="rect">
            <a:avLst/>
          </a:prstGeom>
          <a:solidFill>
            <a:srgbClr val="EFF0F1"/>
          </a:solidFill>
          <a:ln w="9525">
            <a:noFill/>
            <a:miter lim="800000"/>
            <a:headEnd/>
            <a:tailEnd/>
          </a:ln>
          <a:effectLst/>
        </p:spPr>
        <p:txBody>
          <a:bodyPr vert="horz" wrap="square" lIns="39675" tIns="0" rIns="3967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1</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2</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3</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4</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5</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6</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7</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8</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9</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28600" y="4038600"/>
            <a:ext cx="8534400" cy="646331"/>
          </a:xfrm>
          <a:prstGeom prst="rect">
            <a:avLst/>
          </a:prstGeom>
        </p:spPr>
        <p:txBody>
          <a:bodyPr wrap="square">
            <a:spAutoFit/>
          </a:bodyPr>
          <a:lstStyle/>
          <a:p>
            <a:r>
              <a:rPr lang="en-US" dirty="0" smtClean="0"/>
              <a:t>Here, the surrounding parentheses ( ) do the line continuation implicitly. Same is the case with [ ] and { }. For example:</a:t>
            </a:r>
            <a:endParaRPr lang="en-US" dirty="0"/>
          </a:p>
        </p:txBody>
      </p:sp>
      <p:sp>
        <p:nvSpPr>
          <p:cNvPr id="49155" name="Rectangle 3"/>
          <p:cNvSpPr>
            <a:spLocks noChangeArrowheads="1"/>
          </p:cNvSpPr>
          <p:nvPr/>
        </p:nvSpPr>
        <p:spPr bwMode="auto">
          <a:xfrm>
            <a:off x="3200400" y="4495800"/>
            <a:ext cx="2819400" cy="830997"/>
          </a:xfrm>
          <a:prstGeom prst="rect">
            <a:avLst/>
          </a:prstGeom>
          <a:solidFill>
            <a:srgbClr val="EFF0F1"/>
          </a:solidFill>
          <a:ln w="9525">
            <a:noFill/>
            <a:miter lim="800000"/>
            <a:headEnd/>
            <a:tailEnd/>
          </a:ln>
          <a:effectLst/>
        </p:spPr>
        <p:txBody>
          <a:bodyPr vert="horz" wrap="square" lIns="39675" tIns="0" rIns="3967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colors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'red'</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'blue'</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Unicode MS" pitchFamily="34" charset="-128"/>
                <a:cs typeface="Courier New" pitchFamily="49" charset="0"/>
              </a:rPr>
              <a:t>                </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'green'</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228600" y="5486400"/>
            <a:ext cx="8458200" cy="369332"/>
          </a:xfrm>
          <a:prstGeom prst="rect">
            <a:avLst/>
          </a:prstGeom>
        </p:spPr>
        <p:txBody>
          <a:bodyPr wrap="square">
            <a:spAutoFit/>
          </a:bodyPr>
          <a:lstStyle/>
          <a:p>
            <a:r>
              <a:rPr lang="en-US" dirty="0" smtClean="0"/>
              <a:t>We could also put multiple statements in a single line using semicolons, as follows</a:t>
            </a:r>
            <a:endParaRPr lang="en-US" dirty="0"/>
          </a:p>
        </p:txBody>
      </p:sp>
      <p:sp>
        <p:nvSpPr>
          <p:cNvPr id="49156" name="Rectangle 4"/>
          <p:cNvSpPr>
            <a:spLocks noChangeArrowheads="1"/>
          </p:cNvSpPr>
          <p:nvPr/>
        </p:nvSpPr>
        <p:spPr bwMode="auto">
          <a:xfrm>
            <a:off x="3429000" y="6019800"/>
            <a:ext cx="2209800" cy="276999"/>
          </a:xfrm>
          <a:prstGeom prst="rect">
            <a:avLst/>
          </a:prstGeom>
          <a:solidFill>
            <a:srgbClr val="EFF0F1"/>
          </a:solidFill>
          <a:ln w="9525">
            <a:noFill/>
            <a:miter lim="800000"/>
            <a:headEnd/>
            <a:tailEnd/>
          </a:ln>
          <a:effectLst/>
        </p:spPr>
        <p:txBody>
          <a:bodyPr vert="horz" wrap="square" lIns="39675" tIns="0" rIns="3967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a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1</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b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2</a:t>
            </a:r>
            <a:r>
              <a:rPr kumimoji="0" lang="en-US" b="0" i="0" u="none" strike="noStrike" cap="none" normalizeH="0" baseline="0" dirty="0" smtClean="0">
                <a:ln>
                  <a:noFill/>
                </a:ln>
                <a:solidFill>
                  <a:srgbClr val="000000"/>
                </a:solidFill>
                <a:effectLst/>
                <a:latin typeface="Arial Unicode MS" pitchFamily="34" charset="-128"/>
                <a:cs typeface="Courier New" pitchFamily="49" charset="0"/>
              </a:rPr>
              <a:t>; c = </a:t>
            </a:r>
            <a:r>
              <a:rPr kumimoji="0" lang="en-US" b="0" i="0" u="none" strike="noStrike" cap="none" normalizeH="0" baseline="0" dirty="0" smtClean="0">
                <a:ln>
                  <a:noFill/>
                </a:ln>
                <a:solidFill>
                  <a:srgbClr val="800000"/>
                </a:solidFill>
                <a:effectLst/>
                <a:latin typeface="Arial Unicode MS" pitchFamily="34" charset="-128"/>
                <a:cs typeface="Courier New" pitchFamily="49" charset="0"/>
              </a:rPr>
              <a:t>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Date Placeholder 10"/>
          <p:cNvSpPr>
            <a:spLocks noGrp="1"/>
          </p:cNvSpPr>
          <p:nvPr>
            <p:ph type="dt" sz="half" idx="10"/>
          </p:nvPr>
        </p:nvSpPr>
        <p:spPr/>
        <p:txBody>
          <a:bodyPr/>
          <a:lstStyle/>
          <a:p>
            <a:fld id="{9586DAC6-757C-46B7-B659-2465E09E824C}" type="datetime1">
              <a:rPr lang="en-US" smtClean="0"/>
              <a:pPr/>
              <a:t>2/10/2018</a:t>
            </a:fld>
            <a:endParaRPr lang="en-US"/>
          </a:p>
        </p:txBody>
      </p:sp>
      <p:sp>
        <p:nvSpPr>
          <p:cNvPr id="13" name="Footer Placeholder 12"/>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Python Indentation</a:t>
            </a:r>
            <a:endParaRPr lang="en-US" dirty="0">
              <a:solidFill>
                <a:srgbClr val="C00000"/>
              </a:solidFill>
            </a:endParaRPr>
          </a:p>
        </p:txBody>
      </p:sp>
      <p:sp>
        <p:nvSpPr>
          <p:cNvPr id="3" name="Content Placeholder 2"/>
          <p:cNvSpPr>
            <a:spLocks noGrp="1"/>
          </p:cNvSpPr>
          <p:nvPr>
            <p:ph idx="1"/>
          </p:nvPr>
        </p:nvSpPr>
        <p:spPr>
          <a:xfrm>
            <a:off x="457200" y="1600201"/>
            <a:ext cx="8229600" cy="2133600"/>
          </a:xfrm>
        </p:spPr>
        <p:txBody>
          <a:bodyPr>
            <a:normAutofit fontScale="70000" lnSpcReduction="20000"/>
          </a:bodyPr>
          <a:lstStyle/>
          <a:p>
            <a:r>
              <a:rPr lang="en-US" dirty="0" smtClean="0"/>
              <a:t>Most of the programming languages like C, C++, Java use braces { } to define a block of code. Python uses indentation.</a:t>
            </a:r>
          </a:p>
          <a:p>
            <a:r>
              <a:rPr lang="en-US" dirty="0" smtClean="0"/>
              <a:t>A code block (body of a </a:t>
            </a:r>
            <a:r>
              <a:rPr lang="en-US" dirty="0" smtClean="0">
                <a:hlinkClick r:id="rId2" tooltip="Python Functions"/>
              </a:rPr>
              <a:t>function</a:t>
            </a:r>
            <a:r>
              <a:rPr lang="en-US" dirty="0" smtClean="0"/>
              <a:t>, </a:t>
            </a:r>
            <a:r>
              <a:rPr lang="en-US" dirty="0" smtClean="0">
                <a:hlinkClick r:id="rId3" tooltip="Python for Loop"/>
              </a:rPr>
              <a:t>loop</a:t>
            </a:r>
            <a:r>
              <a:rPr lang="en-US" dirty="0" smtClean="0"/>
              <a:t> etc.) starts with indentation and ends with the first unindented line. The amount of indentation is up to you, but it must be consistent throughout that block.</a:t>
            </a:r>
          </a:p>
          <a:p>
            <a:r>
              <a:rPr lang="en-US" dirty="0" smtClean="0"/>
              <a:t>Generally </a:t>
            </a:r>
            <a:r>
              <a:rPr lang="en-US" b="1" i="1" dirty="0" smtClean="0"/>
              <a:t>four whitespaces are used for indentation and is preferred over tabs</a:t>
            </a:r>
            <a:r>
              <a:rPr lang="en-US" dirty="0" smtClean="0"/>
              <a:t>. Here is an example.</a:t>
            </a:r>
          </a:p>
          <a:p>
            <a:endParaRPr lang="en-US" dirty="0"/>
          </a:p>
        </p:txBody>
      </p:sp>
      <p:sp>
        <p:nvSpPr>
          <p:cNvPr id="4" name="Rectangle 3"/>
          <p:cNvSpPr/>
          <p:nvPr/>
        </p:nvSpPr>
        <p:spPr>
          <a:xfrm>
            <a:off x="1981200" y="4343400"/>
            <a:ext cx="2971800" cy="1200329"/>
          </a:xfrm>
          <a:prstGeom prst="rect">
            <a:avLst/>
          </a:prstGeom>
          <a:solidFill>
            <a:schemeClr val="bg1">
              <a:lumMod val="95000"/>
            </a:schemeClr>
          </a:solidFill>
        </p:spPr>
        <p:txBody>
          <a:bodyPr wrap="square">
            <a:spAutoFit/>
          </a:bodyPr>
          <a:lstStyle/>
          <a:p>
            <a:r>
              <a:rPr lang="en-US" b="1" dirty="0" smtClean="0"/>
              <a:t>for </a:t>
            </a:r>
            <a:r>
              <a:rPr lang="en-US" b="1" dirty="0" err="1" smtClean="0"/>
              <a:t>i</a:t>
            </a:r>
            <a:r>
              <a:rPr lang="en-US" b="1" dirty="0" smtClean="0"/>
              <a:t> in range(1,11):  </a:t>
            </a:r>
          </a:p>
          <a:p>
            <a:r>
              <a:rPr lang="en-US" b="1" dirty="0" smtClean="0"/>
              <a:t>       print(</a:t>
            </a:r>
            <a:r>
              <a:rPr lang="en-US" b="1" dirty="0" err="1" smtClean="0"/>
              <a:t>i</a:t>
            </a:r>
            <a:r>
              <a:rPr lang="en-US" b="1" dirty="0" smtClean="0"/>
              <a:t>)    </a:t>
            </a:r>
          </a:p>
          <a:p>
            <a:r>
              <a:rPr lang="en-US" b="1" dirty="0" smtClean="0"/>
              <a:t>       if </a:t>
            </a:r>
            <a:r>
              <a:rPr lang="en-US" b="1" dirty="0" err="1" smtClean="0"/>
              <a:t>i</a:t>
            </a:r>
            <a:r>
              <a:rPr lang="en-US" b="1" dirty="0" smtClean="0"/>
              <a:t> == 5:        </a:t>
            </a:r>
          </a:p>
          <a:p>
            <a:r>
              <a:rPr lang="en-US" b="1" dirty="0" smtClean="0"/>
              <a:t>             break</a:t>
            </a:r>
            <a:endParaRPr lang="en-US" b="1" dirty="0"/>
          </a:p>
        </p:txBody>
      </p:sp>
      <p:sp>
        <p:nvSpPr>
          <p:cNvPr id="5" name="Date Placeholder 4"/>
          <p:cNvSpPr>
            <a:spLocks noGrp="1"/>
          </p:cNvSpPr>
          <p:nvPr>
            <p:ph type="dt" sz="half" idx="10"/>
          </p:nvPr>
        </p:nvSpPr>
        <p:spPr/>
        <p:txBody>
          <a:bodyPr/>
          <a:lstStyle/>
          <a:p>
            <a:fld id="{080A170E-19EB-46F1-8F72-8EDB9234C552}"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Try this </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Write a program that uses input to prompt a user for their name and then welcomes them.</a:t>
            </a:r>
          </a:p>
          <a:p>
            <a:r>
              <a:rPr lang="en-US" dirty="0" smtClean="0"/>
              <a:t>Write a program to prompt the user for hours and rate per hour to compute gross pay.</a:t>
            </a:r>
          </a:p>
          <a:p>
            <a:r>
              <a:rPr lang="en-US" dirty="0" smtClean="0"/>
              <a:t> Assume that we execute the following assignment statements:</a:t>
            </a:r>
          </a:p>
          <a:p>
            <a:pPr lvl="2">
              <a:buNone/>
            </a:pPr>
            <a:r>
              <a:rPr lang="en-US" dirty="0" smtClean="0"/>
              <a:t>width = 17 height = 12.0</a:t>
            </a:r>
          </a:p>
          <a:p>
            <a:pPr lvl="2">
              <a:buNone/>
            </a:pPr>
            <a:r>
              <a:rPr lang="en-US" dirty="0" smtClean="0"/>
              <a:t>For each of the following expressions, write the value of the expression and the type (of the value of the expression).</a:t>
            </a:r>
          </a:p>
          <a:p>
            <a:pPr lvl="2">
              <a:buNone/>
            </a:pPr>
            <a:r>
              <a:rPr lang="en-US" dirty="0" smtClean="0"/>
              <a:t>1. width//2</a:t>
            </a:r>
          </a:p>
          <a:p>
            <a:pPr lvl="2">
              <a:buNone/>
            </a:pPr>
            <a:r>
              <a:rPr lang="en-US" dirty="0" smtClean="0"/>
              <a:t>2. width/2.0</a:t>
            </a:r>
          </a:p>
          <a:p>
            <a:pPr lvl="2">
              <a:buNone/>
            </a:pPr>
            <a:r>
              <a:rPr lang="en-US" dirty="0" smtClean="0"/>
              <a:t>3. height/3</a:t>
            </a:r>
          </a:p>
          <a:p>
            <a:pPr lvl="2">
              <a:buNone/>
            </a:pPr>
            <a:r>
              <a:rPr lang="en-US" dirty="0" smtClean="0"/>
              <a:t>4. 1 + 2 * 5</a:t>
            </a:r>
          </a:p>
          <a:p>
            <a:r>
              <a:rPr lang="en-US" dirty="0" smtClean="0"/>
              <a:t>Write a program which prompts the user for a Celsius temperature, convert the temperature to Fahrenheit, and print out the converted temperature</a:t>
            </a:r>
          </a:p>
          <a:p>
            <a:pPr lvl="2">
              <a:buNone/>
            </a:pPr>
            <a:endParaRPr lang="en-US" dirty="0" smtClean="0"/>
          </a:p>
        </p:txBody>
      </p:sp>
      <p:sp>
        <p:nvSpPr>
          <p:cNvPr id="4" name="Date Placeholder 3"/>
          <p:cNvSpPr>
            <a:spLocks noGrp="1"/>
          </p:cNvSpPr>
          <p:nvPr>
            <p:ph type="dt" sz="half" idx="10"/>
          </p:nvPr>
        </p:nvSpPr>
        <p:spPr/>
        <p:txBody>
          <a:bodyPr/>
          <a:lstStyle/>
          <a:p>
            <a:fld id="{20F5E749-672C-4B5B-A86F-217889DF8D3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286000"/>
            <a:ext cx="6400800" cy="1752600"/>
          </a:xfrm>
        </p:spPr>
        <p:txBody>
          <a:bodyPr/>
          <a:lstStyle/>
          <a:p>
            <a:r>
              <a:rPr lang="en-US" b="1" dirty="0" smtClean="0">
                <a:solidFill>
                  <a:srgbClr val="C00000"/>
                </a:solidFill>
              </a:rPr>
              <a:t>Conditional execution, Functions , Iteration </a:t>
            </a:r>
            <a:endParaRPr lang="en-US" dirty="0">
              <a:solidFill>
                <a:srgbClr val="C00000"/>
              </a:solidFill>
            </a:endParaRPr>
          </a:p>
        </p:txBody>
      </p:sp>
      <p:sp>
        <p:nvSpPr>
          <p:cNvPr id="4" name="Date Placeholder 3"/>
          <p:cNvSpPr>
            <a:spLocks noGrp="1"/>
          </p:cNvSpPr>
          <p:nvPr>
            <p:ph type="dt" sz="half" idx="10"/>
          </p:nvPr>
        </p:nvSpPr>
        <p:spPr/>
        <p:txBody>
          <a:bodyPr/>
          <a:lstStyle/>
          <a:p>
            <a:fld id="{541AABDD-C483-40EB-88E2-15DE42350263}"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Introduction to Python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Python is a general-purpose interpreted, interactive, object-oriented, and high-level programming language.</a:t>
            </a:r>
          </a:p>
          <a:p>
            <a:r>
              <a:rPr lang="en-US" dirty="0" smtClean="0"/>
              <a:t> It was created by </a:t>
            </a:r>
            <a:r>
              <a:rPr lang="en-US" i="1" dirty="0" smtClean="0">
                <a:solidFill>
                  <a:srgbClr val="FF0000"/>
                </a:solidFill>
              </a:rPr>
              <a:t>Guido van Rossum </a:t>
            </a:r>
            <a:r>
              <a:rPr lang="en-US" dirty="0" smtClean="0"/>
              <a:t>during 1985- 1990. Python is named after a TV Show called ‘</a:t>
            </a:r>
            <a:r>
              <a:rPr lang="en-US" i="1" dirty="0" smtClean="0">
                <a:solidFill>
                  <a:srgbClr val="FF0000"/>
                </a:solidFill>
              </a:rPr>
              <a:t>Monty Python’s Flying Circus</a:t>
            </a:r>
            <a:r>
              <a:rPr lang="en-US" dirty="0" smtClean="0"/>
              <a:t>’ and not after Python-the snake. </a:t>
            </a:r>
          </a:p>
        </p:txBody>
      </p:sp>
      <p:sp>
        <p:nvSpPr>
          <p:cNvPr id="4" name="Date Placeholder 3"/>
          <p:cNvSpPr>
            <a:spLocks noGrp="1"/>
          </p:cNvSpPr>
          <p:nvPr>
            <p:ph type="dt" sz="half" idx="10"/>
          </p:nvPr>
        </p:nvSpPr>
        <p:spPr/>
        <p:txBody>
          <a:bodyPr/>
          <a:lstStyle/>
          <a:p>
            <a:fld id="{C326EFE8-AD39-40D5-8B75-0CB8DBED0DB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b="1" dirty="0" smtClean="0">
                <a:solidFill>
                  <a:srgbClr val="00B050"/>
                </a:solidFill>
              </a:rPr>
              <a:t>Center of Excellence for Machine Intelligence (CoEMI)</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Conditional execution</a:t>
            </a:r>
            <a:endParaRPr lang="en-US" dirty="0">
              <a:solidFill>
                <a:srgbClr val="C00000"/>
              </a:solidFill>
            </a:endParaRP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en-US" dirty="0" smtClean="0"/>
              <a:t>In order to write useful programs, we almost always need the ability to check conditions and change the behavior of the program accordingly. </a:t>
            </a:r>
            <a:r>
              <a:rPr lang="en-US" i="1" dirty="0" smtClean="0"/>
              <a:t>Conditional statements </a:t>
            </a:r>
            <a:r>
              <a:rPr lang="en-US" dirty="0" smtClean="0"/>
              <a:t>give us this ability. </a:t>
            </a:r>
          </a:p>
          <a:p>
            <a:r>
              <a:rPr lang="en-US" dirty="0" smtClean="0"/>
              <a:t>The simplest form is the if statement:</a:t>
            </a:r>
          </a:p>
          <a:p>
            <a:pPr lvl="1">
              <a:buNone/>
            </a:pPr>
            <a:r>
              <a:rPr lang="en-US" b="1" dirty="0" smtClean="0">
                <a:solidFill>
                  <a:srgbClr val="C00000"/>
                </a:solidFill>
              </a:rPr>
              <a:t>if  x &gt; 0 :</a:t>
            </a:r>
          </a:p>
          <a:p>
            <a:pPr lvl="1">
              <a:buNone/>
            </a:pPr>
            <a:r>
              <a:rPr lang="en-US" b="1" dirty="0" smtClean="0">
                <a:solidFill>
                  <a:srgbClr val="C00000"/>
                </a:solidFill>
              </a:rPr>
              <a:t>        print('x is positive')</a:t>
            </a:r>
          </a:p>
          <a:p>
            <a:r>
              <a:rPr lang="en-US" dirty="0" smtClean="0"/>
              <a:t>The boolean expression after the if statement is called the </a:t>
            </a:r>
            <a:r>
              <a:rPr lang="en-US" i="1" dirty="0" smtClean="0"/>
              <a:t>condition. We end the</a:t>
            </a:r>
          </a:p>
          <a:p>
            <a:r>
              <a:rPr lang="en-US" i="1" dirty="0" smtClean="0"/>
              <a:t>if</a:t>
            </a:r>
            <a:r>
              <a:rPr lang="en-US" dirty="0" smtClean="0"/>
              <a:t> statement with a colon character </a:t>
            </a:r>
            <a:r>
              <a:rPr lang="en-US" i="1" dirty="0" smtClean="0"/>
              <a:t>(:)</a:t>
            </a:r>
            <a:r>
              <a:rPr lang="en-US" dirty="0" smtClean="0"/>
              <a:t> and the </a:t>
            </a:r>
            <a:r>
              <a:rPr lang="en-US" i="1" dirty="0" smtClean="0"/>
              <a:t>line(s)</a:t>
            </a:r>
            <a:r>
              <a:rPr lang="en-US" dirty="0" smtClean="0"/>
              <a:t> after the </a:t>
            </a:r>
            <a:r>
              <a:rPr lang="en-US" i="1" dirty="0" smtClean="0"/>
              <a:t>if </a:t>
            </a:r>
            <a:r>
              <a:rPr lang="en-US" dirty="0" smtClean="0"/>
              <a:t>statement are indented.</a:t>
            </a:r>
            <a:endParaRPr lang="en-US" dirty="0"/>
          </a:p>
        </p:txBody>
      </p:sp>
      <p:sp>
        <p:nvSpPr>
          <p:cNvPr id="4" name="Date Placeholder 3"/>
          <p:cNvSpPr>
            <a:spLocks noGrp="1"/>
          </p:cNvSpPr>
          <p:nvPr>
            <p:ph type="dt" sz="half" idx="10"/>
          </p:nvPr>
        </p:nvSpPr>
        <p:spPr/>
        <p:txBody>
          <a:bodyPr/>
          <a:lstStyle/>
          <a:p>
            <a:fld id="{953A2750-12AD-48A2-940E-40F9A0146C4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05000" y="914400"/>
            <a:ext cx="5314950" cy="39814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8ACAB26-16DD-43E0-A8B6-7B0ECCC1FE42}"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Alternative execution</a:t>
            </a:r>
            <a:endParaRPr lang="en-US" dirty="0">
              <a:solidFill>
                <a:srgbClr val="C00000"/>
              </a:solidFill>
            </a:endParaRPr>
          </a:p>
        </p:txBody>
      </p:sp>
      <p:sp>
        <p:nvSpPr>
          <p:cNvPr id="3" name="Content Placeholder 2"/>
          <p:cNvSpPr>
            <a:spLocks noGrp="1"/>
          </p:cNvSpPr>
          <p:nvPr>
            <p:ph idx="1"/>
          </p:nvPr>
        </p:nvSpPr>
        <p:spPr>
          <a:xfrm>
            <a:off x="152400" y="1600200"/>
            <a:ext cx="8839200" cy="4953000"/>
          </a:xfrm>
        </p:spPr>
        <p:txBody>
          <a:bodyPr>
            <a:normAutofit/>
          </a:bodyPr>
          <a:lstStyle/>
          <a:p>
            <a:r>
              <a:rPr lang="en-US" dirty="0" smtClean="0"/>
              <a:t>A second form of the </a:t>
            </a:r>
            <a:r>
              <a:rPr lang="en-US" b="1" dirty="0" smtClean="0"/>
              <a:t>if statement </a:t>
            </a:r>
            <a:r>
              <a:rPr lang="en-US" dirty="0" smtClean="0"/>
              <a:t>is </a:t>
            </a:r>
            <a:r>
              <a:rPr lang="en-US" i="1" dirty="0" smtClean="0"/>
              <a:t>alternative execution, in which there are two </a:t>
            </a:r>
            <a:r>
              <a:rPr lang="en-US" dirty="0" smtClean="0"/>
              <a:t>possibilities and the condition determines which one gets executed. The syntax looks like this:</a:t>
            </a:r>
          </a:p>
          <a:p>
            <a:pPr lvl="2">
              <a:buNone/>
            </a:pPr>
            <a:endParaRPr lang="en-US" b="1" dirty="0" smtClean="0"/>
          </a:p>
          <a:p>
            <a:pPr lvl="2">
              <a:buNone/>
            </a:pPr>
            <a:r>
              <a:rPr lang="en-US" b="1" dirty="0" smtClean="0"/>
              <a:t>if x%2 == 0 :</a:t>
            </a:r>
          </a:p>
          <a:p>
            <a:pPr lvl="2">
              <a:buNone/>
            </a:pPr>
            <a:r>
              <a:rPr lang="en-US" dirty="0" smtClean="0"/>
              <a:t>        print('x is even')</a:t>
            </a:r>
          </a:p>
          <a:p>
            <a:pPr lvl="2">
              <a:buNone/>
            </a:pPr>
            <a:r>
              <a:rPr lang="en-US" b="1" dirty="0" smtClean="0"/>
              <a:t>else :</a:t>
            </a:r>
          </a:p>
          <a:p>
            <a:pPr lvl="2">
              <a:buNone/>
            </a:pPr>
            <a:r>
              <a:rPr lang="en-US" dirty="0" smtClean="0"/>
              <a:t>       print('x is odd')</a:t>
            </a:r>
            <a:endParaRPr lang="en-US" dirty="0"/>
          </a:p>
        </p:txBody>
      </p:sp>
      <p:sp>
        <p:nvSpPr>
          <p:cNvPr id="4" name="Date Placeholder 3"/>
          <p:cNvSpPr>
            <a:spLocks noGrp="1"/>
          </p:cNvSpPr>
          <p:nvPr>
            <p:ph type="dt" sz="half" idx="10"/>
          </p:nvPr>
        </p:nvSpPr>
        <p:spPr/>
        <p:txBody>
          <a:bodyPr/>
          <a:lstStyle/>
          <a:p>
            <a:fld id="{DB68E76B-6AA4-44E8-87F2-DDC68734060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661988" y="1724025"/>
            <a:ext cx="7820025" cy="34099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DF1D56FD-206C-4402-9763-A6C319608957}"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Chained conditionals</a:t>
            </a:r>
            <a:endParaRPr lang="en-US" dirty="0">
              <a:solidFill>
                <a:srgbClr val="C00000"/>
              </a:solidFill>
            </a:endParaRPr>
          </a:p>
        </p:txBody>
      </p:sp>
      <p:sp>
        <p:nvSpPr>
          <p:cNvPr id="3" name="Content Placeholder 2"/>
          <p:cNvSpPr>
            <a:spLocks noGrp="1"/>
          </p:cNvSpPr>
          <p:nvPr>
            <p:ph idx="1"/>
          </p:nvPr>
        </p:nvSpPr>
        <p:spPr>
          <a:xfrm>
            <a:off x="228600" y="1600200"/>
            <a:ext cx="8458200" cy="4525963"/>
          </a:xfrm>
        </p:spPr>
        <p:txBody>
          <a:bodyPr>
            <a:normAutofit/>
          </a:bodyPr>
          <a:lstStyle/>
          <a:p>
            <a:pPr>
              <a:buNone/>
            </a:pPr>
            <a:r>
              <a:rPr lang="en-US" sz="2000" dirty="0" smtClean="0"/>
              <a:t>      Sometimes there are more than two possibilities and we need more than two branches. One way to express a computation like that is a </a:t>
            </a:r>
            <a:r>
              <a:rPr lang="en-US" sz="2000" i="1" dirty="0" smtClean="0"/>
              <a:t>chained conditional: </a:t>
            </a:r>
          </a:p>
          <a:p>
            <a:pPr lvl="1">
              <a:buNone/>
            </a:pPr>
            <a:r>
              <a:rPr lang="en-US" sz="1600" b="1" dirty="0" smtClean="0"/>
              <a:t>if  x &lt; y:</a:t>
            </a:r>
          </a:p>
          <a:p>
            <a:pPr lvl="1">
              <a:buNone/>
            </a:pPr>
            <a:r>
              <a:rPr lang="en-US" sz="1600" dirty="0" smtClean="0"/>
              <a:t>     	 print('x is less than y')</a:t>
            </a:r>
          </a:p>
          <a:p>
            <a:pPr lvl="1">
              <a:buNone/>
            </a:pPr>
            <a:r>
              <a:rPr lang="en-US" sz="1600" b="1" dirty="0" smtClean="0"/>
              <a:t>elif x &gt; y:</a:t>
            </a:r>
          </a:p>
          <a:p>
            <a:pPr lvl="1">
              <a:buNone/>
            </a:pPr>
            <a:r>
              <a:rPr lang="en-US" sz="1600" dirty="0" smtClean="0"/>
              <a:t>	print('x is greater than y')</a:t>
            </a:r>
          </a:p>
          <a:p>
            <a:pPr lvl="1">
              <a:buNone/>
            </a:pPr>
            <a:r>
              <a:rPr lang="en-US" sz="1600" b="1" dirty="0" smtClean="0"/>
              <a:t>else:</a:t>
            </a:r>
          </a:p>
          <a:p>
            <a:pPr lvl="1">
              <a:buNone/>
            </a:pPr>
            <a:r>
              <a:rPr lang="en-US" sz="1600" dirty="0" smtClean="0"/>
              <a:t>	print('x and y are equal')</a:t>
            </a:r>
          </a:p>
          <a:p>
            <a:pPr lvl="1">
              <a:buNone/>
            </a:pPr>
            <a:endParaRPr lang="en-US" sz="1600" dirty="0" smtClean="0"/>
          </a:p>
          <a:p>
            <a:pPr lvl="1">
              <a:buNone/>
            </a:pPr>
            <a:r>
              <a:rPr lang="en-US" sz="1600" dirty="0" smtClean="0"/>
              <a:t>Note : elif is an abbreviation of “else if.” Again, exactly one branch will be executed.</a:t>
            </a:r>
            <a:endParaRPr lang="en-US" sz="1600" dirty="0"/>
          </a:p>
        </p:txBody>
      </p:sp>
      <p:sp>
        <p:nvSpPr>
          <p:cNvPr id="4" name="Date Placeholder 3"/>
          <p:cNvSpPr>
            <a:spLocks noGrp="1"/>
          </p:cNvSpPr>
          <p:nvPr>
            <p:ph type="dt" sz="half" idx="10"/>
          </p:nvPr>
        </p:nvSpPr>
        <p:spPr/>
        <p:txBody>
          <a:bodyPr/>
          <a:lstStyle/>
          <a:p>
            <a:fld id="{15AD531D-ED42-470B-9CCA-CCB63EA29C03}"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If-Then-Else If Logic</a:t>
            </a:r>
            <a:endParaRPr lang="en-US" b="1" dirty="0">
              <a:solidFill>
                <a:srgbClr val="C00000"/>
              </a:solidFill>
            </a:endParaRPr>
          </a:p>
        </p:txBody>
      </p:sp>
      <p:pic>
        <p:nvPicPr>
          <p:cNvPr id="3074" name="Picture 2"/>
          <p:cNvPicPr>
            <a:picLocks noChangeAspect="1" noChangeArrowheads="1"/>
          </p:cNvPicPr>
          <p:nvPr/>
        </p:nvPicPr>
        <p:blipFill>
          <a:blip r:embed="rId2"/>
          <a:srcRect/>
          <a:stretch>
            <a:fillRect/>
          </a:stretch>
        </p:blipFill>
        <p:spPr bwMode="auto">
          <a:xfrm>
            <a:off x="1066800" y="1447800"/>
            <a:ext cx="6705599" cy="50292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37FDED15-4F72-4642-BCAF-96691626536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Note </a:t>
            </a:r>
            <a:endParaRPr lang="en-US" b="1" dirty="0">
              <a:solidFill>
                <a:srgbClr val="C00000"/>
              </a:solidFill>
            </a:endParaRPr>
          </a:p>
        </p:txBody>
      </p:sp>
      <p:sp>
        <p:nvSpPr>
          <p:cNvPr id="3" name="Content Placeholder 2"/>
          <p:cNvSpPr>
            <a:spLocks noGrp="1"/>
          </p:cNvSpPr>
          <p:nvPr>
            <p:ph idx="1"/>
          </p:nvPr>
        </p:nvSpPr>
        <p:spPr>
          <a:xfrm>
            <a:off x="457200" y="1600201"/>
            <a:ext cx="8229600" cy="2819400"/>
          </a:xfrm>
        </p:spPr>
        <p:txBody>
          <a:bodyPr>
            <a:normAutofit/>
          </a:bodyPr>
          <a:lstStyle/>
          <a:p>
            <a:r>
              <a:rPr lang="en-US" dirty="0" smtClean="0"/>
              <a:t>There is no limit on the number of </a:t>
            </a:r>
            <a:r>
              <a:rPr lang="en-US" b="1" i="1" dirty="0" smtClean="0"/>
              <a:t>elif</a:t>
            </a:r>
            <a:r>
              <a:rPr lang="en-US" dirty="0" smtClean="0"/>
              <a:t> statements. </a:t>
            </a:r>
          </a:p>
          <a:p>
            <a:r>
              <a:rPr lang="en-US" dirty="0" smtClean="0"/>
              <a:t>If there is an </a:t>
            </a:r>
            <a:r>
              <a:rPr lang="en-US" i="1" dirty="0" smtClean="0"/>
              <a:t>else clause</a:t>
            </a:r>
            <a:r>
              <a:rPr lang="en-US" dirty="0" smtClean="0"/>
              <a:t>, it has to be at the end, but there doesn’t have to be one. </a:t>
            </a:r>
          </a:p>
        </p:txBody>
      </p:sp>
      <p:sp>
        <p:nvSpPr>
          <p:cNvPr id="4" name="Date Placeholder 3"/>
          <p:cNvSpPr>
            <a:spLocks noGrp="1"/>
          </p:cNvSpPr>
          <p:nvPr>
            <p:ph type="dt" sz="half" idx="10"/>
          </p:nvPr>
        </p:nvSpPr>
        <p:spPr/>
        <p:txBody>
          <a:bodyPr/>
          <a:lstStyle/>
          <a:p>
            <a:fld id="{72DF553A-31FF-42B6-8C5E-94BA116D487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a:xfrm>
            <a:off x="457200" y="1600200"/>
            <a:ext cx="8534400" cy="4525963"/>
          </a:xfrm>
        </p:spPr>
        <p:txBody>
          <a:bodyPr>
            <a:normAutofit fontScale="77500" lnSpcReduction="20000"/>
          </a:bodyPr>
          <a:lstStyle/>
          <a:p>
            <a:pPr>
              <a:buNone/>
            </a:pPr>
            <a:r>
              <a:rPr lang="en-US" b="1" dirty="0" smtClean="0"/>
              <a:t>if choice == 'a':</a:t>
            </a:r>
          </a:p>
          <a:p>
            <a:pPr>
              <a:buNone/>
            </a:pPr>
            <a:r>
              <a:rPr lang="en-US" dirty="0" smtClean="0"/>
              <a:t>		print('Bad guess')</a:t>
            </a:r>
          </a:p>
          <a:p>
            <a:pPr>
              <a:buNone/>
            </a:pPr>
            <a:r>
              <a:rPr lang="en-US" b="1" dirty="0" smtClean="0"/>
              <a:t>elif choice == 'b':</a:t>
            </a:r>
          </a:p>
          <a:p>
            <a:pPr>
              <a:buNone/>
            </a:pPr>
            <a:r>
              <a:rPr lang="en-US" dirty="0" smtClean="0"/>
              <a:t>		print('Good guess')</a:t>
            </a:r>
          </a:p>
          <a:p>
            <a:pPr>
              <a:buNone/>
            </a:pPr>
            <a:r>
              <a:rPr lang="en-US" b="1" dirty="0" smtClean="0"/>
              <a:t>elif choice == 'c':</a:t>
            </a:r>
          </a:p>
          <a:p>
            <a:pPr>
              <a:buNone/>
            </a:pPr>
            <a:r>
              <a:rPr lang="en-US" dirty="0" smtClean="0"/>
              <a:t>		print('Close, but not correct')</a:t>
            </a:r>
          </a:p>
          <a:p>
            <a:pPr>
              <a:buNone/>
            </a:pPr>
            <a:endParaRPr lang="en-US" dirty="0" smtClean="0"/>
          </a:p>
          <a:p>
            <a:r>
              <a:rPr lang="en-US" dirty="0" smtClean="0"/>
              <a:t>Each condition is checked in order. If the first is false, the next is checked, and so on. If one of them is true, the corresponding branch executes, and the statement ends. </a:t>
            </a:r>
          </a:p>
          <a:p>
            <a:r>
              <a:rPr lang="en-US" dirty="0" smtClean="0"/>
              <a:t>Even if more than one condition is true, only the first true branch executes</a:t>
            </a:r>
          </a:p>
          <a:p>
            <a:pPr>
              <a:buNone/>
            </a:pPr>
            <a:endParaRPr lang="en-US" dirty="0"/>
          </a:p>
        </p:txBody>
      </p:sp>
      <p:sp>
        <p:nvSpPr>
          <p:cNvPr id="4" name="Date Placeholder 3"/>
          <p:cNvSpPr>
            <a:spLocks noGrp="1"/>
          </p:cNvSpPr>
          <p:nvPr>
            <p:ph type="dt" sz="half" idx="10"/>
          </p:nvPr>
        </p:nvSpPr>
        <p:spPr/>
        <p:txBody>
          <a:bodyPr/>
          <a:lstStyle/>
          <a:p>
            <a:fld id="{A472A8DC-0DC4-49A1-A704-8511E044024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Nested conditionals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One conditional can also be nested within another. We could have written the three-branch example like this: </a:t>
            </a:r>
          </a:p>
          <a:p>
            <a:pPr>
              <a:buNone/>
            </a:pPr>
            <a:r>
              <a:rPr lang="en-US" b="1" dirty="0" smtClean="0"/>
              <a:t>if x == y:</a:t>
            </a:r>
          </a:p>
          <a:p>
            <a:pPr lvl="2">
              <a:buNone/>
            </a:pPr>
            <a:r>
              <a:rPr lang="en-US" dirty="0" smtClean="0"/>
              <a:t>print('x and y are equal')</a:t>
            </a:r>
          </a:p>
          <a:p>
            <a:pPr>
              <a:buNone/>
            </a:pPr>
            <a:r>
              <a:rPr lang="en-US" b="1" dirty="0" smtClean="0"/>
              <a:t>else:</a:t>
            </a:r>
          </a:p>
          <a:p>
            <a:pPr>
              <a:buNone/>
            </a:pPr>
            <a:r>
              <a:rPr lang="en-US" b="1" dirty="0" smtClean="0"/>
              <a:t>		if x &lt; y:</a:t>
            </a:r>
          </a:p>
          <a:p>
            <a:pPr>
              <a:buNone/>
            </a:pPr>
            <a:r>
              <a:rPr lang="en-US" dirty="0" smtClean="0"/>
              <a:t>            print('x is less than y')</a:t>
            </a:r>
          </a:p>
          <a:p>
            <a:pPr>
              <a:buNone/>
            </a:pPr>
            <a:r>
              <a:rPr lang="en-US" b="1" dirty="0" smtClean="0"/>
              <a:t>           else:</a:t>
            </a:r>
          </a:p>
          <a:p>
            <a:pPr>
              <a:buNone/>
            </a:pPr>
            <a:r>
              <a:rPr lang="en-US" dirty="0" smtClean="0"/>
              <a:t>           print('x is greater than y')</a:t>
            </a:r>
            <a:endParaRPr lang="en-US" dirty="0"/>
          </a:p>
        </p:txBody>
      </p:sp>
      <p:sp>
        <p:nvSpPr>
          <p:cNvPr id="4" name="Date Placeholder 3"/>
          <p:cNvSpPr>
            <a:spLocks noGrp="1"/>
          </p:cNvSpPr>
          <p:nvPr>
            <p:ph type="dt" sz="half" idx="10"/>
          </p:nvPr>
        </p:nvSpPr>
        <p:spPr/>
        <p:txBody>
          <a:bodyPr/>
          <a:lstStyle/>
          <a:p>
            <a:fld id="{D9E4A3F7-B8C0-41FD-9CBB-1D72824CEB70}"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181100" y="914400"/>
            <a:ext cx="7429500" cy="40894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EC97690-9702-46E3-BE2B-ED481D7424CB}" type="datetime1">
              <a:rPr lang="en-US" smtClean="0"/>
              <a:pPr/>
              <a:t>2/10/2018</a:t>
            </a:fld>
            <a:endParaRPr lang="en-US"/>
          </a:p>
        </p:txBody>
      </p:sp>
      <p:sp>
        <p:nvSpPr>
          <p:cNvPr id="5" name="Footer Placeholder 4"/>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Features of Python</a:t>
            </a:r>
            <a:r>
              <a:rPr lang="en-US" dirty="0" smtClean="0"/>
              <a:t/>
            </a:r>
            <a:br>
              <a:rPr lang="en-US" dirty="0" smtClean="0"/>
            </a:br>
            <a:endParaRPr lang="en-US" dirty="0"/>
          </a:p>
        </p:txBody>
      </p:sp>
      <p:sp>
        <p:nvSpPr>
          <p:cNvPr id="3" name="Content Placeholder 2"/>
          <p:cNvSpPr>
            <a:spLocks noGrp="1"/>
          </p:cNvSpPr>
          <p:nvPr>
            <p:ph idx="1"/>
          </p:nvPr>
        </p:nvSpPr>
        <p:spPr>
          <a:xfrm>
            <a:off x="304800" y="1295400"/>
            <a:ext cx="8229600" cy="5181600"/>
          </a:xfrm>
        </p:spPr>
        <p:txBody>
          <a:bodyPr>
            <a:normAutofit fontScale="70000" lnSpcReduction="20000"/>
          </a:bodyPr>
          <a:lstStyle/>
          <a:p>
            <a:pPr marL="342900" lvl="1" indent="-342900">
              <a:buFont typeface="Arial" pitchFamily="34" charset="0"/>
              <a:buChar char="•"/>
            </a:pPr>
            <a:r>
              <a:rPr lang="en-US" b="1" dirty="0" smtClean="0"/>
              <a:t>Python is a Beginner's Language</a:t>
            </a:r>
          </a:p>
          <a:p>
            <a:r>
              <a:rPr lang="en-US" b="1" dirty="0" smtClean="0"/>
              <a:t>Simple </a:t>
            </a:r>
          </a:p>
          <a:p>
            <a:r>
              <a:rPr lang="en-US" b="1" dirty="0" smtClean="0"/>
              <a:t>Easy to Learn </a:t>
            </a:r>
          </a:p>
          <a:p>
            <a:r>
              <a:rPr lang="en-US" b="1" dirty="0" smtClean="0"/>
              <a:t>Free and Open Source </a:t>
            </a:r>
          </a:p>
          <a:p>
            <a:r>
              <a:rPr lang="en-US" b="1" dirty="0" smtClean="0"/>
              <a:t>High-level Language </a:t>
            </a:r>
          </a:p>
          <a:p>
            <a:r>
              <a:rPr lang="en-US" b="1" dirty="0" smtClean="0"/>
              <a:t>Portable</a:t>
            </a:r>
          </a:p>
          <a:p>
            <a:r>
              <a:rPr lang="en-US" b="1" dirty="0" smtClean="0"/>
              <a:t>Interactive</a:t>
            </a:r>
          </a:p>
          <a:p>
            <a:r>
              <a:rPr lang="en-US" b="1" dirty="0" smtClean="0"/>
              <a:t>Interpreted </a:t>
            </a:r>
          </a:p>
          <a:p>
            <a:r>
              <a:rPr lang="en-US" b="1" dirty="0" smtClean="0"/>
              <a:t>Object Oriented </a:t>
            </a:r>
          </a:p>
          <a:p>
            <a:r>
              <a:rPr lang="en-US" b="1" dirty="0" smtClean="0"/>
              <a:t>Extensible </a:t>
            </a:r>
          </a:p>
          <a:p>
            <a:r>
              <a:rPr lang="en-US" b="1" dirty="0" smtClean="0"/>
              <a:t>Embeddable </a:t>
            </a:r>
          </a:p>
          <a:p>
            <a:r>
              <a:rPr lang="en-US" b="1" dirty="0" smtClean="0"/>
              <a:t>Extensive Libraries </a:t>
            </a:r>
          </a:p>
          <a:p>
            <a:r>
              <a:rPr lang="en-US" b="1" dirty="0" smtClean="0"/>
              <a:t>Databases </a:t>
            </a:r>
          </a:p>
          <a:p>
            <a:r>
              <a:rPr lang="en-US" b="1" dirty="0" smtClean="0"/>
              <a:t>GUI Programming</a:t>
            </a:r>
          </a:p>
          <a:p>
            <a:r>
              <a:rPr lang="en-US" b="1" dirty="0" smtClean="0"/>
              <a:t>Scalable</a:t>
            </a:r>
            <a:endParaRPr lang="en-US" b="1" dirty="0"/>
          </a:p>
        </p:txBody>
      </p:sp>
      <p:sp>
        <p:nvSpPr>
          <p:cNvPr id="4" name="Date Placeholder 3"/>
          <p:cNvSpPr>
            <a:spLocks noGrp="1"/>
          </p:cNvSpPr>
          <p:nvPr>
            <p:ph type="dt" sz="half" idx="10"/>
          </p:nvPr>
        </p:nvSpPr>
        <p:spPr/>
        <p:txBody>
          <a:bodyPr/>
          <a:lstStyle/>
          <a:p>
            <a:fld id="{F100245E-73D6-4649-B227-88D55C2FC7E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Note </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Logical operators often provide a way to simplify nested conditional statements. For example, we can rewrite the following code using a single conditional: </a:t>
            </a:r>
          </a:p>
          <a:p>
            <a:pPr>
              <a:buNone/>
            </a:pPr>
            <a:r>
              <a:rPr lang="en-US" b="1" dirty="0" smtClean="0"/>
              <a:t>    if  0 &lt; x:</a:t>
            </a:r>
          </a:p>
          <a:p>
            <a:pPr>
              <a:buNone/>
            </a:pPr>
            <a:r>
              <a:rPr lang="en-US" b="1" dirty="0" smtClean="0"/>
              <a:t>         if x &lt; 10:</a:t>
            </a:r>
          </a:p>
          <a:p>
            <a:pPr>
              <a:buNone/>
            </a:pPr>
            <a:r>
              <a:rPr lang="en-US" dirty="0" smtClean="0"/>
              <a:t>             print('x is a positive single-digit number.')</a:t>
            </a:r>
          </a:p>
          <a:p>
            <a:pPr>
              <a:buNone/>
            </a:pPr>
            <a:endParaRPr lang="en-US" dirty="0" smtClean="0"/>
          </a:p>
          <a:p>
            <a:r>
              <a:rPr lang="en-US" dirty="0" smtClean="0"/>
              <a:t>The print statement is executed only if we make it past both conditionals, so we can get the same effect with the and operator: </a:t>
            </a:r>
          </a:p>
          <a:p>
            <a:pPr lvl="1">
              <a:buNone/>
            </a:pPr>
            <a:endParaRPr lang="en-US" b="1" dirty="0" smtClean="0"/>
          </a:p>
          <a:p>
            <a:pPr lvl="1">
              <a:buNone/>
            </a:pPr>
            <a:r>
              <a:rPr lang="en-US" b="1" dirty="0" smtClean="0"/>
              <a:t>if 0 &lt; x and x &lt; 10:</a:t>
            </a:r>
          </a:p>
          <a:p>
            <a:pPr lvl="1">
              <a:buNone/>
            </a:pPr>
            <a:r>
              <a:rPr lang="en-US" dirty="0" smtClean="0"/>
              <a:t>print('x is a positive single-digit number.')</a:t>
            </a:r>
            <a:endParaRPr lang="en-US" dirty="0"/>
          </a:p>
        </p:txBody>
      </p:sp>
      <p:sp>
        <p:nvSpPr>
          <p:cNvPr id="4" name="Date Placeholder 3"/>
          <p:cNvSpPr>
            <a:spLocks noGrp="1"/>
          </p:cNvSpPr>
          <p:nvPr>
            <p:ph type="dt" sz="half" idx="10"/>
          </p:nvPr>
        </p:nvSpPr>
        <p:spPr/>
        <p:txBody>
          <a:bodyPr/>
          <a:lstStyle/>
          <a:p>
            <a:fld id="{40EB4D9F-6A7A-4454-8D27-763CA2700FA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Catching exceptions using try and except</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There is a conditional execution structure built into Python to handle these types of expected and unexpected errors called “</a:t>
            </a:r>
            <a:r>
              <a:rPr lang="en-US" i="1" dirty="0" smtClean="0"/>
              <a:t>try / except</a:t>
            </a:r>
            <a:r>
              <a:rPr lang="en-US" dirty="0" smtClean="0"/>
              <a:t>”. </a:t>
            </a:r>
          </a:p>
          <a:p>
            <a:r>
              <a:rPr lang="en-US" dirty="0" smtClean="0"/>
              <a:t>The idea of try and except is that you know that some sequence of instruction(s) may have a problem and you want to add some statements to be executed if an error occurs. </a:t>
            </a:r>
          </a:p>
          <a:p>
            <a:r>
              <a:rPr lang="en-US" dirty="0" smtClean="0"/>
              <a:t>These extra statements (the except block) are ignored if there is no error.</a:t>
            </a:r>
            <a:endParaRPr lang="en-US" dirty="0"/>
          </a:p>
        </p:txBody>
      </p:sp>
      <p:sp>
        <p:nvSpPr>
          <p:cNvPr id="4" name="Date Placeholder 3"/>
          <p:cNvSpPr>
            <a:spLocks noGrp="1"/>
          </p:cNvSpPr>
          <p:nvPr>
            <p:ph type="dt" sz="half" idx="10"/>
          </p:nvPr>
        </p:nvSpPr>
        <p:spPr/>
        <p:txBody>
          <a:bodyPr/>
          <a:lstStyle/>
          <a:p>
            <a:fld id="{505648A9-6D09-4E85-A95E-C0415805C6E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de-DE" dirty="0" smtClean="0"/>
              <a:t>inp = input('Enter Fahrenheit Temperature:')</a:t>
            </a:r>
          </a:p>
          <a:p>
            <a:pPr>
              <a:buNone/>
            </a:pPr>
            <a:r>
              <a:rPr lang="en-US" b="1" dirty="0" smtClean="0"/>
              <a:t> try:</a:t>
            </a:r>
          </a:p>
          <a:p>
            <a:pPr>
              <a:buNone/>
            </a:pPr>
            <a:r>
              <a:rPr lang="en-US" dirty="0" smtClean="0"/>
              <a:t>     fahr = float(</a:t>
            </a:r>
            <a:r>
              <a:rPr lang="en-US" dirty="0" err="1" smtClean="0"/>
              <a:t>inp</a:t>
            </a:r>
            <a:r>
              <a:rPr lang="en-US" dirty="0" smtClean="0"/>
              <a:t>)</a:t>
            </a:r>
          </a:p>
          <a:p>
            <a:pPr>
              <a:buNone/>
            </a:pPr>
            <a:r>
              <a:rPr lang="de-DE" dirty="0" smtClean="0"/>
              <a:t>     cel = (fahr - 32.0) * 5.0 / 9.0</a:t>
            </a:r>
          </a:p>
          <a:p>
            <a:pPr>
              <a:buNone/>
            </a:pPr>
            <a:r>
              <a:rPr lang="en-US" dirty="0" smtClean="0"/>
              <a:t>     print(</a:t>
            </a:r>
            <a:r>
              <a:rPr lang="en-US" dirty="0" err="1" smtClean="0"/>
              <a:t>cel</a:t>
            </a:r>
            <a:r>
              <a:rPr lang="en-US" dirty="0" smtClean="0"/>
              <a:t>)</a:t>
            </a:r>
          </a:p>
          <a:p>
            <a:pPr>
              <a:buNone/>
            </a:pPr>
            <a:r>
              <a:rPr lang="en-US" b="1" dirty="0" smtClean="0"/>
              <a:t>except:</a:t>
            </a:r>
          </a:p>
          <a:p>
            <a:pPr>
              <a:buNone/>
            </a:pPr>
            <a:r>
              <a:rPr lang="en-US" dirty="0" smtClean="0"/>
              <a:t>    print('Please enter a number')</a:t>
            </a:r>
            <a:endParaRPr lang="en-US" dirty="0"/>
          </a:p>
        </p:txBody>
      </p:sp>
      <p:sp>
        <p:nvSpPr>
          <p:cNvPr id="4" name="Date Placeholder 3"/>
          <p:cNvSpPr>
            <a:spLocks noGrp="1"/>
          </p:cNvSpPr>
          <p:nvPr>
            <p:ph type="dt" sz="half" idx="10"/>
          </p:nvPr>
        </p:nvSpPr>
        <p:spPr/>
        <p:txBody>
          <a:bodyPr/>
          <a:lstStyle/>
          <a:p>
            <a:fld id="{8E11E401-282D-4E90-A285-DFFD96918DE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Short-circuit evaluation of logical expressions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x = 6</a:t>
            </a:r>
          </a:p>
          <a:p>
            <a:r>
              <a:rPr lang="en-US" dirty="0" smtClean="0"/>
              <a:t>y = 0</a:t>
            </a:r>
          </a:p>
          <a:p>
            <a:r>
              <a:rPr lang="en-US" dirty="0" smtClean="0"/>
              <a:t>x &gt;= 2 and y != 0 and (x/y) &gt; 2</a:t>
            </a:r>
          </a:p>
          <a:p>
            <a:pPr>
              <a:buNone/>
            </a:pPr>
            <a:endParaRPr lang="en-US" dirty="0" smtClean="0"/>
          </a:p>
          <a:p>
            <a:r>
              <a:rPr lang="en-US" b="1" dirty="0" smtClean="0">
                <a:solidFill>
                  <a:srgbClr val="C00000"/>
                </a:solidFill>
              </a:rPr>
              <a:t>x = 6</a:t>
            </a:r>
          </a:p>
          <a:p>
            <a:r>
              <a:rPr lang="en-US" b="1" dirty="0" smtClean="0">
                <a:solidFill>
                  <a:srgbClr val="C00000"/>
                </a:solidFill>
              </a:rPr>
              <a:t>y = 0</a:t>
            </a:r>
          </a:p>
          <a:p>
            <a:r>
              <a:rPr lang="en-US" b="1" dirty="0" smtClean="0">
                <a:solidFill>
                  <a:srgbClr val="C00000"/>
                </a:solidFill>
              </a:rPr>
              <a:t>x &gt;= 2 and (x/y) &gt; 2 and y != 0</a:t>
            </a:r>
            <a:endParaRPr lang="en-US" b="1" dirty="0">
              <a:solidFill>
                <a:srgbClr val="C00000"/>
              </a:solidFill>
            </a:endParaRPr>
          </a:p>
        </p:txBody>
      </p:sp>
      <p:sp>
        <p:nvSpPr>
          <p:cNvPr id="4" name="Date Placeholder 3"/>
          <p:cNvSpPr>
            <a:spLocks noGrp="1"/>
          </p:cNvSpPr>
          <p:nvPr>
            <p:ph type="dt" sz="half" idx="10"/>
          </p:nvPr>
        </p:nvSpPr>
        <p:spPr/>
        <p:txBody>
          <a:bodyPr/>
          <a:lstStyle/>
          <a:p>
            <a:fld id="{20CBB330-1470-4EEB-9CC4-0F51C362EAD4}"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Functions</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 the context of programming, a </a:t>
            </a:r>
            <a:r>
              <a:rPr lang="en-US" i="1" dirty="0" smtClean="0"/>
              <a:t>function is a named sequence of statements that </a:t>
            </a:r>
            <a:r>
              <a:rPr lang="en-US" dirty="0" smtClean="0"/>
              <a:t>performs a computation. When you define a function, you specify the name and the sequence of statements. Later, you can “call” the function by name.</a:t>
            </a:r>
          </a:p>
          <a:p>
            <a:r>
              <a:rPr lang="en-US" dirty="0" smtClean="0"/>
              <a:t> We have already seen one example of a </a:t>
            </a:r>
            <a:r>
              <a:rPr lang="en-US" i="1" dirty="0" smtClean="0"/>
              <a:t>function call: </a:t>
            </a:r>
          </a:p>
          <a:p>
            <a:pPr lvl="2">
              <a:buNone/>
            </a:pPr>
            <a:r>
              <a:rPr lang="en-US" dirty="0" smtClean="0"/>
              <a:t> type(32)</a:t>
            </a:r>
          </a:p>
          <a:p>
            <a:pPr lvl="2">
              <a:buNone/>
            </a:pPr>
            <a:r>
              <a:rPr lang="en-US" dirty="0" smtClean="0"/>
              <a:t>&lt;</a:t>
            </a:r>
            <a:r>
              <a:rPr lang="en-US" b="1" dirty="0" smtClean="0"/>
              <a:t>class '</a:t>
            </a:r>
            <a:r>
              <a:rPr lang="en-US" b="1" dirty="0" err="1" smtClean="0"/>
              <a:t>int</a:t>
            </a:r>
            <a:r>
              <a:rPr lang="en-US" b="1" dirty="0" smtClean="0"/>
              <a:t>'&gt;</a:t>
            </a:r>
            <a:endParaRPr lang="en-US" dirty="0"/>
          </a:p>
        </p:txBody>
      </p:sp>
      <p:sp>
        <p:nvSpPr>
          <p:cNvPr id="4" name="Date Placeholder 3"/>
          <p:cNvSpPr>
            <a:spLocks noGrp="1"/>
          </p:cNvSpPr>
          <p:nvPr>
            <p:ph type="dt" sz="half" idx="10"/>
          </p:nvPr>
        </p:nvSpPr>
        <p:spPr/>
        <p:txBody>
          <a:bodyPr/>
          <a:lstStyle/>
          <a:p>
            <a:fld id="{98F14035-33AD-423F-BEDC-F9782C178FB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dirty="0" smtClean="0">
                <a:solidFill>
                  <a:srgbClr val="C00000"/>
                </a:solidFill>
              </a:rPr>
              <a:t>Parameters</a:t>
            </a:r>
          </a:p>
        </p:txBody>
      </p:sp>
      <p:sp>
        <p:nvSpPr>
          <p:cNvPr id="18435" name="Rectangle 3"/>
          <p:cNvSpPr>
            <a:spLocks noGrp="1" noChangeArrowheads="1"/>
          </p:cNvSpPr>
          <p:nvPr>
            <p:ph type="body" idx="1"/>
          </p:nvPr>
        </p:nvSpPr>
        <p:spPr>
          <a:xfrm>
            <a:off x="457200" y="1600201"/>
            <a:ext cx="8229600" cy="3657600"/>
          </a:xfrm>
        </p:spPr>
        <p:txBody>
          <a:bodyPr>
            <a:normAutofit fontScale="85000" lnSpcReduction="20000"/>
          </a:bodyPr>
          <a:lstStyle/>
          <a:p>
            <a:pPr eaLnBrk="1" hangingPunct="1"/>
            <a:r>
              <a:rPr lang="en-US" b="1" dirty="0" smtClean="0"/>
              <a:t>parameter</a:t>
            </a:r>
            <a:r>
              <a:rPr lang="en-US" dirty="0" smtClean="0"/>
              <a:t>: A value supplied to a function as you run it.</a:t>
            </a:r>
          </a:p>
          <a:p>
            <a:pPr lvl="1" eaLnBrk="1" hangingPunct="1"/>
            <a:r>
              <a:rPr lang="en-US" dirty="0" smtClean="0"/>
              <a:t>Syntax:</a:t>
            </a:r>
          </a:p>
          <a:p>
            <a:pPr lvl="1" eaLnBrk="1" hangingPunct="1">
              <a:buFontTx/>
              <a:buNone/>
            </a:pPr>
            <a:r>
              <a:rPr lang="en-US" b="1" dirty="0" smtClean="0"/>
              <a:t>		function</a:t>
            </a:r>
            <a:r>
              <a:rPr lang="en-US" b="1" i="1" dirty="0" smtClean="0"/>
              <a:t> </a:t>
            </a:r>
            <a:r>
              <a:rPr lang="en-US" dirty="0" smtClean="0">
                <a:latin typeface="Courier New" pitchFamily="49" charset="0"/>
              </a:rPr>
              <a:t>(</a:t>
            </a:r>
            <a:r>
              <a:rPr lang="en-US" dirty="0" smtClean="0"/>
              <a:t> </a:t>
            </a:r>
            <a:r>
              <a:rPr lang="en-US" b="1" dirty="0" smtClean="0">
                <a:solidFill>
                  <a:srgbClr val="003399"/>
                </a:solidFill>
              </a:rPr>
              <a:t>value</a:t>
            </a:r>
            <a:r>
              <a:rPr lang="en-US" dirty="0" smtClean="0"/>
              <a:t> </a:t>
            </a:r>
            <a:r>
              <a:rPr lang="en-US" dirty="0" smtClean="0">
                <a:latin typeface="Courier New" pitchFamily="49" charset="0"/>
              </a:rPr>
              <a:t>)</a:t>
            </a:r>
          </a:p>
          <a:p>
            <a:pPr lvl="1" eaLnBrk="1" hangingPunct="1">
              <a:buFontTx/>
              <a:buNone/>
            </a:pPr>
            <a:r>
              <a:rPr lang="en-US" b="1" dirty="0" smtClean="0"/>
              <a:t>		function</a:t>
            </a:r>
            <a:r>
              <a:rPr lang="en-US" b="1" i="1" dirty="0" smtClean="0"/>
              <a:t> </a:t>
            </a:r>
            <a:r>
              <a:rPr lang="en-US" dirty="0" smtClean="0">
                <a:latin typeface="Courier New" pitchFamily="49" charset="0"/>
              </a:rPr>
              <a:t>(</a:t>
            </a:r>
            <a:r>
              <a:rPr lang="en-US" dirty="0" smtClean="0"/>
              <a:t> </a:t>
            </a:r>
            <a:r>
              <a:rPr lang="en-US" b="1" dirty="0" smtClean="0">
                <a:solidFill>
                  <a:srgbClr val="003399"/>
                </a:solidFill>
              </a:rPr>
              <a:t>value</a:t>
            </a:r>
            <a:r>
              <a:rPr lang="en-US" b="1" dirty="0" smtClean="0">
                <a:solidFill>
                  <a:srgbClr val="003399"/>
                </a:solidFill>
                <a:latin typeface="Courier New" pitchFamily="49" charset="0"/>
              </a:rPr>
              <a:t>, </a:t>
            </a:r>
            <a:r>
              <a:rPr lang="en-US" b="1" dirty="0" smtClean="0">
                <a:solidFill>
                  <a:srgbClr val="003399"/>
                </a:solidFill>
              </a:rPr>
              <a:t>value</a:t>
            </a:r>
            <a:r>
              <a:rPr lang="en-US" b="1" dirty="0" smtClean="0">
                <a:solidFill>
                  <a:srgbClr val="003399"/>
                </a:solidFill>
                <a:latin typeface="Courier New" pitchFamily="49" charset="0"/>
              </a:rPr>
              <a:t>, </a:t>
            </a:r>
            <a:r>
              <a:rPr lang="en-US" b="1" dirty="0" smtClean="0">
                <a:solidFill>
                  <a:srgbClr val="003399"/>
                </a:solidFill>
              </a:rPr>
              <a:t>...</a:t>
            </a:r>
            <a:r>
              <a:rPr lang="en-US" b="1" dirty="0" smtClean="0">
                <a:solidFill>
                  <a:srgbClr val="003399"/>
                </a:solidFill>
                <a:latin typeface="Courier New" pitchFamily="49" charset="0"/>
              </a:rPr>
              <a:t>, </a:t>
            </a:r>
            <a:r>
              <a:rPr lang="en-US" b="1" dirty="0" smtClean="0">
                <a:solidFill>
                  <a:srgbClr val="003399"/>
                </a:solidFill>
              </a:rPr>
              <a:t>value</a:t>
            </a:r>
            <a:r>
              <a:rPr lang="en-US" dirty="0" smtClean="0"/>
              <a:t> </a:t>
            </a:r>
            <a:r>
              <a:rPr lang="en-US" dirty="0" smtClean="0">
                <a:latin typeface="Courier New" pitchFamily="49" charset="0"/>
              </a:rPr>
              <a:t>)</a:t>
            </a:r>
          </a:p>
          <a:p>
            <a:pPr lvl="1" eaLnBrk="1" hangingPunct="1"/>
            <a:endParaRPr lang="en-US" dirty="0" smtClean="0"/>
          </a:p>
          <a:p>
            <a:pPr eaLnBrk="1" hangingPunct="1"/>
            <a:r>
              <a:rPr lang="en-US" dirty="0" smtClean="0"/>
              <a:t>Example:</a:t>
            </a:r>
          </a:p>
          <a:p>
            <a:pPr lvl="1" eaLnBrk="1" hangingPunct="1">
              <a:buFontTx/>
              <a:buNone/>
            </a:pPr>
            <a:r>
              <a:rPr lang="en-US" sz="900" dirty="0" smtClean="0">
                <a:latin typeface="Courier New" pitchFamily="49" charset="0"/>
              </a:rPr>
              <a:t>	</a:t>
            </a:r>
          </a:p>
          <a:p>
            <a:pPr lvl="1" eaLnBrk="1" hangingPunct="1">
              <a:lnSpc>
                <a:spcPct val="80000"/>
              </a:lnSpc>
              <a:buFontTx/>
              <a:buNone/>
            </a:pPr>
            <a:r>
              <a:rPr lang="en-US" dirty="0" smtClean="0">
                <a:latin typeface="Courier New" pitchFamily="49" charset="0"/>
              </a:rPr>
              <a:t>	print ( </a:t>
            </a:r>
            <a:r>
              <a:rPr lang="en-US" dirty="0" err="1" smtClean="0">
                <a:latin typeface="Courier New" pitchFamily="49" charset="0"/>
              </a:rPr>
              <a:t>sqrt</a:t>
            </a:r>
            <a:r>
              <a:rPr lang="en-US" dirty="0" smtClean="0">
                <a:latin typeface="Courier New" pitchFamily="49" charset="0"/>
              </a:rPr>
              <a:t>(</a:t>
            </a:r>
            <a:r>
              <a:rPr lang="en-US" b="1" dirty="0" smtClean="0">
                <a:latin typeface="Courier New" pitchFamily="49" charset="0"/>
              </a:rPr>
              <a:t>25</a:t>
            </a:r>
            <a:r>
              <a:rPr lang="en-US" dirty="0" smtClean="0">
                <a:latin typeface="Courier New" pitchFamily="49" charset="0"/>
              </a:rPr>
              <a:t>))</a:t>
            </a:r>
          </a:p>
          <a:p>
            <a:pPr lvl="1" eaLnBrk="1" hangingPunct="1">
              <a:lnSpc>
                <a:spcPct val="80000"/>
              </a:lnSpc>
              <a:buFontTx/>
              <a:buNone/>
            </a:pPr>
            <a:r>
              <a:rPr lang="en-US" dirty="0" smtClean="0">
                <a:latin typeface="Courier New" pitchFamily="49" charset="0"/>
              </a:rPr>
              <a:t>	print (</a:t>
            </a:r>
            <a:r>
              <a:rPr lang="en-US" dirty="0" err="1" smtClean="0">
                <a:latin typeface="Courier New" pitchFamily="49" charset="0"/>
              </a:rPr>
              <a:t>sqrt</a:t>
            </a:r>
            <a:r>
              <a:rPr lang="en-US" dirty="0" smtClean="0">
                <a:latin typeface="Courier New" pitchFamily="49" charset="0"/>
              </a:rPr>
              <a:t>(</a:t>
            </a:r>
            <a:r>
              <a:rPr lang="en-US" b="1" dirty="0" smtClean="0">
                <a:latin typeface="Courier New" pitchFamily="49" charset="0"/>
              </a:rPr>
              <a:t>15 + 10 * 10 + 6</a:t>
            </a:r>
            <a:r>
              <a:rPr lang="en-US" dirty="0" smtClean="0">
                <a:latin typeface="Courier New" pitchFamily="49" charset="0"/>
              </a:rPr>
              <a:t>))</a:t>
            </a:r>
          </a:p>
          <a:p>
            <a:pPr lvl="1" eaLnBrk="1" hangingPunct="1">
              <a:lnSpc>
                <a:spcPct val="80000"/>
              </a:lnSpc>
              <a:buFontTx/>
              <a:buNone/>
            </a:pPr>
            <a:r>
              <a:rPr lang="en-US" dirty="0" smtClean="0">
                <a:latin typeface="Courier New" pitchFamily="49" charset="0"/>
              </a:rPr>
              <a:t>	x = 5</a:t>
            </a:r>
          </a:p>
          <a:p>
            <a:pPr lvl="1" eaLnBrk="1" hangingPunct="1">
              <a:lnSpc>
                <a:spcPct val="80000"/>
              </a:lnSpc>
              <a:buFontTx/>
              <a:buNone/>
            </a:pPr>
            <a:r>
              <a:rPr lang="en-US" dirty="0" smtClean="0">
                <a:latin typeface="Courier New" pitchFamily="49" charset="0"/>
              </a:rPr>
              <a:t>	print( </a:t>
            </a:r>
            <a:r>
              <a:rPr lang="en-US" dirty="0" err="1" smtClean="0">
                <a:latin typeface="Courier New" pitchFamily="49" charset="0"/>
              </a:rPr>
              <a:t>sqrt</a:t>
            </a:r>
            <a:r>
              <a:rPr lang="en-US" dirty="0" smtClean="0">
                <a:latin typeface="Courier New" pitchFamily="49" charset="0"/>
              </a:rPr>
              <a:t>(</a:t>
            </a:r>
            <a:r>
              <a:rPr lang="en-US" b="1" dirty="0" smtClean="0">
                <a:latin typeface="Courier New" pitchFamily="49" charset="0"/>
              </a:rPr>
              <a:t>x + </a:t>
            </a:r>
            <a:r>
              <a:rPr lang="en-US" b="1" dirty="0" err="1" smtClean="0">
                <a:latin typeface="Courier New" pitchFamily="49" charset="0"/>
              </a:rPr>
              <a:t>sqrt</a:t>
            </a:r>
            <a:r>
              <a:rPr lang="en-US" b="1" dirty="0" smtClean="0">
                <a:latin typeface="Courier New" pitchFamily="49" charset="0"/>
              </a:rPr>
              <a:t>(16)</a:t>
            </a:r>
            <a:r>
              <a:rPr lang="en-US" dirty="0" smtClean="0">
                <a:latin typeface="Courier New" pitchFamily="49" charset="0"/>
              </a:rPr>
              <a:t>))</a:t>
            </a:r>
          </a:p>
        </p:txBody>
      </p:sp>
      <p:sp>
        <p:nvSpPr>
          <p:cNvPr id="4" name="Date Placeholder 3"/>
          <p:cNvSpPr>
            <a:spLocks noGrp="1"/>
          </p:cNvSpPr>
          <p:nvPr>
            <p:ph type="dt" sz="half" idx="10"/>
          </p:nvPr>
        </p:nvSpPr>
        <p:spPr/>
        <p:txBody>
          <a:bodyPr/>
          <a:lstStyle/>
          <a:p>
            <a:fld id="{32E7580F-C7E4-40DF-9516-E7A6D83551F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b="1" dirty="0" smtClean="0">
                <a:solidFill>
                  <a:srgbClr val="C00000"/>
                </a:solidFill>
              </a:rPr>
              <a:t>Math Functions and constants</a:t>
            </a:r>
          </a:p>
        </p:txBody>
      </p:sp>
      <p:sp>
        <p:nvSpPr>
          <p:cNvPr id="19459" name="Rectangle 3"/>
          <p:cNvSpPr>
            <a:spLocks noGrp="1" noChangeArrowheads="1"/>
          </p:cNvSpPr>
          <p:nvPr>
            <p:ph type="body" idx="1"/>
          </p:nvPr>
        </p:nvSpPr>
        <p:spPr>
          <a:xfrm>
            <a:off x="228600" y="5029200"/>
            <a:ext cx="8229600" cy="1219200"/>
          </a:xfrm>
        </p:spPr>
        <p:txBody>
          <a:bodyPr>
            <a:normAutofit fontScale="25000" lnSpcReduction="20000"/>
          </a:bodyPr>
          <a:lstStyle/>
          <a:p>
            <a:pPr eaLnBrk="1" hangingPunct="1">
              <a:lnSpc>
                <a:spcPct val="90000"/>
              </a:lnSpc>
            </a:pPr>
            <a:endParaRPr lang="en-US" dirty="0" smtClean="0"/>
          </a:p>
          <a:p>
            <a:pPr lvl="1" eaLnBrk="1" hangingPunct="1">
              <a:lnSpc>
                <a:spcPct val="90000"/>
              </a:lnSpc>
            </a:pPr>
            <a:endParaRPr lang="en-US" dirty="0" smtClean="0"/>
          </a:p>
          <a:p>
            <a:pPr eaLnBrk="1" hangingPunct="1">
              <a:lnSpc>
                <a:spcPct val="90000"/>
              </a:lnSpc>
            </a:pPr>
            <a:r>
              <a:rPr lang="en-US" sz="8000" dirty="0" smtClean="0"/>
              <a:t>To use these commands, place this line atop your program:</a:t>
            </a:r>
          </a:p>
          <a:p>
            <a:pPr lvl="1" eaLnBrk="1" hangingPunct="1">
              <a:lnSpc>
                <a:spcPct val="90000"/>
              </a:lnSpc>
              <a:buFontTx/>
              <a:buNone/>
            </a:pPr>
            <a:r>
              <a:rPr lang="en-US" sz="8000" dirty="0" smtClean="0">
                <a:latin typeface="Courier New" pitchFamily="49" charset="0"/>
              </a:rPr>
              <a:t>from math import *</a:t>
            </a:r>
          </a:p>
        </p:txBody>
      </p:sp>
      <p:graphicFrame>
        <p:nvGraphicFramePr>
          <p:cNvPr id="60534" name="Group 118"/>
          <p:cNvGraphicFramePr>
            <a:graphicFrameLocks noGrp="1"/>
          </p:cNvGraphicFramePr>
          <p:nvPr/>
        </p:nvGraphicFramePr>
        <p:xfrm>
          <a:off x="152400" y="1314450"/>
          <a:ext cx="6002338" cy="3486152"/>
        </p:xfrm>
        <a:graphic>
          <a:graphicData uri="http://schemas.openxmlformats.org/drawingml/2006/table">
            <a:tbl>
              <a:tblPr/>
              <a:tblGrid>
                <a:gridCol w="2414588"/>
                <a:gridCol w="3587750"/>
              </a:tblGrid>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Function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abs(</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ceil(</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cos(</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floor(</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log10(</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max(</a:t>
                      </a:r>
                      <a:r>
                        <a:rPr kumimoji="0" lang="en-US" sz="1600" b="1" i="0" u="none" strike="noStrike" cap="none" normalizeH="0" baseline="0" smtClean="0">
                          <a:ln>
                            <a:noFill/>
                          </a:ln>
                          <a:solidFill>
                            <a:schemeClr val="tx1"/>
                          </a:solidFill>
                          <a:effectLst/>
                          <a:latin typeface="Tahoma" pitchFamily="34" charset="0"/>
                        </a:rPr>
                        <a:t>value1</a:t>
                      </a:r>
                      <a:r>
                        <a:rPr kumimoji="0" lang="en-US" sz="1600" b="0" i="0" u="none" strike="noStrike" cap="none" normalizeH="0" baseline="0" smtClean="0">
                          <a:ln>
                            <a:noFill/>
                          </a:ln>
                          <a:solidFill>
                            <a:schemeClr val="tx1"/>
                          </a:solidFill>
                          <a:effectLst/>
                          <a:latin typeface="Courier New" pitchFamily="49" charset="0"/>
                        </a:rPr>
                        <a:t>,</a:t>
                      </a:r>
                      <a:r>
                        <a:rPr kumimoji="0" lang="en-US" sz="1600" b="0" i="0" u="none" strike="noStrike" cap="none" normalizeH="0" baseline="0" smtClean="0">
                          <a:ln>
                            <a:noFill/>
                          </a:ln>
                          <a:solidFill>
                            <a:schemeClr val="tx1"/>
                          </a:solidFill>
                          <a:effectLst/>
                          <a:latin typeface="Tahoma" pitchFamily="34" charset="0"/>
                        </a:rPr>
                        <a:t> </a:t>
                      </a:r>
                      <a:r>
                        <a:rPr kumimoji="0" lang="en-US" sz="1600" b="1" i="0" u="none" strike="noStrike" cap="none" normalizeH="0" baseline="0" smtClean="0">
                          <a:ln>
                            <a:noFill/>
                          </a:ln>
                          <a:solidFill>
                            <a:schemeClr val="tx1"/>
                          </a:solidFill>
                          <a:effectLst/>
                          <a:latin typeface="Tahoma" pitchFamily="34" charset="0"/>
                        </a:rPr>
                        <a:t>value2</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min(</a:t>
                      </a:r>
                      <a:r>
                        <a:rPr kumimoji="0" lang="en-US" sz="1600" b="1" i="0" u="none" strike="noStrike" cap="none" normalizeH="0" baseline="0" smtClean="0">
                          <a:ln>
                            <a:noFill/>
                          </a:ln>
                          <a:solidFill>
                            <a:schemeClr val="tx1"/>
                          </a:solidFill>
                          <a:effectLst/>
                          <a:latin typeface="Tahoma" pitchFamily="34" charset="0"/>
                        </a:rPr>
                        <a:t>value1</a:t>
                      </a:r>
                      <a:r>
                        <a:rPr kumimoji="0" lang="en-US" sz="1600" b="0" i="0" u="none" strike="noStrike" cap="none" normalizeH="0" baseline="0" smtClean="0">
                          <a:ln>
                            <a:noFill/>
                          </a:ln>
                          <a:solidFill>
                            <a:schemeClr val="tx1"/>
                          </a:solidFill>
                          <a:effectLst/>
                          <a:latin typeface="Courier New" pitchFamily="49" charset="0"/>
                        </a:rPr>
                        <a:t>,</a:t>
                      </a:r>
                      <a:r>
                        <a:rPr kumimoji="0" lang="en-US" sz="1600" b="0" i="0" u="none" strike="noStrike" cap="none" normalizeH="0" baseline="0" smtClean="0">
                          <a:ln>
                            <a:noFill/>
                          </a:ln>
                          <a:solidFill>
                            <a:schemeClr val="tx1"/>
                          </a:solidFill>
                          <a:effectLst/>
                          <a:latin typeface="Tahoma" pitchFamily="34" charset="0"/>
                        </a:rPr>
                        <a:t> </a:t>
                      </a:r>
                      <a:r>
                        <a:rPr kumimoji="0" lang="en-US" sz="1600" b="1" i="0" u="none" strike="noStrike" cap="none" normalizeH="0" baseline="0" smtClean="0">
                          <a:ln>
                            <a:noFill/>
                          </a:ln>
                          <a:solidFill>
                            <a:schemeClr val="tx1"/>
                          </a:solidFill>
                          <a:effectLst/>
                          <a:latin typeface="Tahoma" pitchFamily="34" charset="0"/>
                        </a:rPr>
                        <a:t>value2</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round(</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sin(</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sqrt(</a:t>
                      </a:r>
                      <a:r>
                        <a:rPr kumimoji="0" lang="en-US" sz="1600" b="1" i="0" u="none" strike="noStrike" cap="none" normalizeH="0" baseline="0" smtClean="0">
                          <a:ln>
                            <a:noFill/>
                          </a:ln>
                          <a:solidFill>
                            <a:schemeClr val="tx1"/>
                          </a:solidFill>
                          <a:effectLst/>
                          <a:latin typeface="Tahoma" pitchFamily="34" charset="0"/>
                        </a:rPr>
                        <a:t>value</a:t>
                      </a:r>
                      <a:r>
                        <a:rPr kumimoji="0" lang="en-US" sz="1600" b="0"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0536" name="Group 120"/>
          <p:cNvGraphicFramePr>
            <a:graphicFrameLocks noGrp="1"/>
          </p:cNvGraphicFramePr>
          <p:nvPr/>
        </p:nvGraphicFramePr>
        <p:xfrm>
          <a:off x="6219825" y="1314450"/>
          <a:ext cx="2771775" cy="971550"/>
        </p:xfrm>
        <a:graphic>
          <a:graphicData uri="http://schemas.openxmlformats.org/drawingml/2006/table">
            <a:tbl>
              <a:tblPr/>
              <a:tblGrid>
                <a:gridCol w="1219200"/>
                <a:gridCol w="1552575"/>
              </a:tblGrid>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Date Placeholder 5"/>
          <p:cNvSpPr>
            <a:spLocks noGrp="1"/>
          </p:cNvSpPr>
          <p:nvPr>
            <p:ph type="dt" sz="half" idx="10"/>
          </p:nvPr>
        </p:nvSpPr>
        <p:spPr/>
        <p:txBody>
          <a:bodyPr/>
          <a:lstStyle/>
          <a:p>
            <a:fld id="{F81DB1B3-941B-4AB2-BC36-11BA194CB334}" type="datetime1">
              <a:rPr lang="en-US" smtClean="0"/>
              <a:pPr/>
              <a:t>2/10/2018</a:t>
            </a:fld>
            <a:endParaRPr lang="en-US"/>
          </a:p>
        </p:txBody>
      </p:sp>
      <p:sp>
        <p:nvSpPr>
          <p:cNvPr id="8" name="Footer Placeholder 7"/>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Built-in functions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smtClean="0"/>
              <a:t>Python provides a number of important built-in functions that we can use without needing to provide the function definition. The  creators of Python wrote a set of functions to solve common problems and included them in Python for us to use.</a:t>
            </a:r>
          </a:p>
          <a:p>
            <a:endParaRPr lang="en-US" sz="2000" dirty="0" smtClean="0"/>
          </a:p>
          <a:p>
            <a:r>
              <a:rPr lang="en-US" sz="2000" dirty="0" smtClean="0"/>
              <a:t>max('Hello world')</a:t>
            </a:r>
          </a:p>
          <a:p>
            <a:r>
              <a:rPr lang="en-US" sz="2000" dirty="0" smtClean="0"/>
              <a:t>min('Hello world')</a:t>
            </a:r>
          </a:p>
          <a:p>
            <a:r>
              <a:rPr lang="en-US" sz="2000" dirty="0" smtClean="0"/>
              <a:t>len('Hello world')</a:t>
            </a:r>
            <a:endParaRPr lang="en-US" sz="2000" dirty="0"/>
          </a:p>
        </p:txBody>
      </p:sp>
      <p:sp>
        <p:nvSpPr>
          <p:cNvPr id="4" name="Date Placeholder 3"/>
          <p:cNvSpPr>
            <a:spLocks noGrp="1"/>
          </p:cNvSpPr>
          <p:nvPr>
            <p:ph type="dt" sz="half" idx="10"/>
          </p:nvPr>
        </p:nvSpPr>
        <p:spPr/>
        <p:txBody>
          <a:bodyPr/>
          <a:lstStyle/>
          <a:p>
            <a:fld id="{EB22803A-D828-405B-811E-5A6DEEFE090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Type conversion functions</a:t>
            </a:r>
            <a:endParaRPr lang="en-US" dirty="0">
              <a:solidFill>
                <a:srgbClr val="C00000"/>
              </a:solidFill>
            </a:endParaRPr>
          </a:p>
        </p:txBody>
      </p:sp>
      <p:sp>
        <p:nvSpPr>
          <p:cNvPr id="3" name="Content Placeholder 2"/>
          <p:cNvSpPr>
            <a:spLocks noGrp="1"/>
          </p:cNvSpPr>
          <p:nvPr>
            <p:ph idx="1"/>
          </p:nvPr>
        </p:nvSpPr>
        <p:spPr/>
        <p:txBody>
          <a:bodyPr/>
          <a:lstStyle/>
          <a:p>
            <a:r>
              <a:rPr lang="en-US" dirty="0" err="1" smtClean="0"/>
              <a:t>int</a:t>
            </a:r>
            <a:r>
              <a:rPr lang="en-US" dirty="0" smtClean="0"/>
              <a:t>('32')</a:t>
            </a:r>
          </a:p>
          <a:p>
            <a:r>
              <a:rPr lang="en-US" dirty="0" err="1" smtClean="0"/>
              <a:t>int</a:t>
            </a:r>
            <a:r>
              <a:rPr lang="en-US" dirty="0" smtClean="0"/>
              <a:t>('Hello')</a:t>
            </a:r>
          </a:p>
          <a:p>
            <a:r>
              <a:rPr lang="en-US" dirty="0" err="1" smtClean="0"/>
              <a:t>int</a:t>
            </a:r>
            <a:r>
              <a:rPr lang="en-US" dirty="0" smtClean="0"/>
              <a:t>(3.99999)</a:t>
            </a:r>
          </a:p>
          <a:p>
            <a:r>
              <a:rPr lang="en-US" dirty="0" err="1" smtClean="0"/>
              <a:t>int</a:t>
            </a:r>
            <a:r>
              <a:rPr lang="en-US" dirty="0" smtClean="0"/>
              <a:t>(-2.3)</a:t>
            </a:r>
          </a:p>
          <a:p>
            <a:r>
              <a:rPr lang="en-US" dirty="0" smtClean="0"/>
              <a:t>float(32)</a:t>
            </a:r>
          </a:p>
          <a:p>
            <a:r>
              <a:rPr lang="en-US" dirty="0" smtClean="0"/>
              <a:t>float('3.14159')</a:t>
            </a:r>
          </a:p>
          <a:p>
            <a:endParaRPr lang="en-US" dirty="0"/>
          </a:p>
        </p:txBody>
      </p:sp>
      <p:sp>
        <p:nvSpPr>
          <p:cNvPr id="4" name="Date Placeholder 3"/>
          <p:cNvSpPr>
            <a:spLocks noGrp="1"/>
          </p:cNvSpPr>
          <p:nvPr>
            <p:ph type="dt" sz="half" idx="10"/>
          </p:nvPr>
        </p:nvSpPr>
        <p:spPr/>
        <p:txBody>
          <a:bodyPr/>
          <a:lstStyle/>
          <a:p>
            <a:fld id="{02E208C9-31C6-4F22-B476-F52D4DDABAF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Random numbers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The random module provides functions that generate pseudorandom numbers</a:t>
            </a:r>
          </a:p>
          <a:p>
            <a:r>
              <a:rPr lang="en-US" dirty="0" smtClean="0"/>
              <a:t>To see a sample, run this loop:</a:t>
            </a:r>
          </a:p>
          <a:p>
            <a:r>
              <a:rPr lang="en-US" dirty="0" smtClean="0"/>
              <a:t>import random</a:t>
            </a:r>
          </a:p>
          <a:p>
            <a:pPr lvl="1">
              <a:buNone/>
            </a:pPr>
            <a:r>
              <a:rPr lang="en-US" b="1" dirty="0" smtClean="0"/>
              <a:t> for </a:t>
            </a:r>
            <a:r>
              <a:rPr lang="en-US" b="1" dirty="0" err="1" smtClean="0"/>
              <a:t>i</a:t>
            </a:r>
            <a:r>
              <a:rPr lang="en-US" b="1" dirty="0" smtClean="0"/>
              <a:t> in range(10):</a:t>
            </a:r>
          </a:p>
          <a:p>
            <a:pPr lvl="1">
              <a:buNone/>
            </a:pPr>
            <a:r>
              <a:rPr lang="en-US" dirty="0" smtClean="0"/>
              <a:t>      x = random.random()</a:t>
            </a:r>
          </a:p>
          <a:p>
            <a:pPr lvl="1">
              <a:buNone/>
            </a:pPr>
            <a:r>
              <a:rPr lang="en-US" dirty="0" smtClean="0"/>
              <a:t>      print(x)</a:t>
            </a:r>
          </a:p>
          <a:p>
            <a:endParaRPr lang="en-US" dirty="0"/>
          </a:p>
        </p:txBody>
      </p:sp>
      <p:sp>
        <p:nvSpPr>
          <p:cNvPr id="4" name="Date Placeholder 3"/>
          <p:cNvSpPr>
            <a:spLocks noGrp="1"/>
          </p:cNvSpPr>
          <p:nvPr>
            <p:ph type="dt" sz="half" idx="10"/>
          </p:nvPr>
        </p:nvSpPr>
        <p:spPr/>
        <p:txBody>
          <a:bodyPr/>
          <a:lstStyle/>
          <a:p>
            <a:fld id="{707B1EC5-1102-43D3-A3C2-584B823EABC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76200"/>
            <a:ext cx="8229600" cy="1143000"/>
          </a:xfrm>
        </p:spPr>
        <p:txBody>
          <a:bodyPr/>
          <a:lstStyle/>
          <a:p>
            <a:pPr eaLnBrk="1" hangingPunct="1"/>
            <a:r>
              <a:rPr lang="en-US" dirty="0" smtClean="0">
                <a:solidFill>
                  <a:srgbClr val="C00000"/>
                </a:solidFill>
              </a:rPr>
              <a:t>Data Types</a:t>
            </a:r>
          </a:p>
        </p:txBody>
      </p:sp>
      <p:sp>
        <p:nvSpPr>
          <p:cNvPr id="17411" name="Rectangle 3"/>
          <p:cNvSpPr>
            <a:spLocks noGrp="1" noChangeArrowheads="1"/>
          </p:cNvSpPr>
          <p:nvPr>
            <p:ph type="body" idx="1"/>
          </p:nvPr>
        </p:nvSpPr>
        <p:spPr>
          <a:xfrm>
            <a:off x="304800" y="1219201"/>
            <a:ext cx="8229600" cy="3200400"/>
          </a:xfrm>
        </p:spPr>
        <p:txBody>
          <a:bodyPr>
            <a:normAutofit fontScale="92500"/>
          </a:bodyPr>
          <a:lstStyle/>
          <a:p>
            <a:pPr eaLnBrk="1" hangingPunct="1"/>
            <a:r>
              <a:rPr lang="en-US" b="1" dirty="0" smtClean="0"/>
              <a:t>Type</a:t>
            </a:r>
            <a:r>
              <a:rPr lang="en-US" dirty="0" smtClean="0"/>
              <a:t>: A category or set of data values.</a:t>
            </a:r>
          </a:p>
          <a:p>
            <a:pPr lvl="1" eaLnBrk="1" hangingPunct="1"/>
            <a:r>
              <a:rPr lang="en-US" dirty="0" smtClean="0"/>
              <a:t>Examples: </a:t>
            </a:r>
            <a:r>
              <a:rPr lang="en-US" i="1" dirty="0" smtClean="0"/>
              <a:t>integer, real number, text string</a:t>
            </a:r>
          </a:p>
          <a:p>
            <a:pPr lvl="1" eaLnBrk="1" hangingPunct="1"/>
            <a:endParaRPr lang="en-US" dirty="0" smtClean="0"/>
          </a:p>
          <a:p>
            <a:pPr eaLnBrk="1" hangingPunct="1"/>
            <a:r>
              <a:rPr lang="en-US" dirty="0" smtClean="0"/>
              <a:t>In Python</a:t>
            </a:r>
          </a:p>
          <a:p>
            <a:pPr lvl="1" eaLnBrk="1" hangingPunct="1"/>
            <a:r>
              <a:rPr lang="en-US" dirty="0" smtClean="0"/>
              <a:t>A variable's type does not need to be declared.</a:t>
            </a:r>
          </a:p>
          <a:p>
            <a:pPr lvl="1" eaLnBrk="1" hangingPunct="1"/>
            <a:r>
              <a:rPr lang="en-US" dirty="0" smtClean="0"/>
              <a:t>A variable can change types as a program is running.</a:t>
            </a:r>
          </a:p>
        </p:txBody>
      </p:sp>
      <p:graphicFrame>
        <p:nvGraphicFramePr>
          <p:cNvPr id="105498" name="Group 26"/>
          <p:cNvGraphicFramePr>
            <a:graphicFrameLocks noGrp="1"/>
          </p:cNvGraphicFramePr>
          <p:nvPr/>
        </p:nvGraphicFramePr>
        <p:xfrm>
          <a:off x="2514600" y="4648200"/>
          <a:ext cx="2665412" cy="1609725"/>
        </p:xfrm>
        <a:graphic>
          <a:graphicData uri="http://schemas.openxmlformats.org/drawingml/2006/table">
            <a:tbl>
              <a:tblPr/>
              <a:tblGrid>
                <a:gridCol w="946150"/>
                <a:gridCol w="1719262"/>
              </a:tblGrid>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rPr>
                        <a:t>Python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42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ourier New" pitchFamily="49" charset="0"/>
                        </a:rPr>
                        <a:t>int</a:t>
                      </a: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3.14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float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urier New" pitchFamily="49" charset="0"/>
                        </a:rPr>
                        <a:t>"ni!"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rPr>
                        <a:t>str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2207AA5A-C18E-47F0-8681-9D3383219A66}" type="datetime1">
              <a:rPr lang="en-US" smtClean="0"/>
              <a:pPr/>
              <a:t>2/10/2018</a:t>
            </a:fld>
            <a:endParaRPr lang="en-US"/>
          </a:p>
        </p:txBody>
      </p:sp>
      <p:sp>
        <p:nvSpPr>
          <p:cNvPr id="7" name="Footer Placeholder 6"/>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Other </a:t>
            </a:r>
            <a:r>
              <a:rPr lang="en-US" b="1" dirty="0" err="1" smtClean="0">
                <a:solidFill>
                  <a:srgbClr val="C00000"/>
                </a:solidFill>
              </a:rPr>
              <a:t>randoms</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random.randint(5, 10)</a:t>
            </a:r>
          </a:p>
          <a:p>
            <a:r>
              <a:rPr lang="en-US" dirty="0" smtClean="0"/>
              <a:t>t = [1, 2, 3]</a:t>
            </a:r>
          </a:p>
          <a:p>
            <a:r>
              <a:rPr lang="en-US" dirty="0" err="1" smtClean="0"/>
              <a:t>random.choice</a:t>
            </a:r>
            <a:r>
              <a:rPr lang="en-US" dirty="0" smtClean="0"/>
              <a:t>(t)</a:t>
            </a:r>
            <a:endParaRPr lang="en-US" dirty="0"/>
          </a:p>
        </p:txBody>
      </p:sp>
      <p:sp>
        <p:nvSpPr>
          <p:cNvPr id="4" name="Date Placeholder 3"/>
          <p:cNvSpPr>
            <a:spLocks noGrp="1"/>
          </p:cNvSpPr>
          <p:nvPr>
            <p:ph type="dt" sz="half" idx="10"/>
          </p:nvPr>
        </p:nvSpPr>
        <p:spPr/>
        <p:txBody>
          <a:bodyPr/>
          <a:lstStyle/>
          <a:p>
            <a:fld id="{FBF4546C-DED7-41D4-9745-427E06A98B0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Math functions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import math</a:t>
            </a:r>
          </a:p>
          <a:p>
            <a:r>
              <a:rPr lang="en-US" dirty="0" smtClean="0"/>
              <a:t>print(math)</a:t>
            </a:r>
          </a:p>
          <a:p>
            <a:r>
              <a:rPr lang="en-US" dirty="0" smtClean="0"/>
              <a:t>ratio = </a:t>
            </a:r>
            <a:r>
              <a:rPr lang="en-US" dirty="0" err="1" smtClean="0"/>
              <a:t>signal_power</a:t>
            </a:r>
            <a:r>
              <a:rPr lang="en-US" dirty="0" smtClean="0"/>
              <a:t> / </a:t>
            </a:r>
            <a:r>
              <a:rPr lang="en-US" dirty="0" err="1" smtClean="0"/>
              <a:t>noise_power</a:t>
            </a:r>
            <a:endParaRPr lang="en-US" dirty="0" smtClean="0"/>
          </a:p>
          <a:p>
            <a:r>
              <a:rPr lang="en-US" dirty="0" smtClean="0"/>
              <a:t>decibels = 10 * math.log10(ratio)</a:t>
            </a:r>
          </a:p>
          <a:p>
            <a:r>
              <a:rPr lang="en-US" dirty="0" smtClean="0"/>
              <a:t>radians = 0.7</a:t>
            </a:r>
          </a:p>
          <a:p>
            <a:r>
              <a:rPr lang="en-US" dirty="0" smtClean="0"/>
              <a:t>height = math.sin(radians)</a:t>
            </a:r>
          </a:p>
          <a:p>
            <a:r>
              <a:rPr lang="en-US" dirty="0" smtClean="0"/>
              <a:t>radians = degrees / 360.0 * 2 * </a:t>
            </a:r>
            <a:r>
              <a:rPr lang="en-US" dirty="0" err="1" smtClean="0"/>
              <a:t>math.pi</a:t>
            </a:r>
            <a:endParaRPr lang="en-US" dirty="0" smtClean="0"/>
          </a:p>
          <a:p>
            <a:r>
              <a:rPr lang="en-US" dirty="0" smtClean="0"/>
              <a:t>math.sin(radians)</a:t>
            </a:r>
          </a:p>
          <a:p>
            <a:r>
              <a:rPr lang="en-US" dirty="0" err="1" smtClean="0"/>
              <a:t>math.sqrt</a:t>
            </a:r>
            <a:r>
              <a:rPr lang="en-US" dirty="0" smtClean="0"/>
              <a:t>(2) / 2.0</a:t>
            </a:r>
          </a:p>
          <a:p>
            <a:endParaRPr lang="en-US" dirty="0"/>
          </a:p>
        </p:txBody>
      </p:sp>
      <p:sp>
        <p:nvSpPr>
          <p:cNvPr id="4" name="Date Placeholder 3"/>
          <p:cNvSpPr>
            <a:spLocks noGrp="1"/>
          </p:cNvSpPr>
          <p:nvPr>
            <p:ph type="dt" sz="half" idx="10"/>
          </p:nvPr>
        </p:nvSpPr>
        <p:spPr/>
        <p:txBody>
          <a:bodyPr/>
          <a:lstStyle/>
          <a:p>
            <a:fld id="{62598FBF-6040-4932-AC70-A933DDB822E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Adding new functions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buNone/>
            </a:pPr>
            <a:r>
              <a:rPr lang="en-US" b="1" dirty="0" smtClean="0"/>
              <a:t>def </a:t>
            </a:r>
            <a:r>
              <a:rPr lang="en-US" b="1" dirty="0" err="1" smtClean="0"/>
              <a:t>print_lyrics</a:t>
            </a:r>
            <a:r>
              <a:rPr lang="en-US" b="1" dirty="0" smtClean="0"/>
              <a:t>():</a:t>
            </a:r>
          </a:p>
          <a:p>
            <a:pPr>
              <a:buNone/>
            </a:pPr>
            <a:r>
              <a:rPr lang="en-US" dirty="0" smtClean="0"/>
              <a:t>		print("I'm a lumberjack, and I'm okay.")</a:t>
            </a:r>
          </a:p>
          <a:p>
            <a:pPr>
              <a:buNone/>
            </a:pPr>
            <a:r>
              <a:rPr lang="en-US" dirty="0" smtClean="0"/>
              <a:t>		print('I sleep all night and I work all day.')</a:t>
            </a:r>
          </a:p>
          <a:p>
            <a:pPr>
              <a:buNone/>
            </a:pPr>
            <a:endParaRPr lang="en-US" dirty="0" smtClean="0"/>
          </a:p>
          <a:p>
            <a:pPr>
              <a:buNone/>
            </a:pPr>
            <a:r>
              <a:rPr lang="en-US" b="1" u="sng" dirty="0" smtClean="0"/>
              <a:t>Check this </a:t>
            </a:r>
          </a:p>
          <a:p>
            <a:pPr>
              <a:buNone/>
            </a:pPr>
            <a:r>
              <a:rPr lang="en-US" dirty="0" smtClean="0"/>
              <a:t>print(</a:t>
            </a:r>
            <a:r>
              <a:rPr lang="en-US" dirty="0" err="1" smtClean="0"/>
              <a:t>print_lyrics</a:t>
            </a:r>
            <a:r>
              <a:rPr lang="en-US" dirty="0" smtClean="0"/>
              <a:t>)</a:t>
            </a:r>
          </a:p>
          <a:p>
            <a:pPr>
              <a:buNone/>
            </a:pPr>
            <a:r>
              <a:rPr lang="en-US" dirty="0" smtClean="0"/>
              <a:t>print(type(</a:t>
            </a:r>
            <a:r>
              <a:rPr lang="en-US" dirty="0" err="1" smtClean="0"/>
              <a:t>print_lyrics</a:t>
            </a:r>
            <a:r>
              <a:rPr lang="en-US" dirty="0" smtClean="0"/>
              <a:t>))</a:t>
            </a:r>
          </a:p>
          <a:p>
            <a:pPr>
              <a:buNone/>
            </a:pPr>
            <a:r>
              <a:rPr lang="en-US" u="sng" dirty="0" smtClean="0"/>
              <a:t>Call this </a:t>
            </a:r>
          </a:p>
          <a:p>
            <a:pPr>
              <a:buNone/>
            </a:pPr>
            <a:r>
              <a:rPr lang="en-US" dirty="0" err="1" smtClean="0"/>
              <a:t>print_lyrics</a:t>
            </a:r>
            <a:r>
              <a:rPr lang="en-US" dirty="0" smtClean="0"/>
              <a:t>()</a:t>
            </a:r>
            <a:endParaRPr lang="en-US" dirty="0"/>
          </a:p>
        </p:txBody>
      </p:sp>
      <p:sp>
        <p:nvSpPr>
          <p:cNvPr id="4" name="Date Placeholder 3"/>
          <p:cNvSpPr>
            <a:spLocks noGrp="1"/>
          </p:cNvSpPr>
          <p:nvPr>
            <p:ph type="dt" sz="half" idx="10"/>
          </p:nvPr>
        </p:nvSpPr>
        <p:spPr/>
        <p:txBody>
          <a:bodyPr/>
          <a:lstStyle/>
          <a:p>
            <a:fld id="{F01650B7-66A9-4041-9750-FCD5D34CCCC0}"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Define another function</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b="1" dirty="0" smtClean="0"/>
              <a:t>def </a:t>
            </a:r>
            <a:r>
              <a:rPr lang="en-US" b="1" dirty="0" err="1" smtClean="0"/>
              <a:t>repeat_lyrics</a:t>
            </a:r>
            <a:r>
              <a:rPr lang="en-US" b="1" dirty="0" smtClean="0"/>
              <a:t>():</a:t>
            </a:r>
          </a:p>
          <a:p>
            <a:pPr>
              <a:buNone/>
            </a:pPr>
            <a:r>
              <a:rPr lang="en-US" dirty="0" smtClean="0"/>
              <a:t>		</a:t>
            </a:r>
            <a:r>
              <a:rPr lang="en-US" dirty="0" err="1" smtClean="0"/>
              <a:t>print_lyrics</a:t>
            </a:r>
            <a:r>
              <a:rPr lang="en-US" dirty="0" smtClean="0"/>
              <a:t>()</a:t>
            </a:r>
          </a:p>
          <a:p>
            <a:pPr>
              <a:buNone/>
            </a:pPr>
            <a:r>
              <a:rPr lang="en-US" dirty="0" smtClean="0"/>
              <a:t>		</a:t>
            </a:r>
            <a:r>
              <a:rPr lang="en-US" dirty="0" err="1" smtClean="0"/>
              <a:t>print_lyrics</a:t>
            </a:r>
            <a:r>
              <a:rPr lang="en-US" dirty="0" smtClean="0"/>
              <a:t>()</a:t>
            </a:r>
          </a:p>
          <a:p>
            <a:pPr>
              <a:buNone/>
            </a:pPr>
            <a:endParaRPr lang="en-US" dirty="0" smtClean="0"/>
          </a:p>
          <a:p>
            <a:pPr>
              <a:buNone/>
            </a:pPr>
            <a:r>
              <a:rPr lang="en-US" dirty="0" smtClean="0"/>
              <a:t>And then call </a:t>
            </a:r>
            <a:r>
              <a:rPr lang="en-US" dirty="0" err="1" smtClean="0"/>
              <a:t>repeat_lyrics</a:t>
            </a:r>
            <a:r>
              <a:rPr lang="en-US" dirty="0" smtClean="0"/>
              <a:t>:</a:t>
            </a:r>
          </a:p>
          <a:p>
            <a:pPr>
              <a:buNone/>
            </a:pPr>
            <a:r>
              <a:rPr lang="en-US" dirty="0" err="1" smtClean="0"/>
              <a:t>repeat_lyrics</a:t>
            </a:r>
            <a:r>
              <a:rPr lang="en-US" dirty="0" smtClean="0"/>
              <a:t>()</a:t>
            </a:r>
            <a:endParaRPr lang="en-US" dirty="0"/>
          </a:p>
        </p:txBody>
      </p:sp>
      <p:sp>
        <p:nvSpPr>
          <p:cNvPr id="4" name="Date Placeholder 3"/>
          <p:cNvSpPr>
            <a:spLocks noGrp="1"/>
          </p:cNvSpPr>
          <p:nvPr>
            <p:ph type="dt" sz="half" idx="10"/>
          </p:nvPr>
        </p:nvSpPr>
        <p:spPr/>
        <p:txBody>
          <a:bodyPr/>
          <a:lstStyle/>
          <a:p>
            <a:fld id="{19AAC831-B6C0-4E73-B489-4D4B56746EB9}"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Definitions and uses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a:buNone/>
            </a:pPr>
            <a:r>
              <a:rPr lang="en-US" b="1" dirty="0" smtClean="0"/>
              <a:t>def </a:t>
            </a:r>
            <a:r>
              <a:rPr lang="en-US" b="1" dirty="0" err="1" smtClean="0"/>
              <a:t>print_lyrics</a:t>
            </a:r>
            <a:r>
              <a:rPr lang="en-US" b="1" dirty="0" smtClean="0"/>
              <a:t>():</a:t>
            </a:r>
          </a:p>
          <a:p>
            <a:pPr>
              <a:buNone/>
            </a:pPr>
            <a:r>
              <a:rPr lang="en-US" dirty="0" smtClean="0"/>
              <a:t>		print("I'm a lumberjack, and I'm okay.")</a:t>
            </a:r>
          </a:p>
          <a:p>
            <a:pPr>
              <a:buNone/>
            </a:pPr>
            <a:r>
              <a:rPr lang="en-US" dirty="0" smtClean="0"/>
              <a:t>		print('I sleep all night and I work all day.')</a:t>
            </a:r>
          </a:p>
          <a:p>
            <a:pPr>
              <a:buNone/>
            </a:pPr>
            <a:r>
              <a:rPr lang="en-US" b="1" dirty="0" smtClean="0"/>
              <a:t>def </a:t>
            </a:r>
            <a:r>
              <a:rPr lang="en-US" b="1" dirty="0" err="1" smtClean="0"/>
              <a:t>repeat_lyrics</a:t>
            </a:r>
            <a:r>
              <a:rPr lang="en-US" b="1" dirty="0" smtClean="0"/>
              <a:t>():</a:t>
            </a:r>
          </a:p>
          <a:p>
            <a:pPr>
              <a:buNone/>
            </a:pPr>
            <a:r>
              <a:rPr lang="en-US" dirty="0" smtClean="0"/>
              <a:t>		</a:t>
            </a:r>
            <a:r>
              <a:rPr lang="en-US" dirty="0" err="1" smtClean="0"/>
              <a:t>print_lyrics</a:t>
            </a:r>
            <a:r>
              <a:rPr lang="en-US" dirty="0" smtClean="0"/>
              <a:t>()</a:t>
            </a:r>
          </a:p>
          <a:p>
            <a:pPr>
              <a:buNone/>
            </a:pPr>
            <a:r>
              <a:rPr lang="en-US" dirty="0" smtClean="0"/>
              <a:t>		</a:t>
            </a:r>
            <a:r>
              <a:rPr lang="en-US" dirty="0" err="1" smtClean="0"/>
              <a:t>print_lyrics</a:t>
            </a:r>
            <a:r>
              <a:rPr lang="en-US" dirty="0" smtClean="0"/>
              <a:t>()</a:t>
            </a:r>
          </a:p>
          <a:p>
            <a:pPr>
              <a:buNone/>
            </a:pPr>
            <a:endParaRPr lang="en-US" dirty="0" smtClean="0"/>
          </a:p>
          <a:p>
            <a:pPr>
              <a:buNone/>
            </a:pPr>
            <a:r>
              <a:rPr lang="en-US" dirty="0" err="1" smtClean="0"/>
              <a:t>repeat_lyrics</a:t>
            </a:r>
            <a:r>
              <a:rPr lang="en-US" dirty="0" smtClean="0"/>
              <a:t>()</a:t>
            </a:r>
            <a:endParaRPr lang="en-US" dirty="0"/>
          </a:p>
        </p:txBody>
      </p:sp>
      <p:sp>
        <p:nvSpPr>
          <p:cNvPr id="4" name="Date Placeholder 3"/>
          <p:cNvSpPr>
            <a:spLocks noGrp="1"/>
          </p:cNvSpPr>
          <p:nvPr>
            <p:ph type="dt" sz="half" idx="10"/>
          </p:nvPr>
        </p:nvSpPr>
        <p:spPr/>
        <p:txBody>
          <a:bodyPr/>
          <a:lstStyle/>
          <a:p>
            <a:fld id="{1CF9B3B3-2789-4096-8670-25AE49B6340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b="1" dirty="0" smtClean="0"/>
              <a:t>def </a:t>
            </a:r>
            <a:r>
              <a:rPr lang="en-US" b="1" dirty="0" err="1" smtClean="0"/>
              <a:t>print_twice</a:t>
            </a:r>
            <a:r>
              <a:rPr lang="en-US" b="1" dirty="0" smtClean="0"/>
              <a:t>(</a:t>
            </a:r>
            <a:r>
              <a:rPr lang="en-US" b="1" dirty="0" err="1" smtClean="0"/>
              <a:t>bruce</a:t>
            </a:r>
            <a:r>
              <a:rPr lang="en-US" b="1" dirty="0" smtClean="0"/>
              <a:t>):</a:t>
            </a:r>
          </a:p>
          <a:p>
            <a:pPr lvl="2">
              <a:buNone/>
            </a:pPr>
            <a:r>
              <a:rPr lang="en-US" dirty="0" smtClean="0"/>
              <a:t> print(</a:t>
            </a:r>
            <a:r>
              <a:rPr lang="en-US" dirty="0" err="1" smtClean="0"/>
              <a:t>bruce</a:t>
            </a:r>
            <a:r>
              <a:rPr lang="en-US" dirty="0" smtClean="0"/>
              <a:t>)</a:t>
            </a:r>
          </a:p>
          <a:p>
            <a:pPr>
              <a:buNone/>
            </a:pPr>
            <a:r>
              <a:rPr lang="en-US" dirty="0" smtClean="0"/>
              <a:t>		print(</a:t>
            </a:r>
            <a:r>
              <a:rPr lang="en-US" dirty="0" err="1" smtClean="0"/>
              <a:t>bruce</a:t>
            </a:r>
            <a:r>
              <a:rPr lang="en-US" dirty="0" smtClean="0"/>
              <a:t>)</a:t>
            </a:r>
          </a:p>
          <a:p>
            <a:pPr>
              <a:buNone/>
            </a:pPr>
            <a:r>
              <a:rPr lang="en-US" dirty="0" smtClean="0"/>
              <a:t>print_twice('Spam')</a:t>
            </a:r>
          </a:p>
          <a:p>
            <a:pPr>
              <a:buNone/>
            </a:pPr>
            <a:r>
              <a:rPr lang="en-US" dirty="0" err="1" smtClean="0"/>
              <a:t>print_twice</a:t>
            </a:r>
            <a:r>
              <a:rPr lang="en-US" dirty="0" smtClean="0"/>
              <a:t>(17)</a:t>
            </a:r>
          </a:p>
          <a:p>
            <a:pPr>
              <a:buNone/>
            </a:pPr>
            <a:r>
              <a:rPr lang="en-US" dirty="0" smtClean="0"/>
              <a:t>import math</a:t>
            </a:r>
          </a:p>
          <a:p>
            <a:pPr>
              <a:buNone/>
            </a:pPr>
            <a:r>
              <a:rPr lang="en-US" dirty="0" smtClean="0"/>
              <a:t>print_twice(</a:t>
            </a:r>
            <a:r>
              <a:rPr lang="en-US" dirty="0" err="1" smtClean="0"/>
              <a:t>math.pi</a:t>
            </a:r>
            <a:r>
              <a:rPr lang="en-US" dirty="0" smtClean="0"/>
              <a:t>)</a:t>
            </a:r>
          </a:p>
          <a:p>
            <a:pPr>
              <a:buNone/>
            </a:pPr>
            <a:r>
              <a:rPr lang="en-US" dirty="0" smtClean="0"/>
              <a:t>print_twice('Spam '*4)</a:t>
            </a:r>
          </a:p>
          <a:p>
            <a:pPr>
              <a:buNone/>
            </a:pPr>
            <a:r>
              <a:rPr lang="en-US" dirty="0" smtClean="0"/>
              <a:t>print_twice(math.cos(</a:t>
            </a:r>
            <a:r>
              <a:rPr lang="en-US" dirty="0" err="1" smtClean="0"/>
              <a:t>math.pi</a:t>
            </a:r>
            <a:r>
              <a:rPr lang="en-US" dirty="0" smtClean="0"/>
              <a:t>))</a:t>
            </a:r>
          </a:p>
          <a:p>
            <a:pPr>
              <a:buNone/>
            </a:pPr>
            <a:endParaRPr lang="en-US" dirty="0"/>
          </a:p>
        </p:txBody>
      </p:sp>
      <p:sp>
        <p:nvSpPr>
          <p:cNvPr id="4" name="Date Placeholder 3"/>
          <p:cNvSpPr>
            <a:spLocks noGrp="1"/>
          </p:cNvSpPr>
          <p:nvPr>
            <p:ph type="dt" sz="half" idx="10"/>
          </p:nvPr>
        </p:nvSpPr>
        <p:spPr/>
        <p:txBody>
          <a:bodyPr/>
          <a:lstStyle/>
          <a:p>
            <a:fld id="{79029CF2-19BD-4A77-BA83-E315FEF213AE}"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err="1" smtClean="0"/>
              <a:t>michael</a:t>
            </a:r>
            <a:r>
              <a:rPr lang="en-US" dirty="0" smtClean="0"/>
              <a:t> = 'Eric, the half a bee.'</a:t>
            </a:r>
          </a:p>
          <a:p>
            <a:r>
              <a:rPr lang="en-US" dirty="0" smtClean="0"/>
              <a:t>print_twice(</a:t>
            </a:r>
            <a:r>
              <a:rPr lang="en-US" dirty="0" err="1" smtClean="0"/>
              <a:t>michael</a:t>
            </a:r>
            <a:r>
              <a:rPr lang="en-US" dirty="0" smtClean="0"/>
              <a:t>)</a:t>
            </a:r>
            <a:endParaRPr lang="en-US" dirty="0"/>
          </a:p>
        </p:txBody>
      </p:sp>
      <p:sp>
        <p:nvSpPr>
          <p:cNvPr id="4" name="Date Placeholder 3"/>
          <p:cNvSpPr>
            <a:spLocks noGrp="1"/>
          </p:cNvSpPr>
          <p:nvPr>
            <p:ph type="dt" sz="half" idx="10"/>
          </p:nvPr>
        </p:nvSpPr>
        <p:spPr/>
        <p:txBody>
          <a:bodyPr/>
          <a:lstStyle/>
          <a:p>
            <a:fld id="{D3215C59-762A-4BDD-A6DC-E57AC34112D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Fruitful functions and void functions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Some of the functions we are using, such as the math functions, yield results; for lack of a better name, I call them </a:t>
            </a:r>
            <a:r>
              <a:rPr lang="en-US" i="1" dirty="0" smtClean="0"/>
              <a:t>fruitful functions. Other functions, like </a:t>
            </a:r>
            <a:r>
              <a:rPr lang="en-US" dirty="0" smtClean="0"/>
              <a:t>print_twice, perform an action but don’t return a value. They are called </a:t>
            </a:r>
            <a:r>
              <a:rPr lang="en-US" i="1" dirty="0" smtClean="0"/>
              <a:t>void functions.</a:t>
            </a:r>
            <a:endParaRPr lang="en-US" dirty="0"/>
          </a:p>
        </p:txBody>
      </p:sp>
      <p:sp>
        <p:nvSpPr>
          <p:cNvPr id="4" name="Date Placeholder 3"/>
          <p:cNvSpPr>
            <a:spLocks noGrp="1"/>
          </p:cNvSpPr>
          <p:nvPr>
            <p:ph type="dt" sz="half" idx="10"/>
          </p:nvPr>
        </p:nvSpPr>
        <p:spPr/>
        <p:txBody>
          <a:bodyPr/>
          <a:lstStyle/>
          <a:p>
            <a:fld id="{49E77317-1184-4887-BEC7-FEA88638B0FD}"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x = math.cos(radians)</a:t>
            </a:r>
          </a:p>
          <a:p>
            <a:r>
              <a:rPr lang="en-US" dirty="0" smtClean="0"/>
              <a:t>golden = (</a:t>
            </a:r>
            <a:r>
              <a:rPr lang="en-US" dirty="0" err="1" smtClean="0"/>
              <a:t>math.sqrt</a:t>
            </a:r>
            <a:r>
              <a:rPr lang="en-US" dirty="0" smtClean="0"/>
              <a:t>(5) + 1) / 2</a:t>
            </a:r>
          </a:p>
          <a:p>
            <a:r>
              <a:rPr lang="en-US" dirty="0" err="1" smtClean="0"/>
              <a:t>math.sqrt</a:t>
            </a:r>
            <a:r>
              <a:rPr lang="en-US" dirty="0" smtClean="0"/>
              <a:t>(5)</a:t>
            </a:r>
          </a:p>
          <a:p>
            <a:r>
              <a:rPr lang="en-US" dirty="0" smtClean="0"/>
              <a:t>2.23606797749979</a:t>
            </a:r>
            <a:endParaRPr lang="en-US" dirty="0"/>
          </a:p>
        </p:txBody>
      </p:sp>
      <p:sp>
        <p:nvSpPr>
          <p:cNvPr id="4" name="Date Placeholder 3"/>
          <p:cNvSpPr>
            <a:spLocks noGrp="1"/>
          </p:cNvSpPr>
          <p:nvPr>
            <p:ph type="dt" sz="half" idx="10"/>
          </p:nvPr>
        </p:nvSpPr>
        <p:spPr/>
        <p:txBody>
          <a:bodyPr/>
          <a:lstStyle/>
          <a:p>
            <a:fld id="{71FDD6C8-C375-49D8-A2CD-65E7D159645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b="1" dirty="0" smtClean="0"/>
              <a:t>def </a:t>
            </a:r>
            <a:r>
              <a:rPr lang="en-US" b="1" dirty="0" err="1" smtClean="0"/>
              <a:t>addtwo</a:t>
            </a:r>
            <a:r>
              <a:rPr lang="en-US" b="1" dirty="0" smtClean="0"/>
              <a:t>(a, b):</a:t>
            </a:r>
          </a:p>
          <a:p>
            <a:pPr>
              <a:buNone/>
            </a:pPr>
            <a:r>
              <a:rPr lang="en-US" dirty="0" smtClean="0"/>
              <a:t>		added = a + b</a:t>
            </a:r>
          </a:p>
          <a:p>
            <a:pPr>
              <a:buNone/>
            </a:pPr>
            <a:r>
              <a:rPr lang="en-US" b="1" dirty="0" smtClean="0"/>
              <a:t>          return added</a:t>
            </a:r>
          </a:p>
          <a:p>
            <a:pPr>
              <a:buNone/>
            </a:pPr>
            <a:endParaRPr lang="en-US" dirty="0" smtClean="0"/>
          </a:p>
          <a:p>
            <a:pPr>
              <a:buNone/>
            </a:pPr>
            <a:r>
              <a:rPr lang="en-US" dirty="0" smtClean="0"/>
              <a:t>x = </a:t>
            </a:r>
            <a:r>
              <a:rPr lang="en-US" dirty="0" err="1" smtClean="0"/>
              <a:t>addtwo</a:t>
            </a:r>
            <a:r>
              <a:rPr lang="en-US" dirty="0" smtClean="0"/>
              <a:t>(3, 5)</a:t>
            </a:r>
          </a:p>
          <a:p>
            <a:pPr>
              <a:buNone/>
            </a:pPr>
            <a:r>
              <a:rPr lang="en-US" dirty="0" smtClean="0"/>
              <a:t>print(x)</a:t>
            </a:r>
            <a:endParaRPr lang="en-US" dirty="0"/>
          </a:p>
        </p:txBody>
      </p:sp>
      <p:sp>
        <p:nvSpPr>
          <p:cNvPr id="4" name="Date Placeholder 3"/>
          <p:cNvSpPr>
            <a:spLocks noGrp="1"/>
          </p:cNvSpPr>
          <p:nvPr>
            <p:ph type="dt" sz="half" idx="10"/>
          </p:nvPr>
        </p:nvSpPr>
        <p:spPr/>
        <p:txBody>
          <a:bodyPr/>
          <a:lstStyle/>
          <a:p>
            <a:fld id="{10AC8C17-FE46-43AD-BA3D-67528476C45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solidFill>
                  <a:srgbClr val="C00000"/>
                </a:solidFill>
              </a:rPr>
              <a:t>Data Types</a:t>
            </a:r>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buNone/>
            </a:pPr>
            <a:r>
              <a:rPr lang="en-US" b="1" dirty="0" smtClean="0"/>
              <a:t>Python Numbers: </a:t>
            </a:r>
          </a:p>
          <a:p>
            <a:pPr>
              <a:buNone/>
            </a:pPr>
            <a:r>
              <a:rPr lang="en-US" dirty="0" smtClean="0"/>
              <a:t> • Number data types store numeric values. Number objects are created when you assign a value to them. </a:t>
            </a:r>
          </a:p>
          <a:p>
            <a:pPr>
              <a:buNone/>
            </a:pPr>
            <a:r>
              <a:rPr lang="en-US" b="1" dirty="0" smtClean="0"/>
              <a:t>Python Strings: </a:t>
            </a:r>
          </a:p>
          <a:p>
            <a:pPr>
              <a:buNone/>
            </a:pPr>
            <a:r>
              <a:rPr lang="en-US" dirty="0" smtClean="0"/>
              <a:t>• Strings in Python are identified as a contiguous set of characters represented in the quotation marks. Python allows either pair of single or double quotes.</a:t>
            </a:r>
          </a:p>
          <a:p>
            <a:pPr>
              <a:buNone/>
            </a:pPr>
            <a:r>
              <a:rPr lang="en-US" dirty="0" smtClean="0"/>
              <a:t> </a:t>
            </a:r>
            <a:r>
              <a:rPr lang="en-US" b="1" dirty="0" smtClean="0"/>
              <a:t>Python Lists:</a:t>
            </a:r>
          </a:p>
          <a:p>
            <a:pPr>
              <a:buNone/>
            </a:pPr>
            <a:r>
              <a:rPr lang="en-US" dirty="0" smtClean="0"/>
              <a:t> • Lists are the most versatile of Python's compound data types. A list contains items separated by commas and enclosed within square brackets ([ ]).</a:t>
            </a:r>
          </a:p>
          <a:p>
            <a:pPr>
              <a:buNone/>
            </a:pPr>
            <a:r>
              <a:rPr lang="en-US" b="1" dirty="0" smtClean="0"/>
              <a:t>Python </a:t>
            </a:r>
            <a:r>
              <a:rPr lang="en-US" b="1" dirty="0" err="1" smtClean="0"/>
              <a:t>Tuples</a:t>
            </a:r>
            <a:r>
              <a:rPr lang="en-US" b="1" dirty="0" smtClean="0"/>
              <a:t>: </a:t>
            </a:r>
          </a:p>
          <a:p>
            <a:pPr>
              <a:buNone/>
            </a:pPr>
            <a:r>
              <a:rPr lang="en-US" dirty="0" smtClean="0"/>
              <a:t>• A tuple is another sequence data type that is similar to the list. A tuple consists of a number of values separated by commas. Unlike lists, however, </a:t>
            </a:r>
            <a:r>
              <a:rPr lang="en-US" dirty="0" err="1" smtClean="0"/>
              <a:t>tuples</a:t>
            </a:r>
            <a:r>
              <a:rPr lang="en-US" dirty="0" smtClean="0"/>
              <a:t> are enclosed within parenthesis. </a:t>
            </a:r>
          </a:p>
          <a:p>
            <a:pPr>
              <a:buNone/>
            </a:pPr>
            <a:r>
              <a:rPr lang="en-US" b="1" dirty="0" smtClean="0"/>
              <a:t>Python Dictionary: </a:t>
            </a:r>
          </a:p>
          <a:p>
            <a:pPr>
              <a:buNone/>
            </a:pPr>
            <a:r>
              <a:rPr lang="en-US" dirty="0" smtClean="0"/>
              <a:t>• Python's dictionaries are kind of hash-table type. They work like associative arrays or hashes found in Perl and consist of key-value pairs. A dictionary key can be almost any Python type, but are usually numbers or strings. Values, on the other hand, can be any arbitrary Python object.</a:t>
            </a:r>
            <a:endParaRPr lang="en-US" dirty="0"/>
          </a:p>
        </p:txBody>
      </p:sp>
      <p:sp>
        <p:nvSpPr>
          <p:cNvPr id="4" name="Date Placeholder 3"/>
          <p:cNvSpPr>
            <a:spLocks noGrp="1"/>
          </p:cNvSpPr>
          <p:nvPr>
            <p:ph type="dt" sz="half" idx="10"/>
          </p:nvPr>
        </p:nvSpPr>
        <p:spPr/>
        <p:txBody>
          <a:bodyPr/>
          <a:lstStyle/>
          <a:p>
            <a:fld id="{B5EEBF65-5D7E-40F7-8079-657B2D910557}"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Why functions?</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Creating a new function gives you an opportunity to name a group of statements, which makes your program easier to read, understand, and debug.</a:t>
            </a:r>
          </a:p>
          <a:p>
            <a:r>
              <a:rPr lang="en-US" dirty="0" smtClean="0"/>
              <a:t>Functions can make a program smaller by eliminating repetitive code. Later, if you make a change, you only have to make it in one place.</a:t>
            </a:r>
          </a:p>
          <a:p>
            <a:r>
              <a:rPr lang="en-US" dirty="0" smtClean="0"/>
              <a:t>Dividing a long program into functions allows you to debug the parts one at a time and then assemble them into a working whole.</a:t>
            </a:r>
          </a:p>
          <a:p>
            <a:r>
              <a:rPr lang="en-US" dirty="0" smtClean="0"/>
              <a:t>Well-designed functions are often useful for many programs. Once you write and debug one, you can reuse it</a:t>
            </a:r>
            <a:endParaRPr lang="en-US" dirty="0"/>
          </a:p>
        </p:txBody>
      </p:sp>
      <p:sp>
        <p:nvSpPr>
          <p:cNvPr id="4" name="Date Placeholder 3"/>
          <p:cNvSpPr>
            <a:spLocks noGrp="1"/>
          </p:cNvSpPr>
          <p:nvPr>
            <p:ph type="dt" sz="half" idx="10"/>
          </p:nvPr>
        </p:nvSpPr>
        <p:spPr/>
        <p:txBody>
          <a:bodyPr/>
          <a:lstStyle/>
          <a:p>
            <a:fld id="{F79EC19B-94D9-4E71-9CD5-71A5FBA1FE3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Exercise : What will the following Python program print out?</a:t>
            </a:r>
            <a:endParaRPr lang="en-US" sz="3200" b="1" dirty="0">
              <a:solidFill>
                <a:srgbClr val="C00000"/>
              </a:solidFill>
            </a:endParaRPr>
          </a:p>
        </p:txBody>
      </p:sp>
      <p:sp>
        <p:nvSpPr>
          <p:cNvPr id="3" name="Content Placeholder 2"/>
          <p:cNvSpPr>
            <a:spLocks noGrp="1"/>
          </p:cNvSpPr>
          <p:nvPr>
            <p:ph idx="1"/>
          </p:nvPr>
        </p:nvSpPr>
        <p:spPr/>
        <p:txBody>
          <a:bodyPr/>
          <a:lstStyle/>
          <a:p>
            <a:pPr>
              <a:buNone/>
            </a:pPr>
            <a:r>
              <a:rPr lang="en-US" b="1" dirty="0" smtClean="0"/>
              <a:t>def </a:t>
            </a:r>
            <a:r>
              <a:rPr lang="en-US" b="1" dirty="0" err="1" smtClean="0"/>
              <a:t>fred</a:t>
            </a:r>
            <a:r>
              <a:rPr lang="en-US" b="1" dirty="0" smtClean="0"/>
              <a:t>():</a:t>
            </a:r>
          </a:p>
          <a:p>
            <a:pPr lvl="1">
              <a:buNone/>
            </a:pPr>
            <a:r>
              <a:rPr lang="en-US" dirty="0" smtClean="0"/>
              <a:t>	print("Zap")</a:t>
            </a:r>
          </a:p>
          <a:p>
            <a:pPr>
              <a:buNone/>
            </a:pPr>
            <a:r>
              <a:rPr lang="en-US" b="1" dirty="0" smtClean="0"/>
              <a:t>def </a:t>
            </a:r>
            <a:r>
              <a:rPr lang="en-US" b="1" dirty="0" err="1" smtClean="0"/>
              <a:t>jane</a:t>
            </a:r>
            <a:r>
              <a:rPr lang="en-US" b="1" dirty="0" smtClean="0"/>
              <a:t>():</a:t>
            </a:r>
          </a:p>
          <a:p>
            <a:pPr>
              <a:buNone/>
            </a:pPr>
            <a:r>
              <a:rPr lang="en-US" dirty="0" smtClean="0"/>
              <a:t>	print("ABC")</a:t>
            </a:r>
          </a:p>
          <a:p>
            <a:pPr>
              <a:buNone/>
            </a:pPr>
            <a:r>
              <a:rPr lang="en-US" dirty="0" err="1" smtClean="0"/>
              <a:t>jane</a:t>
            </a:r>
            <a:r>
              <a:rPr lang="en-US" dirty="0" smtClean="0"/>
              <a:t>()</a:t>
            </a:r>
          </a:p>
          <a:p>
            <a:pPr>
              <a:buNone/>
            </a:pPr>
            <a:r>
              <a:rPr lang="en-US" dirty="0" err="1" smtClean="0"/>
              <a:t>fred</a:t>
            </a:r>
            <a:r>
              <a:rPr lang="en-US" dirty="0" smtClean="0"/>
              <a:t>()</a:t>
            </a:r>
          </a:p>
          <a:p>
            <a:pPr>
              <a:buNone/>
            </a:pPr>
            <a:r>
              <a:rPr lang="en-US" dirty="0" err="1" smtClean="0"/>
              <a:t>jane</a:t>
            </a:r>
            <a:r>
              <a:rPr lang="en-US" dirty="0" smtClean="0"/>
              <a:t>()</a:t>
            </a:r>
            <a:endParaRPr lang="en-US" dirty="0"/>
          </a:p>
        </p:txBody>
      </p:sp>
      <p:sp>
        <p:nvSpPr>
          <p:cNvPr id="4" name="Date Placeholder 3"/>
          <p:cNvSpPr>
            <a:spLocks noGrp="1"/>
          </p:cNvSpPr>
          <p:nvPr>
            <p:ph type="dt" sz="half" idx="10"/>
          </p:nvPr>
        </p:nvSpPr>
        <p:spPr/>
        <p:txBody>
          <a:bodyPr/>
          <a:lstStyle/>
          <a:p>
            <a:fld id="{25921052-3F56-4DCB-B032-4523892B191F}"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Write the grade program using a function called compute grade that takes a score as its parameter and returns a grade as a string.</a:t>
            </a:r>
            <a:endParaRPr lang="en-US" dirty="0"/>
          </a:p>
        </p:txBody>
      </p:sp>
      <p:sp>
        <p:nvSpPr>
          <p:cNvPr id="4" name="Date Placeholder 3"/>
          <p:cNvSpPr>
            <a:spLocks noGrp="1"/>
          </p:cNvSpPr>
          <p:nvPr>
            <p:ph type="dt" sz="half" idx="10"/>
          </p:nvPr>
        </p:nvSpPr>
        <p:spPr/>
        <p:txBody>
          <a:bodyPr/>
          <a:lstStyle/>
          <a:p>
            <a:fld id="{C8D1E31C-E62F-45E4-A49B-2AC92973E091}"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Iteration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Updating a variable by adding 1 is called an </a:t>
            </a:r>
            <a:r>
              <a:rPr lang="en-US" i="1" dirty="0" smtClean="0"/>
              <a:t>increment; subtracting 1 is called a decrement.</a:t>
            </a:r>
            <a:endParaRPr lang="en-US" dirty="0"/>
          </a:p>
        </p:txBody>
      </p:sp>
      <p:sp>
        <p:nvSpPr>
          <p:cNvPr id="4" name="Date Placeholder 3"/>
          <p:cNvSpPr>
            <a:spLocks noGrp="1"/>
          </p:cNvSpPr>
          <p:nvPr>
            <p:ph type="dt" sz="half" idx="10"/>
          </p:nvPr>
        </p:nvSpPr>
        <p:spPr/>
        <p:txBody>
          <a:bodyPr/>
          <a:lstStyle/>
          <a:p>
            <a:fld id="{3B20826B-8B87-4ED9-BEED-7BD4CE66C067}"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The while statement</a:t>
            </a:r>
            <a:endParaRPr lang="en-US" dirty="0">
              <a:solidFill>
                <a:srgbClr val="C00000"/>
              </a:solidFill>
            </a:endParaRPr>
          </a:p>
        </p:txBody>
      </p:sp>
      <p:sp>
        <p:nvSpPr>
          <p:cNvPr id="3" name="Content Placeholder 2"/>
          <p:cNvSpPr>
            <a:spLocks noGrp="1"/>
          </p:cNvSpPr>
          <p:nvPr>
            <p:ph idx="1"/>
          </p:nvPr>
        </p:nvSpPr>
        <p:spPr/>
        <p:txBody>
          <a:bodyPr/>
          <a:lstStyle/>
          <a:p>
            <a:pPr>
              <a:buNone/>
            </a:pPr>
            <a:r>
              <a:rPr lang="en-US" dirty="0" smtClean="0"/>
              <a:t>n = 5</a:t>
            </a:r>
          </a:p>
          <a:p>
            <a:pPr>
              <a:buNone/>
            </a:pPr>
            <a:r>
              <a:rPr lang="en-US" b="1" dirty="0" smtClean="0"/>
              <a:t>while n &gt; 0:</a:t>
            </a:r>
          </a:p>
          <a:p>
            <a:pPr>
              <a:buNone/>
            </a:pPr>
            <a:r>
              <a:rPr lang="en-US" dirty="0" smtClean="0"/>
              <a:t>		print(n)</a:t>
            </a:r>
          </a:p>
          <a:p>
            <a:pPr>
              <a:buNone/>
            </a:pPr>
            <a:r>
              <a:rPr lang="en-US" dirty="0" smtClean="0"/>
              <a:t>		n = n - 1</a:t>
            </a:r>
          </a:p>
          <a:p>
            <a:pPr>
              <a:buNone/>
            </a:pPr>
            <a:r>
              <a:rPr lang="en-US" dirty="0" smtClean="0"/>
              <a:t>print('Blastoff!')</a:t>
            </a:r>
            <a:endParaRPr lang="en-US" dirty="0"/>
          </a:p>
        </p:txBody>
      </p:sp>
      <p:sp>
        <p:nvSpPr>
          <p:cNvPr id="4" name="Date Placeholder 3"/>
          <p:cNvSpPr>
            <a:spLocks noGrp="1"/>
          </p:cNvSpPr>
          <p:nvPr>
            <p:ph type="dt" sz="half" idx="10"/>
          </p:nvPr>
        </p:nvSpPr>
        <p:spPr/>
        <p:txBody>
          <a:bodyPr/>
          <a:lstStyle/>
          <a:p>
            <a:fld id="{032FCF00-A38C-4A00-834C-86A1BFD880D7}"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The flow of execution for a while statement:</a:t>
            </a:r>
            <a:endParaRPr lang="en-US" b="1" dirty="0">
              <a:solidFill>
                <a:srgbClr val="C00000"/>
              </a:solidFill>
            </a:endParaRPr>
          </a:p>
        </p:txBody>
      </p:sp>
      <p:sp>
        <p:nvSpPr>
          <p:cNvPr id="3" name="Content Placeholder 2"/>
          <p:cNvSpPr>
            <a:spLocks noGrp="1"/>
          </p:cNvSpPr>
          <p:nvPr>
            <p:ph idx="1"/>
          </p:nvPr>
        </p:nvSpPr>
        <p:spPr>
          <a:xfrm>
            <a:off x="152400" y="2133600"/>
            <a:ext cx="8686800" cy="3429000"/>
          </a:xfrm>
        </p:spPr>
        <p:txBody>
          <a:bodyPr>
            <a:normAutofit fontScale="85000" lnSpcReduction="20000"/>
          </a:bodyPr>
          <a:lstStyle/>
          <a:p>
            <a:pPr>
              <a:buNone/>
            </a:pPr>
            <a:r>
              <a:rPr lang="en-US" dirty="0" smtClean="0"/>
              <a:t>1. Evaluate the condition, yielding True or False.</a:t>
            </a:r>
          </a:p>
          <a:p>
            <a:pPr>
              <a:buNone/>
            </a:pPr>
            <a:r>
              <a:rPr lang="en-US" dirty="0" smtClean="0"/>
              <a:t>2. If the condition is false, exit the while statement and continue execution at the next statement.</a:t>
            </a:r>
          </a:p>
          <a:p>
            <a:pPr>
              <a:buNone/>
            </a:pPr>
            <a:r>
              <a:rPr lang="en-US" dirty="0" smtClean="0"/>
              <a:t>3. If the condition is true, execute the body and then go back to step 1.</a:t>
            </a:r>
          </a:p>
          <a:p>
            <a:pPr>
              <a:buNone/>
            </a:pPr>
            <a:endParaRPr lang="en-US" dirty="0" smtClean="0"/>
          </a:p>
          <a:p>
            <a:pPr>
              <a:buNone/>
            </a:pPr>
            <a:r>
              <a:rPr lang="en-US" dirty="0" smtClean="0"/>
              <a:t>This type of flow is called a </a:t>
            </a:r>
            <a:r>
              <a:rPr lang="en-US" i="1" dirty="0" smtClean="0"/>
              <a:t>loop because the third step loops back around to the </a:t>
            </a:r>
            <a:r>
              <a:rPr lang="en-US" dirty="0" smtClean="0"/>
              <a:t>top. We call each time we execute the body of the loop an </a:t>
            </a:r>
            <a:r>
              <a:rPr lang="en-US" i="1" dirty="0" smtClean="0"/>
              <a:t>iteration.</a:t>
            </a:r>
            <a:endParaRPr lang="en-US" dirty="0"/>
          </a:p>
        </p:txBody>
      </p:sp>
      <p:sp>
        <p:nvSpPr>
          <p:cNvPr id="4" name="Date Placeholder 3"/>
          <p:cNvSpPr>
            <a:spLocks noGrp="1"/>
          </p:cNvSpPr>
          <p:nvPr>
            <p:ph type="dt" sz="half" idx="10"/>
          </p:nvPr>
        </p:nvSpPr>
        <p:spPr/>
        <p:txBody>
          <a:bodyPr/>
          <a:lstStyle/>
          <a:p>
            <a:fld id="{F493F4CA-1154-4DFE-AF03-CE58D1233778}"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Infinite loops</a:t>
            </a:r>
            <a:endParaRPr lang="en-US" dirty="0">
              <a:solidFill>
                <a:srgbClr val="C00000"/>
              </a:solidFill>
            </a:endParaRPr>
          </a:p>
        </p:txBody>
      </p:sp>
      <p:sp>
        <p:nvSpPr>
          <p:cNvPr id="3" name="Content Placeholder 2"/>
          <p:cNvSpPr>
            <a:spLocks noGrp="1"/>
          </p:cNvSpPr>
          <p:nvPr>
            <p:ph idx="1"/>
          </p:nvPr>
        </p:nvSpPr>
        <p:spPr/>
        <p:txBody>
          <a:bodyPr/>
          <a:lstStyle/>
          <a:p>
            <a:pPr>
              <a:buNone/>
            </a:pPr>
            <a:r>
              <a:rPr lang="en-US" dirty="0" smtClean="0"/>
              <a:t>n = 10</a:t>
            </a:r>
          </a:p>
          <a:p>
            <a:pPr>
              <a:buNone/>
            </a:pPr>
            <a:r>
              <a:rPr lang="en-US" b="1" dirty="0" smtClean="0"/>
              <a:t>while True:</a:t>
            </a:r>
          </a:p>
          <a:p>
            <a:pPr>
              <a:buNone/>
            </a:pPr>
            <a:r>
              <a:rPr lang="en-US" dirty="0" smtClean="0"/>
              <a:t>		print(n, end=' ')</a:t>
            </a:r>
          </a:p>
          <a:p>
            <a:pPr>
              <a:buNone/>
            </a:pPr>
            <a:r>
              <a:rPr lang="en-US" dirty="0" smtClean="0"/>
              <a:t>		n = n - 1</a:t>
            </a:r>
          </a:p>
          <a:p>
            <a:pPr>
              <a:buNone/>
            </a:pPr>
            <a:r>
              <a:rPr lang="en-US" dirty="0" smtClean="0"/>
              <a:t>print('Done!')</a:t>
            </a:r>
            <a:endParaRPr lang="en-US" dirty="0"/>
          </a:p>
        </p:txBody>
      </p:sp>
      <p:sp>
        <p:nvSpPr>
          <p:cNvPr id="4" name="Date Placeholder 3"/>
          <p:cNvSpPr>
            <a:spLocks noGrp="1"/>
          </p:cNvSpPr>
          <p:nvPr>
            <p:ph type="dt" sz="half" idx="10"/>
          </p:nvPr>
        </p:nvSpPr>
        <p:spPr/>
        <p:txBody>
          <a:bodyPr/>
          <a:lstStyle/>
          <a:p>
            <a:fld id="{FCC0B8E8-468E-4141-8F6E-076BDF813386}"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b="1" dirty="0" smtClean="0"/>
              <a:t>while True:</a:t>
            </a:r>
          </a:p>
          <a:p>
            <a:pPr lvl="1">
              <a:buNone/>
            </a:pPr>
            <a:r>
              <a:rPr lang="en-US" dirty="0" smtClean="0"/>
              <a:t>	line = input('&gt; ')</a:t>
            </a:r>
          </a:p>
          <a:p>
            <a:pPr>
              <a:buNone/>
            </a:pPr>
            <a:r>
              <a:rPr lang="en-US" b="1" dirty="0" smtClean="0"/>
              <a:t>		if line == 'done':</a:t>
            </a:r>
          </a:p>
          <a:p>
            <a:pPr>
              <a:buNone/>
            </a:pPr>
            <a:r>
              <a:rPr lang="en-US" b="1" dirty="0" smtClean="0"/>
              <a:t>			break</a:t>
            </a:r>
          </a:p>
          <a:p>
            <a:pPr>
              <a:buNone/>
            </a:pPr>
            <a:r>
              <a:rPr lang="en-US" dirty="0" smtClean="0"/>
              <a:t>		print(line)</a:t>
            </a:r>
          </a:p>
          <a:p>
            <a:pPr>
              <a:buNone/>
            </a:pPr>
            <a:r>
              <a:rPr lang="en-US" dirty="0" smtClean="0"/>
              <a:t>print('Done!')</a:t>
            </a:r>
            <a:endParaRPr lang="en-US" dirty="0"/>
          </a:p>
        </p:txBody>
      </p:sp>
      <p:sp>
        <p:nvSpPr>
          <p:cNvPr id="4" name="Date Placeholder 3"/>
          <p:cNvSpPr>
            <a:spLocks noGrp="1"/>
          </p:cNvSpPr>
          <p:nvPr>
            <p:ph type="dt" sz="half" idx="10"/>
          </p:nvPr>
        </p:nvSpPr>
        <p:spPr/>
        <p:txBody>
          <a:bodyPr/>
          <a:lstStyle/>
          <a:p>
            <a:fld id="{AF75F940-CE1C-4FEB-9024-B06AB427460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Finishing iterations with continue</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buNone/>
            </a:pPr>
            <a:r>
              <a:rPr lang="en-US" b="1" dirty="0" smtClean="0"/>
              <a:t>while True:</a:t>
            </a:r>
          </a:p>
          <a:p>
            <a:pPr>
              <a:buNone/>
            </a:pPr>
            <a:r>
              <a:rPr lang="en-US" dirty="0" smtClean="0"/>
              <a:t>		line = input('&gt; ')</a:t>
            </a:r>
          </a:p>
          <a:p>
            <a:pPr>
              <a:buNone/>
            </a:pPr>
            <a:r>
              <a:rPr lang="en-US" b="1" dirty="0" smtClean="0"/>
              <a:t>		if line[0] == '#':</a:t>
            </a:r>
          </a:p>
          <a:p>
            <a:pPr>
              <a:buNone/>
            </a:pPr>
            <a:r>
              <a:rPr lang="en-US" b="1" dirty="0" smtClean="0"/>
              <a:t>			continue</a:t>
            </a:r>
          </a:p>
          <a:p>
            <a:pPr>
              <a:buNone/>
            </a:pPr>
            <a:r>
              <a:rPr lang="en-US" b="1" dirty="0" smtClean="0"/>
              <a:t>		if line == 'done':</a:t>
            </a:r>
          </a:p>
          <a:p>
            <a:pPr>
              <a:buNone/>
            </a:pPr>
            <a:r>
              <a:rPr lang="en-US" b="1" dirty="0" smtClean="0"/>
              <a:t>			break</a:t>
            </a:r>
          </a:p>
          <a:p>
            <a:pPr>
              <a:buNone/>
            </a:pPr>
            <a:r>
              <a:rPr lang="en-US" dirty="0" smtClean="0"/>
              <a:t>		print(line)</a:t>
            </a:r>
          </a:p>
          <a:p>
            <a:pPr>
              <a:buNone/>
            </a:pPr>
            <a:r>
              <a:rPr lang="en-US" dirty="0" smtClean="0"/>
              <a:t>print('Done!')</a:t>
            </a:r>
            <a:endParaRPr lang="en-US" dirty="0"/>
          </a:p>
        </p:txBody>
      </p:sp>
      <p:sp>
        <p:nvSpPr>
          <p:cNvPr id="4" name="Date Placeholder 3"/>
          <p:cNvSpPr>
            <a:spLocks noGrp="1"/>
          </p:cNvSpPr>
          <p:nvPr>
            <p:ph type="dt" sz="half" idx="10"/>
          </p:nvPr>
        </p:nvSpPr>
        <p:spPr/>
        <p:txBody>
          <a:bodyPr/>
          <a:lstStyle/>
          <a:p>
            <a:fld id="{77FBB70C-A3C3-4688-8AF6-6551D9328222}"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Definite loops using for</a:t>
            </a:r>
            <a:endParaRPr lang="en-US" dirty="0">
              <a:solidFill>
                <a:srgbClr val="C00000"/>
              </a:solidFill>
            </a:endParaRPr>
          </a:p>
        </p:txBody>
      </p:sp>
      <p:sp>
        <p:nvSpPr>
          <p:cNvPr id="3" name="Content Placeholder 2"/>
          <p:cNvSpPr>
            <a:spLocks noGrp="1"/>
          </p:cNvSpPr>
          <p:nvPr>
            <p:ph idx="1"/>
          </p:nvPr>
        </p:nvSpPr>
        <p:spPr/>
        <p:txBody>
          <a:bodyPr/>
          <a:lstStyle/>
          <a:p>
            <a:pPr>
              <a:buNone/>
            </a:pPr>
            <a:r>
              <a:rPr lang="en-US" dirty="0" smtClean="0"/>
              <a:t>friends = ['Joseph', 'Glenn', 'Sally']</a:t>
            </a:r>
          </a:p>
          <a:p>
            <a:pPr>
              <a:buNone/>
            </a:pPr>
            <a:r>
              <a:rPr lang="en-US" b="1" dirty="0" smtClean="0"/>
              <a:t>for friend in friends:</a:t>
            </a:r>
          </a:p>
          <a:p>
            <a:pPr>
              <a:buNone/>
            </a:pPr>
            <a:r>
              <a:rPr lang="en-US" dirty="0" smtClean="0"/>
              <a:t>		print('Happy New Year:', friend)</a:t>
            </a:r>
          </a:p>
          <a:p>
            <a:pPr>
              <a:buNone/>
            </a:pPr>
            <a:r>
              <a:rPr lang="en-US" dirty="0" smtClean="0"/>
              <a:t>print('Done!')</a:t>
            </a:r>
            <a:endParaRPr lang="en-US" dirty="0"/>
          </a:p>
        </p:txBody>
      </p:sp>
      <p:sp>
        <p:nvSpPr>
          <p:cNvPr id="4" name="Date Placeholder 3"/>
          <p:cNvSpPr>
            <a:spLocks noGrp="1"/>
          </p:cNvSpPr>
          <p:nvPr>
            <p:ph type="dt" sz="half" idx="10"/>
          </p:nvPr>
        </p:nvSpPr>
        <p:spPr/>
        <p:txBody>
          <a:bodyPr/>
          <a:lstStyle/>
          <a:p>
            <a:fld id="{DA30E18F-2164-4448-B064-2FE12EBFD44C}"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Number</a:t>
            </a:r>
            <a:r>
              <a:rPr lang="en-US" dirty="0" smtClean="0"/>
              <a:t>s </a:t>
            </a:r>
            <a:endParaRPr lang="en-US" dirty="0"/>
          </a:p>
        </p:txBody>
      </p:sp>
      <p:sp>
        <p:nvSpPr>
          <p:cNvPr id="3" name="Content Placeholder 2"/>
          <p:cNvSpPr>
            <a:spLocks noGrp="1"/>
          </p:cNvSpPr>
          <p:nvPr>
            <p:ph idx="1"/>
          </p:nvPr>
        </p:nvSpPr>
        <p:spPr/>
        <p:txBody>
          <a:bodyPr/>
          <a:lstStyle/>
          <a:p>
            <a:r>
              <a:rPr lang="en-US" dirty="0" smtClean="0"/>
              <a:t>Python recognizes several diﬀerent types of data numbers. </a:t>
            </a:r>
          </a:p>
          <a:p>
            <a:pPr lvl="1"/>
            <a:r>
              <a:rPr lang="en-US" dirty="0" smtClean="0"/>
              <a:t>23 and −75 are integers,</a:t>
            </a:r>
          </a:p>
          <a:p>
            <a:pPr lvl="1"/>
            <a:r>
              <a:rPr lang="en-US" dirty="0" smtClean="0"/>
              <a:t> 5.0 and −23.09 are </a:t>
            </a:r>
            <a:r>
              <a:rPr lang="en-US" dirty="0" err="1" smtClean="0"/>
              <a:t>ﬂoats</a:t>
            </a:r>
            <a:r>
              <a:rPr lang="en-US" dirty="0" smtClean="0"/>
              <a:t> or </a:t>
            </a:r>
            <a:r>
              <a:rPr lang="en-US" dirty="0" err="1" smtClean="0"/>
              <a:t>ﬂoating</a:t>
            </a:r>
            <a:r>
              <a:rPr lang="en-US" dirty="0" smtClean="0"/>
              <a:t> point numbers. </a:t>
            </a:r>
          </a:p>
          <a:p>
            <a:pPr lvl="1"/>
            <a:r>
              <a:rPr lang="en-US" dirty="0" smtClean="0"/>
              <a:t>2 + 3j is a complex number </a:t>
            </a:r>
            <a:endParaRPr lang="en-US" dirty="0"/>
          </a:p>
        </p:txBody>
      </p:sp>
      <p:sp>
        <p:nvSpPr>
          <p:cNvPr id="4" name="Date Placeholder 3"/>
          <p:cNvSpPr>
            <a:spLocks noGrp="1"/>
          </p:cNvSpPr>
          <p:nvPr>
            <p:ph type="dt" sz="half" idx="10"/>
          </p:nvPr>
        </p:nvSpPr>
        <p:spPr/>
        <p:txBody>
          <a:bodyPr/>
          <a:lstStyle/>
          <a:p>
            <a:fld id="{8697CD45-A711-4A0E-B76C-C410ED1057F9}"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 : Loop Pattern</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dirty="0" smtClean="0"/>
              <a:t>count = 0</a:t>
            </a:r>
          </a:p>
          <a:p>
            <a:pPr>
              <a:buNone/>
            </a:pPr>
            <a:r>
              <a:rPr lang="en-US" b="1" dirty="0" smtClean="0"/>
              <a:t>for itervar in [3, 41, 12, 9, 74, 15]:</a:t>
            </a:r>
          </a:p>
          <a:p>
            <a:pPr>
              <a:buNone/>
            </a:pPr>
            <a:r>
              <a:rPr lang="en-US" dirty="0" smtClean="0"/>
              <a:t>		count = count + 1</a:t>
            </a:r>
          </a:p>
          <a:p>
            <a:pPr>
              <a:buNone/>
            </a:pPr>
            <a:r>
              <a:rPr lang="en-US" dirty="0" smtClean="0"/>
              <a:t>print('Count: ', count)</a:t>
            </a:r>
            <a:endParaRPr lang="en-US" dirty="0"/>
          </a:p>
        </p:txBody>
      </p:sp>
      <p:sp>
        <p:nvSpPr>
          <p:cNvPr id="4" name="Date Placeholder 3"/>
          <p:cNvSpPr>
            <a:spLocks noGrp="1"/>
          </p:cNvSpPr>
          <p:nvPr>
            <p:ph type="dt" sz="half" idx="10"/>
          </p:nvPr>
        </p:nvSpPr>
        <p:spPr/>
        <p:txBody>
          <a:bodyPr/>
          <a:lstStyle/>
          <a:p>
            <a:fld id="{4DBA8638-1583-4604-844C-DBCDB7D3E46B}"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Example : Loop Pattern2</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dirty="0" smtClean="0"/>
              <a:t>total = 0</a:t>
            </a:r>
          </a:p>
          <a:p>
            <a:pPr>
              <a:buNone/>
            </a:pPr>
            <a:r>
              <a:rPr lang="en-US" b="1" dirty="0" smtClean="0"/>
              <a:t>for itervar in [3, 41, 12, 9, 74, 15]:</a:t>
            </a:r>
          </a:p>
          <a:p>
            <a:pPr>
              <a:buNone/>
            </a:pPr>
            <a:r>
              <a:rPr lang="en-US" dirty="0" smtClean="0"/>
              <a:t>		total = total + itervar</a:t>
            </a:r>
          </a:p>
          <a:p>
            <a:pPr>
              <a:buNone/>
            </a:pPr>
            <a:r>
              <a:rPr lang="en-US" dirty="0" smtClean="0"/>
              <a:t>print('Total: ', total)</a:t>
            </a:r>
            <a:endParaRPr lang="en-US" dirty="0"/>
          </a:p>
        </p:txBody>
      </p:sp>
      <p:sp>
        <p:nvSpPr>
          <p:cNvPr id="4" name="Date Placeholder 3"/>
          <p:cNvSpPr>
            <a:spLocks noGrp="1"/>
          </p:cNvSpPr>
          <p:nvPr>
            <p:ph type="dt" sz="half" idx="10"/>
          </p:nvPr>
        </p:nvSpPr>
        <p:spPr/>
        <p:txBody>
          <a:bodyPr/>
          <a:lstStyle/>
          <a:p>
            <a:fld id="{E9B5CC40-77BE-470D-B754-F98462A4CDBA}"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Maximum and minimum loops</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To find the largest value in a list or sequence, we construct the following loop: </a:t>
            </a:r>
          </a:p>
          <a:p>
            <a:pPr>
              <a:buNone/>
            </a:pPr>
            <a:r>
              <a:rPr lang="en-US" dirty="0" smtClean="0"/>
              <a:t>largest = None</a:t>
            </a:r>
          </a:p>
          <a:p>
            <a:pPr>
              <a:buNone/>
            </a:pPr>
            <a:r>
              <a:rPr lang="en-US" dirty="0" smtClean="0"/>
              <a:t>print('Before:', largest)</a:t>
            </a:r>
          </a:p>
          <a:p>
            <a:pPr>
              <a:buNone/>
            </a:pPr>
            <a:r>
              <a:rPr lang="en-US" b="1" dirty="0" smtClean="0"/>
              <a:t>for itervar in [3, 41, 12, 9, 74, 15]:</a:t>
            </a:r>
          </a:p>
          <a:p>
            <a:pPr>
              <a:buNone/>
            </a:pPr>
            <a:r>
              <a:rPr lang="en-US" b="1" dirty="0" smtClean="0"/>
              <a:t>		if largest is None or itervar &gt; largest :</a:t>
            </a:r>
          </a:p>
          <a:p>
            <a:pPr>
              <a:buNone/>
            </a:pPr>
            <a:r>
              <a:rPr lang="en-US" dirty="0" smtClean="0"/>
              <a:t>			largest = itervar</a:t>
            </a:r>
          </a:p>
          <a:p>
            <a:pPr>
              <a:buNone/>
            </a:pPr>
            <a:r>
              <a:rPr lang="en-US" dirty="0" smtClean="0"/>
              <a:t>		print('Loop:', itervar, largest)</a:t>
            </a:r>
          </a:p>
          <a:p>
            <a:pPr>
              <a:buNone/>
            </a:pPr>
            <a:r>
              <a:rPr lang="en-US" dirty="0" smtClean="0"/>
              <a:t>print('Largest:', largest)</a:t>
            </a:r>
            <a:endParaRPr lang="en-US" dirty="0"/>
          </a:p>
        </p:txBody>
      </p:sp>
      <p:sp>
        <p:nvSpPr>
          <p:cNvPr id="4" name="Date Placeholder 3"/>
          <p:cNvSpPr>
            <a:spLocks noGrp="1"/>
          </p:cNvSpPr>
          <p:nvPr>
            <p:ph type="dt" sz="half" idx="10"/>
          </p:nvPr>
        </p:nvSpPr>
        <p:spPr/>
        <p:txBody>
          <a:bodyPr/>
          <a:lstStyle/>
          <a:p>
            <a:fld id="{29D3A297-DF2E-400F-B28E-EBC31CA9ED53}"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 compute the smallest number,</a:t>
            </a:r>
            <a:endParaRPr lang="en-US" b="1" dirty="0">
              <a:solidFill>
                <a:srgbClr val="C00000"/>
              </a:solidFill>
            </a:endParaRPr>
          </a:p>
        </p:txBody>
      </p:sp>
      <p:sp>
        <p:nvSpPr>
          <p:cNvPr id="3" name="Content Placeholder 2"/>
          <p:cNvSpPr>
            <a:spLocks noGrp="1"/>
          </p:cNvSpPr>
          <p:nvPr>
            <p:ph idx="1"/>
          </p:nvPr>
        </p:nvSpPr>
        <p:spPr/>
        <p:txBody>
          <a:bodyPr/>
          <a:lstStyle/>
          <a:p>
            <a:pPr>
              <a:buNone/>
            </a:pPr>
            <a:r>
              <a:rPr lang="en-US" dirty="0" smtClean="0"/>
              <a:t>smallest = None</a:t>
            </a:r>
          </a:p>
          <a:p>
            <a:pPr>
              <a:buNone/>
            </a:pPr>
            <a:r>
              <a:rPr lang="en-US" dirty="0" smtClean="0"/>
              <a:t>print('Before:', smallest)</a:t>
            </a:r>
          </a:p>
          <a:p>
            <a:pPr>
              <a:buNone/>
            </a:pPr>
            <a:r>
              <a:rPr lang="en-US" b="1" dirty="0" smtClean="0"/>
              <a:t>for itervar in [3, 41, 12, 9, 74, 15]:</a:t>
            </a:r>
          </a:p>
          <a:p>
            <a:pPr>
              <a:buNone/>
            </a:pPr>
            <a:r>
              <a:rPr lang="en-US" b="1" dirty="0" smtClean="0"/>
              <a:t>		if smallest is None or itervar &lt; smallest:</a:t>
            </a:r>
          </a:p>
          <a:p>
            <a:pPr>
              <a:buNone/>
            </a:pPr>
            <a:r>
              <a:rPr lang="en-US" dirty="0" smtClean="0"/>
              <a:t>			smallest = itervar</a:t>
            </a:r>
          </a:p>
          <a:p>
            <a:pPr>
              <a:buNone/>
            </a:pPr>
            <a:r>
              <a:rPr lang="en-US" dirty="0" smtClean="0"/>
              <a:t>		print('Loop:', itervar, smallest)</a:t>
            </a:r>
          </a:p>
          <a:p>
            <a:pPr>
              <a:buNone/>
            </a:pPr>
            <a:r>
              <a:rPr lang="en-US" dirty="0" smtClean="0"/>
              <a:t>print('Smallest:', smallest)</a:t>
            </a:r>
            <a:endParaRPr lang="en-US" dirty="0"/>
          </a:p>
        </p:txBody>
      </p:sp>
      <p:sp>
        <p:nvSpPr>
          <p:cNvPr id="4" name="Date Placeholder 3"/>
          <p:cNvSpPr>
            <a:spLocks noGrp="1"/>
          </p:cNvSpPr>
          <p:nvPr>
            <p:ph type="dt" sz="half" idx="10"/>
          </p:nvPr>
        </p:nvSpPr>
        <p:spPr/>
        <p:txBody>
          <a:bodyPr/>
          <a:lstStyle/>
          <a:p>
            <a:fld id="{E2E141F1-BD7E-44BC-A1D9-40FCDBCB761E}"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1143000"/>
          </a:xfrm>
        </p:spPr>
        <p:txBody>
          <a:bodyPr>
            <a:normAutofit/>
          </a:bodyPr>
          <a:lstStyle/>
          <a:p>
            <a:r>
              <a:rPr lang="en-US" sz="3200" b="1" dirty="0" smtClean="0">
                <a:solidFill>
                  <a:srgbClr val="C00000"/>
                </a:solidFill>
              </a:rPr>
              <a:t>simple version of the Python built-in min() function</a:t>
            </a:r>
            <a:endParaRPr lang="en-US" sz="3200" b="1" dirty="0">
              <a:solidFill>
                <a:srgbClr val="C00000"/>
              </a:solidFill>
            </a:endParaRPr>
          </a:p>
        </p:txBody>
      </p:sp>
      <p:sp>
        <p:nvSpPr>
          <p:cNvPr id="3" name="Content Placeholder 2"/>
          <p:cNvSpPr>
            <a:spLocks noGrp="1"/>
          </p:cNvSpPr>
          <p:nvPr>
            <p:ph idx="1"/>
          </p:nvPr>
        </p:nvSpPr>
        <p:spPr/>
        <p:txBody>
          <a:bodyPr/>
          <a:lstStyle/>
          <a:p>
            <a:pPr>
              <a:buNone/>
            </a:pPr>
            <a:r>
              <a:rPr lang="en-US" b="1" dirty="0" smtClean="0"/>
              <a:t>def min(values):</a:t>
            </a:r>
          </a:p>
          <a:p>
            <a:pPr>
              <a:buNone/>
            </a:pPr>
            <a:r>
              <a:rPr lang="en-US" dirty="0" smtClean="0"/>
              <a:t>	smallest = None</a:t>
            </a:r>
          </a:p>
          <a:p>
            <a:pPr>
              <a:buNone/>
            </a:pPr>
            <a:r>
              <a:rPr lang="en-US" b="1" dirty="0" smtClean="0"/>
              <a:t>	for value in values:</a:t>
            </a:r>
          </a:p>
          <a:p>
            <a:pPr>
              <a:buNone/>
            </a:pPr>
            <a:r>
              <a:rPr lang="en-US" b="1" dirty="0" smtClean="0"/>
              <a:t>		if smallest is None or value &lt; smallest:</a:t>
            </a:r>
          </a:p>
          <a:p>
            <a:pPr>
              <a:buNone/>
            </a:pPr>
            <a:r>
              <a:rPr lang="en-US" dirty="0" smtClean="0"/>
              <a:t>			smallest = value</a:t>
            </a:r>
          </a:p>
          <a:p>
            <a:pPr>
              <a:buNone/>
            </a:pPr>
            <a:r>
              <a:rPr lang="en-US" b="1" dirty="0" smtClean="0"/>
              <a:t>	return smallest</a:t>
            </a:r>
            <a:endParaRPr lang="en-US" dirty="0"/>
          </a:p>
        </p:txBody>
      </p:sp>
      <p:sp>
        <p:nvSpPr>
          <p:cNvPr id="4" name="Date Placeholder 3"/>
          <p:cNvSpPr>
            <a:spLocks noGrp="1"/>
          </p:cNvSpPr>
          <p:nvPr>
            <p:ph type="dt" sz="half" idx="10"/>
          </p:nvPr>
        </p:nvSpPr>
        <p:spPr/>
        <p:txBody>
          <a:bodyPr/>
          <a:lstStyle/>
          <a:p>
            <a:fld id="{21E5C3D2-DD42-4B7D-99DE-31D4763975E7}"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Exercises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Write a program which repeatedly reads numbers until the user enters “done”. Once “done” is entered, print out the total, count, and average of the numbers. If the user enters anything other than a number, detect their mistake using try and except and print an error message and skip to the next number.</a:t>
            </a:r>
          </a:p>
          <a:p>
            <a:pPr marL="514350" indent="-514350">
              <a:buFont typeface="+mj-lt"/>
              <a:buAutoNum type="arabicPeriod"/>
            </a:pPr>
            <a:r>
              <a:rPr lang="en-US" dirty="0" smtClean="0"/>
              <a:t>Write another program that prompts for a list of numbers as above and at the end prints out both the maximum and minimum of the numbers instead of the average.</a:t>
            </a:r>
            <a:endParaRPr lang="en-US" dirty="0"/>
          </a:p>
        </p:txBody>
      </p:sp>
      <p:sp>
        <p:nvSpPr>
          <p:cNvPr id="4" name="Date Placeholder 3"/>
          <p:cNvSpPr>
            <a:spLocks noGrp="1"/>
          </p:cNvSpPr>
          <p:nvPr>
            <p:ph type="dt" sz="half" idx="10"/>
          </p:nvPr>
        </p:nvSpPr>
        <p:spPr/>
        <p:txBody>
          <a:bodyPr/>
          <a:lstStyle/>
          <a:p>
            <a:fld id="{38B17C4A-9A15-4F32-9730-69FD2FEB9685}" type="datetime1">
              <a:rPr lang="en-US" smtClean="0"/>
              <a:pPr/>
              <a:t>2/10/2018</a:t>
            </a:fld>
            <a:endParaRPr lang="en-US"/>
          </a:p>
        </p:txBody>
      </p:sp>
      <p:sp>
        <p:nvSpPr>
          <p:cNvPr id="6" name="Footer Placeholder 5"/>
          <p:cNvSpPr>
            <a:spLocks noGrp="1"/>
          </p:cNvSpPr>
          <p:nvPr>
            <p:ph type="ftr" sz="quarter" idx="11"/>
          </p:nvPr>
        </p:nvSpPr>
        <p:spPr/>
        <p:txBody>
          <a:bodyPr/>
          <a:lstStyle/>
          <a:p>
            <a:r>
              <a:rPr lang="en-US" dirty="0"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Strings</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A string is a sequence of characters. </a:t>
            </a:r>
          </a:p>
          <a:p>
            <a:r>
              <a:rPr lang="en-US" dirty="0" smtClean="0"/>
              <a:t>&gt;&gt;&gt; fruit = 'banana' </a:t>
            </a:r>
          </a:p>
          <a:p>
            <a:r>
              <a:rPr lang="en-US" dirty="0" smtClean="0"/>
              <a:t>You can access the characters one at a time with the bracket operator:</a:t>
            </a:r>
          </a:p>
          <a:p>
            <a:r>
              <a:rPr lang="en-US" dirty="0" smtClean="0"/>
              <a:t>In Python, the index is an </a:t>
            </a:r>
            <a:r>
              <a:rPr lang="en-US" dirty="0" err="1" smtClean="0"/>
              <a:t>oﬀset</a:t>
            </a:r>
            <a:r>
              <a:rPr lang="en-US" dirty="0" smtClean="0"/>
              <a:t> from the beginning of the string, and the </a:t>
            </a:r>
            <a:r>
              <a:rPr lang="en-US" dirty="0" err="1" smtClean="0"/>
              <a:t>oﬀset</a:t>
            </a:r>
            <a:r>
              <a:rPr lang="en-US" dirty="0" smtClean="0"/>
              <a:t> of the ﬁrst letter is zero.</a:t>
            </a:r>
          </a:p>
          <a:p>
            <a:r>
              <a:rPr lang="en-US" dirty="0" smtClean="0"/>
              <a:t>&gt;&gt;&gt; letter = fruit[1]</a:t>
            </a:r>
          </a:p>
          <a:p>
            <a:r>
              <a:rPr lang="en-US" dirty="0" smtClean="0"/>
              <a:t>&gt;&gt;&gt; print(letter) </a:t>
            </a:r>
          </a:p>
          <a:p>
            <a:r>
              <a:rPr lang="en-US" dirty="0" smtClean="0"/>
              <a:t>a</a:t>
            </a:r>
          </a:p>
          <a:p>
            <a:r>
              <a:rPr lang="en-US" dirty="0" smtClean="0"/>
              <a:t>&gt;&gt;&gt; letter = fruit[0] </a:t>
            </a:r>
          </a:p>
          <a:p>
            <a:r>
              <a:rPr lang="en-US" dirty="0" smtClean="0"/>
              <a:t>&gt;&gt;&gt; print(letter) </a:t>
            </a:r>
          </a:p>
          <a:p>
            <a:r>
              <a:rPr lang="en-US" dirty="0" smtClean="0"/>
              <a:t>b</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Strings</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So b is the 0th letter (“zero-eth”) of “banana”, a is the 1th letter (“one-eth”), and n is the 2th (“two-eth”) letter.</a:t>
            </a:r>
          </a:p>
          <a:p>
            <a:r>
              <a:rPr lang="en-US" dirty="0" smtClean="0"/>
              <a:t>You can use any expression, including variables and operators, as an index, but the value of the index has to be an integer. Otherwise you get:</a:t>
            </a:r>
          </a:p>
          <a:p>
            <a:r>
              <a:rPr lang="en-US" dirty="0" smtClean="0"/>
              <a:t>&gt;&gt;&gt; letter = fruit[1.5] </a:t>
            </a:r>
          </a:p>
          <a:p>
            <a:r>
              <a:rPr lang="en-US" dirty="0" smtClean="0"/>
              <a:t>TypeError: string indices must be integers</a:t>
            </a:r>
          </a:p>
          <a:p>
            <a:endParaRPr lang="en-US" dirty="0"/>
          </a:p>
        </p:txBody>
      </p:sp>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7BE3C9-EDBA-4625-81D9-AC08BDC66DDF}" type="datetime1">
              <a:rPr lang="en-US" smtClean="0"/>
              <a:pPr/>
              <a:t>2/10/2018</a:t>
            </a:fld>
            <a:endParaRPr lang="en-US"/>
          </a:p>
        </p:txBody>
      </p:sp>
      <p:sp>
        <p:nvSpPr>
          <p:cNvPr id="5" name="Footer Placeholder 4"/>
          <p:cNvSpPr>
            <a:spLocks noGrp="1"/>
          </p:cNvSpPr>
          <p:nvPr>
            <p:ph type="ftr" sz="quarter" idx="11"/>
          </p:nvPr>
        </p:nvSpPr>
        <p:spPr/>
        <p:txBody>
          <a:bodyPr/>
          <a:lstStyle/>
          <a:p>
            <a:r>
              <a:rPr lang="en-US" smtClean="0"/>
              <a:t>Center of Excellence for Machine Intelligence (CoEMI)</a:t>
            </a:r>
            <a:endParaRPr lang="en-US" dirty="0"/>
          </a:p>
        </p:txBody>
      </p:sp>
      <p:pic>
        <p:nvPicPr>
          <p:cNvPr id="1026" name="Picture 2"/>
          <p:cNvPicPr>
            <a:picLocks noChangeAspect="1" noChangeArrowheads="1"/>
          </p:cNvPicPr>
          <p:nvPr/>
        </p:nvPicPr>
        <p:blipFill>
          <a:blip r:embed="rId2"/>
          <a:srcRect/>
          <a:stretch>
            <a:fillRect/>
          </a:stretch>
        </p:blipFill>
        <p:spPr bwMode="auto">
          <a:xfrm>
            <a:off x="2714625" y="2662238"/>
            <a:ext cx="3714750"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33400"/>
            <a:ext cx="8458200" cy="1143000"/>
          </a:xfrm>
        </p:spPr>
        <p:txBody>
          <a:bodyPr>
            <a:normAutofit fontScale="90000"/>
          </a:bodyPr>
          <a:lstStyle/>
          <a:p>
            <a:r>
              <a:rPr lang="en-US" b="1" dirty="0" smtClean="0">
                <a:solidFill>
                  <a:srgbClr val="C00000"/>
                </a:solidFill>
              </a:rPr>
              <a:t>Getting the length of a string using len</a:t>
            </a:r>
            <a:r>
              <a:rPr lang="en-US" dirty="0" smtClean="0"/>
              <a:t/>
            </a:r>
            <a:br>
              <a:rPr lang="en-US" dirty="0" smtClean="0"/>
            </a:br>
            <a:endParaRPr lang="en-US" dirty="0"/>
          </a:p>
        </p:txBody>
      </p:sp>
      <p:sp>
        <p:nvSpPr>
          <p:cNvPr id="5" name="Content Placeholder 4"/>
          <p:cNvSpPr>
            <a:spLocks noGrp="1"/>
          </p:cNvSpPr>
          <p:nvPr>
            <p:ph idx="1"/>
          </p:nvPr>
        </p:nvSpPr>
        <p:spPr/>
        <p:txBody>
          <a:bodyPr>
            <a:normAutofit fontScale="62500" lnSpcReduction="20000"/>
          </a:bodyPr>
          <a:lstStyle/>
          <a:p>
            <a:pPr>
              <a:buNone/>
            </a:pPr>
            <a:r>
              <a:rPr lang="en-US" dirty="0" smtClean="0"/>
              <a:t>len is a built-in function that returns the number of characters in a string:</a:t>
            </a:r>
          </a:p>
          <a:p>
            <a:pPr>
              <a:buNone/>
            </a:pPr>
            <a:r>
              <a:rPr lang="en-US" b="1" dirty="0" smtClean="0">
                <a:solidFill>
                  <a:srgbClr val="002060"/>
                </a:solidFill>
              </a:rPr>
              <a:t>&gt;&gt;&gt; fruit = 'banana' </a:t>
            </a:r>
          </a:p>
          <a:p>
            <a:pPr>
              <a:buNone/>
            </a:pPr>
            <a:r>
              <a:rPr lang="en-US" b="1" dirty="0" smtClean="0">
                <a:solidFill>
                  <a:srgbClr val="002060"/>
                </a:solidFill>
              </a:rPr>
              <a:t>&gt;&gt;&gt; len(fruit) </a:t>
            </a:r>
          </a:p>
          <a:p>
            <a:pPr>
              <a:buNone/>
            </a:pPr>
            <a:r>
              <a:rPr lang="en-US" b="1" dirty="0" smtClean="0">
                <a:solidFill>
                  <a:srgbClr val="002060"/>
                </a:solidFill>
              </a:rPr>
              <a:t>6</a:t>
            </a:r>
          </a:p>
          <a:p>
            <a:pPr>
              <a:buNone/>
            </a:pPr>
            <a:r>
              <a:rPr lang="en-US" dirty="0" smtClean="0"/>
              <a:t>To get the last letter of a string, you might be tempted to try something like this:</a:t>
            </a:r>
          </a:p>
          <a:p>
            <a:pPr>
              <a:buNone/>
            </a:pPr>
            <a:r>
              <a:rPr lang="en-US" b="1" dirty="0" smtClean="0">
                <a:solidFill>
                  <a:srgbClr val="002060"/>
                </a:solidFill>
              </a:rPr>
              <a:t>&gt;&gt;&gt; length = len(fruit)</a:t>
            </a:r>
          </a:p>
          <a:p>
            <a:pPr>
              <a:buNone/>
            </a:pPr>
            <a:r>
              <a:rPr lang="en-US" b="1" dirty="0" smtClean="0">
                <a:solidFill>
                  <a:srgbClr val="002060"/>
                </a:solidFill>
              </a:rPr>
              <a:t> &gt;&gt;&gt; last = fruit[length] </a:t>
            </a:r>
          </a:p>
          <a:p>
            <a:pPr>
              <a:buNone/>
            </a:pPr>
            <a:r>
              <a:rPr lang="en-US" b="1" dirty="0" smtClean="0">
                <a:solidFill>
                  <a:srgbClr val="FF0000"/>
                </a:solidFill>
              </a:rPr>
              <a:t>IndexError: string index out of range</a:t>
            </a:r>
          </a:p>
          <a:p>
            <a:pPr>
              <a:buNone/>
            </a:pPr>
            <a:r>
              <a:rPr lang="en-US" b="1" dirty="0" smtClean="0">
                <a:solidFill>
                  <a:srgbClr val="002060"/>
                </a:solidFill>
              </a:rPr>
              <a:t>&gt;&gt;&gt; last = fruit[length-1] </a:t>
            </a:r>
          </a:p>
          <a:p>
            <a:pPr>
              <a:buNone/>
            </a:pPr>
            <a:r>
              <a:rPr lang="en-US" b="1" dirty="0" smtClean="0">
                <a:solidFill>
                  <a:srgbClr val="002060"/>
                </a:solidFill>
              </a:rPr>
              <a:t>&gt;&gt;&gt; print(last)</a:t>
            </a:r>
          </a:p>
          <a:p>
            <a:pPr>
              <a:buNone/>
            </a:pPr>
            <a:r>
              <a:rPr lang="en-US" b="1" dirty="0" smtClean="0">
                <a:solidFill>
                  <a:srgbClr val="002060"/>
                </a:solidFill>
              </a:rPr>
              <a:t> a</a:t>
            </a:r>
          </a:p>
          <a:p>
            <a:pPr>
              <a:buNone/>
            </a:pPr>
            <a:r>
              <a:rPr lang="en-US" dirty="0" smtClean="0"/>
              <a:t>      Alternatively, you can use negative indices, which count backward from the end of the string. The expression </a:t>
            </a:r>
            <a:r>
              <a:rPr lang="en-US" b="1" i="1" dirty="0" smtClean="0">
                <a:solidFill>
                  <a:srgbClr val="FF0000"/>
                </a:solidFill>
              </a:rPr>
              <a:t>fruit[-1] </a:t>
            </a:r>
            <a:r>
              <a:rPr lang="en-US" dirty="0" smtClean="0"/>
              <a:t>yields the last letter, </a:t>
            </a:r>
            <a:r>
              <a:rPr lang="en-US" b="1" i="1" dirty="0" smtClean="0">
                <a:solidFill>
                  <a:srgbClr val="FF0000"/>
                </a:solidFill>
              </a:rPr>
              <a:t>fruit[-2] </a:t>
            </a:r>
            <a:r>
              <a:rPr lang="en-US" dirty="0" smtClean="0"/>
              <a:t>yields the second to last, and so on.</a:t>
            </a:r>
          </a:p>
          <a:p>
            <a:endParaRPr lang="en-US" dirty="0" smtClean="0"/>
          </a:p>
          <a:p>
            <a:endParaRPr lang="en-US" dirty="0" smtClean="0"/>
          </a:p>
          <a:p>
            <a:endParaRPr lang="en-US" dirty="0"/>
          </a:p>
        </p:txBody>
      </p:sp>
      <p:sp>
        <p:nvSpPr>
          <p:cNvPr id="2" name="Date Placeholder 1"/>
          <p:cNvSpPr>
            <a:spLocks noGrp="1"/>
          </p:cNvSpPr>
          <p:nvPr>
            <p:ph type="dt" sz="half" idx="10"/>
          </p:nvPr>
        </p:nvSpPr>
        <p:spPr/>
        <p:txBody>
          <a:bodyPr/>
          <a:lstStyle/>
          <a:p>
            <a:fld id="{C72653ED-99A9-4ACF-A536-FF76145CC154}" type="datetime1">
              <a:rPr lang="en-US" smtClean="0"/>
              <a:pPr/>
              <a:t>2/10/2018</a:t>
            </a:fld>
            <a:endParaRPr lang="en-US"/>
          </a:p>
        </p:txBody>
      </p:sp>
      <p:sp>
        <p:nvSpPr>
          <p:cNvPr id="3" name="Footer Placeholder 2"/>
          <p:cNvSpPr>
            <a:spLocks noGrp="1"/>
          </p:cNvSpPr>
          <p:nvPr>
            <p:ph type="ftr" sz="quarter" idx="11"/>
          </p:nvPr>
        </p:nvSpPr>
        <p:spPr/>
        <p:txBody>
          <a:bodyPr/>
          <a:lstStyle/>
          <a:p>
            <a:r>
              <a:rPr lang="en-US" smtClean="0"/>
              <a:t>Center of Excellence for Machine Intelligence (CoEMI)</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8153</Words>
  <Application>Microsoft Office PowerPoint</Application>
  <PresentationFormat>On-screen Show (4:3)</PresentationFormat>
  <Paragraphs>1297</Paragraphs>
  <Slides>126</Slides>
  <Notes>2</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Center of Excellence for Machine Intelligence   (CoEMI)</vt:lpstr>
      <vt:lpstr>Skill Development Courses</vt:lpstr>
      <vt:lpstr>Course Registration</vt:lpstr>
      <vt:lpstr>Day2 : Session1</vt:lpstr>
      <vt:lpstr>Introduction to Python</vt:lpstr>
      <vt:lpstr>Features of Python </vt:lpstr>
      <vt:lpstr>Data Types</vt:lpstr>
      <vt:lpstr>Data Types</vt:lpstr>
      <vt:lpstr>Numbers </vt:lpstr>
      <vt:lpstr>To check the number type</vt:lpstr>
      <vt:lpstr>Operators and operands</vt:lpstr>
      <vt:lpstr>Expressions</vt:lpstr>
      <vt:lpstr>Exercise 1:</vt:lpstr>
      <vt:lpstr>Order of operations </vt:lpstr>
      <vt:lpstr>Modulus operator </vt:lpstr>
      <vt:lpstr>String operations</vt:lpstr>
      <vt:lpstr>Comments</vt:lpstr>
      <vt:lpstr>What are operators in python?</vt:lpstr>
      <vt:lpstr>Operators</vt:lpstr>
      <vt:lpstr>Arithmetic operators</vt:lpstr>
      <vt:lpstr>Example #1: Arithmetic operators in Python</vt:lpstr>
      <vt:lpstr>Comparison operators</vt:lpstr>
      <vt:lpstr>Example #2: Comparison operators in Python</vt:lpstr>
      <vt:lpstr>Logical operators</vt:lpstr>
      <vt:lpstr>Example #3: Logical Operators in Python</vt:lpstr>
      <vt:lpstr>Bitwise operators</vt:lpstr>
      <vt:lpstr>Assignment operators</vt:lpstr>
      <vt:lpstr>Special operators</vt:lpstr>
      <vt:lpstr>Identity operators</vt:lpstr>
      <vt:lpstr>Example #4: Identity operators in Python</vt:lpstr>
      <vt:lpstr>Membership operators</vt:lpstr>
      <vt:lpstr>Example #5: Membership operators in Python</vt:lpstr>
      <vt:lpstr>Python Program to Add Two Numbers</vt:lpstr>
      <vt:lpstr>Add Two Numbers Provided by The User</vt:lpstr>
      <vt:lpstr>The range function </vt:lpstr>
      <vt:lpstr>Range Function </vt:lpstr>
      <vt:lpstr>Python Keywords</vt:lpstr>
      <vt:lpstr>Values and types </vt:lpstr>
      <vt:lpstr>What is the output of the following statements?</vt:lpstr>
      <vt:lpstr>Variables</vt:lpstr>
      <vt:lpstr>Variable names</vt:lpstr>
      <vt:lpstr>Python Identifiers</vt:lpstr>
      <vt:lpstr>Rules for writing identifiers</vt:lpstr>
      <vt:lpstr>Statements</vt:lpstr>
      <vt:lpstr>Python Statement</vt:lpstr>
      <vt:lpstr>Multi-Line Statement</vt:lpstr>
      <vt:lpstr>Python Indentation</vt:lpstr>
      <vt:lpstr>Try this </vt:lpstr>
      <vt:lpstr>Slide 49</vt:lpstr>
      <vt:lpstr>Conditional execution</vt:lpstr>
      <vt:lpstr>Slide 51</vt:lpstr>
      <vt:lpstr>Alternative execution</vt:lpstr>
      <vt:lpstr>Slide 53</vt:lpstr>
      <vt:lpstr>Chained conditionals</vt:lpstr>
      <vt:lpstr>If-Then-Else If Logic</vt:lpstr>
      <vt:lpstr>Note </vt:lpstr>
      <vt:lpstr>Example</vt:lpstr>
      <vt:lpstr>Nested conditionals</vt:lpstr>
      <vt:lpstr>Slide 59</vt:lpstr>
      <vt:lpstr>Note </vt:lpstr>
      <vt:lpstr>Catching exceptions using try and except</vt:lpstr>
      <vt:lpstr>Example</vt:lpstr>
      <vt:lpstr>Short-circuit evaluation of logical expressions</vt:lpstr>
      <vt:lpstr>Functions</vt:lpstr>
      <vt:lpstr>Parameters</vt:lpstr>
      <vt:lpstr>Math Functions and constants</vt:lpstr>
      <vt:lpstr>Built-in functions</vt:lpstr>
      <vt:lpstr>Type conversion functions</vt:lpstr>
      <vt:lpstr>Random numbers</vt:lpstr>
      <vt:lpstr>Other randoms</vt:lpstr>
      <vt:lpstr>Math functions</vt:lpstr>
      <vt:lpstr>Adding new functions</vt:lpstr>
      <vt:lpstr>Define another function</vt:lpstr>
      <vt:lpstr>Definitions and uses</vt:lpstr>
      <vt:lpstr>Example</vt:lpstr>
      <vt:lpstr>Example</vt:lpstr>
      <vt:lpstr>Fruitful functions and void functions</vt:lpstr>
      <vt:lpstr>example</vt:lpstr>
      <vt:lpstr>example</vt:lpstr>
      <vt:lpstr>Why functions?</vt:lpstr>
      <vt:lpstr>Exercise : What will the following Python program print out?</vt:lpstr>
      <vt:lpstr>Exercise</vt:lpstr>
      <vt:lpstr>Iteration</vt:lpstr>
      <vt:lpstr>The while statement</vt:lpstr>
      <vt:lpstr>The flow of execution for a while statement:</vt:lpstr>
      <vt:lpstr>Infinite loops</vt:lpstr>
      <vt:lpstr>Example</vt:lpstr>
      <vt:lpstr>Finishing iterations with continue</vt:lpstr>
      <vt:lpstr>Definite loops using for</vt:lpstr>
      <vt:lpstr>Example : Loop Pattern</vt:lpstr>
      <vt:lpstr>Example : Loop Pattern2</vt:lpstr>
      <vt:lpstr>Maximum and minimum loops</vt:lpstr>
      <vt:lpstr>To compute the smallest number,</vt:lpstr>
      <vt:lpstr>simple version of the Python built-in min() function</vt:lpstr>
      <vt:lpstr>Exercises</vt:lpstr>
      <vt:lpstr>Strings</vt:lpstr>
      <vt:lpstr>Strings</vt:lpstr>
      <vt:lpstr>Slide 98</vt:lpstr>
      <vt:lpstr>Getting the length of a string using len </vt:lpstr>
      <vt:lpstr>Traversal through a string with a loop </vt:lpstr>
      <vt:lpstr>Example</vt:lpstr>
      <vt:lpstr>Exercise 1: </vt:lpstr>
      <vt:lpstr>String slices </vt:lpstr>
      <vt:lpstr>String slices</vt:lpstr>
      <vt:lpstr>Strings are immutable</vt:lpstr>
      <vt:lpstr>Example</vt:lpstr>
      <vt:lpstr>Looping and counting</vt:lpstr>
      <vt:lpstr>The in operator </vt:lpstr>
      <vt:lpstr>String comparison</vt:lpstr>
      <vt:lpstr>string methods</vt:lpstr>
      <vt:lpstr>string methods</vt:lpstr>
      <vt:lpstr>string methods</vt:lpstr>
      <vt:lpstr>The find method can ﬁnd substrings as well as characters: </vt:lpstr>
      <vt:lpstr>strip method</vt:lpstr>
      <vt:lpstr>startswith</vt:lpstr>
      <vt:lpstr>Example</vt:lpstr>
      <vt:lpstr>Parsing strings </vt:lpstr>
      <vt:lpstr>Format operator</vt:lpstr>
      <vt:lpstr>Example</vt:lpstr>
      <vt:lpstr>Example</vt:lpstr>
      <vt:lpstr>Example</vt:lpstr>
      <vt:lpstr>Example</vt:lpstr>
      <vt:lpstr>Exercise</vt:lpstr>
      <vt:lpstr>Exercise</vt:lpstr>
      <vt:lpstr>Exercises</vt:lpstr>
      <vt:lpstr>Try This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 : Session1</dc:title>
  <dc:creator>user</dc:creator>
  <cp:lastModifiedBy>user</cp:lastModifiedBy>
  <cp:revision>150</cp:revision>
  <dcterms:created xsi:type="dcterms:W3CDTF">2006-08-16T00:00:00Z</dcterms:created>
  <dcterms:modified xsi:type="dcterms:W3CDTF">2018-02-10T12:19:36Z</dcterms:modified>
</cp:coreProperties>
</file>