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58" r:id="rId3"/>
    <p:sldId id="359" r:id="rId4"/>
    <p:sldId id="360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4" r:id="rId43"/>
    <p:sldId id="423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83" r:id="rId55"/>
    <p:sldId id="378" r:id="rId56"/>
    <p:sldId id="379" r:id="rId57"/>
    <p:sldId id="380" r:id="rId58"/>
    <p:sldId id="382" r:id="rId59"/>
    <p:sldId id="381" r:id="rId60"/>
    <p:sldId id="384" r:id="rId61"/>
    <p:sldId id="385" r:id="rId62"/>
    <p:sldId id="361" r:id="rId63"/>
    <p:sldId id="362" r:id="rId64"/>
    <p:sldId id="363" r:id="rId65"/>
    <p:sldId id="364" r:id="rId66"/>
    <p:sldId id="365" r:id="rId67"/>
    <p:sldId id="366" r:id="rId68"/>
    <p:sldId id="367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AB902-78DB-4CEB-819A-2CE88AA8B573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13784-5042-4943-80C9-CFBC5664A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ED18B2-0D8C-4071-AB3F-8313D82E3F83}" type="datetime1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4958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D9E5B0-8A5D-4636-923D-A3D92FDE030F}" type="datetime1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909663-2818-4A7B-B3AD-2AF6DB7844AF}" type="datetime1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715354-15DB-43BA-9050-09445327B348}" type="datetime1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324600"/>
            <a:ext cx="4648200" cy="365125"/>
          </a:xfrm>
        </p:spPr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20EA2C-86D4-4FAC-9C75-1D745181AF24}" type="datetime1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C4E7-2586-4D4E-BB54-6807EA2B431B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29D061-4ECA-4AF4-9A6A-8FA6F6211581}" type="datetime1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A153B2-B94B-42E3-BEF3-795F060AAFEF}" type="datetime1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06FA6-FA23-4303-A122-4E6C9A772F84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1C7058-52A8-4F51-8F6C-7AA84D38814A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63F5DB-D6AB-429F-9630-6CCF7CB391F6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0503" cy="656737"/>
          </a:xfrm>
          <a:prstGeom prst="rect">
            <a:avLst/>
          </a:prstGeom>
        </p:spPr>
      </p:pic>
      <p:sp>
        <p:nvSpPr>
          <p:cNvPr id="8" name="TextBox 7"/>
          <p:cNvSpPr txBox="1">
            <a:spLocks/>
          </p:cNvSpPr>
          <p:nvPr userDrawn="1"/>
        </p:nvSpPr>
        <p:spPr>
          <a:xfrm>
            <a:off x="6690360" y="0"/>
            <a:ext cx="2453640" cy="401599"/>
          </a:xfrm>
          <a:prstGeom prst="rect">
            <a:avLst/>
          </a:prstGeom>
          <a:noFill/>
        </p:spPr>
        <p:txBody>
          <a:bodyPr wrap="none" lIns="91440" tIns="0" bIns="0" rtlCol="0" anchor="t" anchorCtr="0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SDM</a:t>
            </a:r>
            <a:r>
              <a:rPr lang="en-US" sz="3600" b="1" dirty="0"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sz="1600" b="1" dirty="0">
                <a:solidFill>
                  <a:srgbClr val="993300"/>
                </a:solidFill>
                <a:cs typeface="Calibri" pitchFamily="34" charset="0"/>
              </a:rPr>
              <a:t>Institute of Technology</a:t>
            </a:r>
            <a:endParaRPr lang="en-US" sz="1600" b="1" dirty="0">
              <a:solidFill>
                <a:srgbClr val="9933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" TargetMode="External"/><Relationship Id="rId2" Type="http://schemas.openxmlformats.org/officeDocument/2006/relationships/hyperlink" Target="http://www.sqlite.or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0425"/>
            <a:ext cx="8915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Center of Excellence for Machine Intelligence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 (CoEMI)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C69C-068D-44BB-929C-D92BA766579E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Tables, Records, Fields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In a RDBMS data is typically stored in a tabular format in tables, or relations</a:t>
            </a:r>
          </a:p>
          <a:p>
            <a:pPr eaLnBrk="1" hangingPunct="1"/>
            <a:r>
              <a:rPr lang="en-US" altLang="en-US" smtClean="0"/>
              <a:t>Each table has fields, or attributes, which indicate what is stored in each column</a:t>
            </a:r>
          </a:p>
          <a:p>
            <a:pPr eaLnBrk="1" hangingPunct="1"/>
            <a:r>
              <a:rPr lang="en-US" altLang="en-US" smtClean="0"/>
              <a:t>The table also has many records, or tuples, which indicate what is stored in each row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7A39-6E70-412B-B030-EB2A974B5EAE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following example is of a Student table</a:t>
            </a:r>
          </a:p>
          <a:p>
            <a:pPr eaLnBrk="1" hangingPunct="1"/>
            <a:r>
              <a:rPr lang="en-US" altLang="en-US" smtClean="0"/>
              <a:t>It has fields for StudentNumber, Name, Surname, Address</a:t>
            </a:r>
          </a:p>
          <a:p>
            <a:pPr eaLnBrk="1" hangingPunct="1"/>
            <a:r>
              <a:rPr lang="en-US" altLang="en-US" smtClean="0"/>
              <a:t>It contains 3 records for particular students 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8196" name="Picture 5" descr="student_t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4365625"/>
            <a:ext cx="54737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Oval 6"/>
          <p:cNvSpPr>
            <a:spLocks noChangeArrowheads="1"/>
          </p:cNvSpPr>
          <p:nvPr/>
        </p:nvSpPr>
        <p:spPr bwMode="auto">
          <a:xfrm>
            <a:off x="4859338" y="4941888"/>
            <a:ext cx="244951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ZA" altLang="en-US"/>
          </a:p>
        </p:txBody>
      </p:sp>
      <p:sp>
        <p:nvSpPr>
          <p:cNvPr id="8198" name="Oval 7"/>
          <p:cNvSpPr>
            <a:spLocks noChangeArrowheads="1"/>
          </p:cNvSpPr>
          <p:nvPr/>
        </p:nvSpPr>
        <p:spPr bwMode="auto">
          <a:xfrm>
            <a:off x="1908175" y="5805488"/>
            <a:ext cx="5256213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ZA" altLang="en-US"/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7596188" y="494188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field</a:t>
            </a: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611188" y="5805488"/>
            <a:ext cx="935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record</a:t>
            </a:r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7308850" y="51577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>
            <a:off x="1403350" y="60213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DFB0-AD6B-4790-B916-592A6237BD3B}" type="datetime1">
              <a:rPr lang="en-US" smtClean="0"/>
              <a:t>1/27/2018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Field Data Types</a:t>
            </a:r>
            <a:endParaRPr lang="en-GB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When creating a new table the data type for each field needs to be specified</a:t>
            </a:r>
          </a:p>
          <a:p>
            <a:pPr eaLnBrk="1" hangingPunct="1"/>
            <a:r>
              <a:rPr lang="en-ZA" altLang="en-US" smtClean="0"/>
              <a:t>RDBMSs have many data types relating to integers, real or floating point numbers, strings or text, images, etc.</a:t>
            </a:r>
          </a:p>
          <a:p>
            <a:pPr eaLnBrk="1" hangingPunct="1"/>
            <a:r>
              <a:rPr lang="en-ZA" altLang="en-US" smtClean="0"/>
              <a:t>Field data types can also be further constrained with size, precision, etc.</a:t>
            </a:r>
            <a:endParaRPr lang="en-GB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311-E87B-4859-BFB9-6AE6E563F9BC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Example</a:t>
            </a:r>
            <a:endParaRPr lang="en-GB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The following example is of a Stock table with fields and corresponding datatypes</a:t>
            </a:r>
          </a:p>
          <a:p>
            <a:pPr eaLnBrk="1" hangingPunct="1"/>
            <a:endParaRPr lang="en-GB" altLang="en-US" smtClean="0"/>
          </a:p>
        </p:txBody>
      </p:sp>
      <p:pic>
        <p:nvPicPr>
          <p:cNvPr id="10245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0063" y="2919413"/>
            <a:ext cx="5319712" cy="33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16B1-1A1E-4A0D-A283-273BD1240893}" type="datetime1">
              <a:rPr lang="en-US" smtClean="0"/>
              <a:t>1/27/2018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Primary Keys</a:t>
            </a:r>
            <a:endParaRPr lang="en-GB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When defining a table, it is useful to specify a field (or set of fields) which uniquely identifies a record</a:t>
            </a:r>
          </a:p>
          <a:p>
            <a:pPr eaLnBrk="1" hangingPunct="1"/>
            <a:r>
              <a:rPr lang="en-ZA" altLang="en-US" smtClean="0"/>
              <a:t>This unique identifier is referred to as the primary key</a:t>
            </a:r>
          </a:p>
          <a:p>
            <a:pPr eaLnBrk="1" hangingPunct="1"/>
            <a:r>
              <a:rPr lang="en-ZA" altLang="en-US" smtClean="0"/>
              <a:t>The primary key is typically an id number or unique code which identifies a record</a:t>
            </a:r>
            <a:endParaRPr lang="en-GB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7983-4FDB-4E66-A0FB-BA81C6C5D7DD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Example</a:t>
            </a:r>
            <a:endParaRPr lang="en-GB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The following example is of a Course table</a:t>
            </a:r>
          </a:p>
          <a:p>
            <a:pPr eaLnBrk="1" hangingPunct="1"/>
            <a:endParaRPr lang="en-GB" altLang="en-US" smtClean="0"/>
          </a:p>
        </p:txBody>
      </p:sp>
      <p:pic>
        <p:nvPicPr>
          <p:cNvPr id="12292" name="Picture 4" descr="course_t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636838"/>
            <a:ext cx="604996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2411413" y="3068638"/>
            <a:ext cx="936625" cy="12239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ZA" alt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68313" y="342900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ZA" altLang="en-US"/>
              <a:t>primary key</a:t>
            </a:r>
            <a:endParaRPr lang="en-GB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1763713" y="36449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4CE4-4C0F-4EDC-992F-B325238B4A6E}" type="datetime1">
              <a:rPr lang="en-US" smtClean="0"/>
              <a:t>1/27/2018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Relationships</a:t>
            </a:r>
            <a:endParaRPr lang="en-GB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/>
            <a:r>
              <a:rPr lang="en-ZA" altLang="en-US" sz="2800" smtClean="0"/>
              <a:t>RDBMSs allow the definition of relationships between data, as they occur in the real world, e.g.</a:t>
            </a:r>
          </a:p>
          <a:p>
            <a:pPr lvl="1" eaLnBrk="1" hangingPunct="1"/>
            <a:r>
              <a:rPr lang="en-ZA" altLang="en-US" sz="2400" smtClean="0"/>
              <a:t>Students and Courses</a:t>
            </a:r>
          </a:p>
          <a:p>
            <a:pPr lvl="1" eaLnBrk="1" hangingPunct="1"/>
            <a:r>
              <a:rPr lang="en-ZA" altLang="en-US" sz="2400" smtClean="0"/>
              <a:t>Employees and Branches</a:t>
            </a:r>
          </a:p>
          <a:p>
            <a:pPr eaLnBrk="1" hangingPunct="1"/>
            <a:r>
              <a:rPr lang="en-ZA" altLang="en-US" sz="2800" smtClean="0"/>
              <a:t>These relationships can have different cardinalities, depending how one record in a table relates to another record in the related table, e.g.</a:t>
            </a:r>
          </a:p>
          <a:p>
            <a:pPr lvl="1" eaLnBrk="1" hangingPunct="1"/>
            <a:r>
              <a:rPr lang="en-ZA" altLang="en-US" sz="2400" smtClean="0"/>
              <a:t>one to one</a:t>
            </a:r>
          </a:p>
          <a:p>
            <a:pPr lvl="1" eaLnBrk="1" hangingPunct="1"/>
            <a:r>
              <a:rPr lang="en-ZA" altLang="en-US" sz="2400" smtClean="0"/>
              <a:t>one to many</a:t>
            </a:r>
          </a:p>
          <a:p>
            <a:pPr lvl="1" eaLnBrk="1" hangingPunct="1"/>
            <a:r>
              <a:rPr lang="en-ZA" altLang="en-US" sz="2400" smtClean="0"/>
              <a:t>many to many </a:t>
            </a:r>
            <a:endParaRPr lang="en-GB" altLang="en-US" sz="24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B033-CB6E-4005-B114-DA967C48F1D7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Foreign Keys</a:t>
            </a:r>
            <a:endParaRPr lang="en-GB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These relationships are indicated by using the primary key of the related table</a:t>
            </a:r>
          </a:p>
          <a:p>
            <a:pPr eaLnBrk="1" hangingPunct="1"/>
            <a:r>
              <a:rPr lang="en-ZA" altLang="en-US" smtClean="0"/>
              <a:t>When the primary key of a table is used in another table to specify the relationship, it is referred to as a foreign key</a:t>
            </a:r>
            <a:endParaRPr lang="en-GB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1102-4C16-4688-8A12-02280B86B81A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Example</a:t>
            </a:r>
            <a:endParaRPr lang="en-GB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Consider Student and ResidenceRoom tables</a:t>
            </a:r>
          </a:p>
          <a:p>
            <a:pPr eaLnBrk="1" hangingPunct="1"/>
            <a:r>
              <a:rPr lang="en-ZA" altLang="en-US" smtClean="0"/>
              <a:t>A one-to-one relationship exits between Student and ResidenceRoom</a:t>
            </a:r>
          </a:p>
          <a:p>
            <a:pPr eaLnBrk="1" hangingPunct="1"/>
            <a:endParaRPr lang="en-GB" altLang="en-US" smtClean="0"/>
          </a:p>
        </p:txBody>
      </p:sp>
      <p:pic>
        <p:nvPicPr>
          <p:cNvPr id="15364" name="Picture 4" descr="student_reside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6488" y="4033838"/>
            <a:ext cx="6799262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738938" y="6086475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ZA" altLang="en-US"/>
              <a:t>foreign key</a:t>
            </a:r>
            <a:endParaRPr lang="en-GB" alt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7259638" y="5665788"/>
            <a:ext cx="46037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6789738" y="4297363"/>
            <a:ext cx="1093787" cy="1368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ZA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4FC9-270E-4BDB-A27E-0EE25649FEDF}" type="datetime1">
              <a:rPr lang="en-US" smtClean="0"/>
              <a:t>1/27/2018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Example</a:t>
            </a:r>
            <a:endParaRPr lang="en-GB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Consider Employee and Branch tables</a:t>
            </a:r>
          </a:p>
          <a:p>
            <a:pPr eaLnBrk="1" hangingPunct="1"/>
            <a:r>
              <a:rPr lang="en-ZA" altLang="en-US" smtClean="0"/>
              <a:t>A one to many relationship exits between Branch and Employee</a:t>
            </a:r>
            <a:endParaRPr lang="en-GB" altLang="en-US" smtClean="0"/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4257675" y="5695950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ZA" altLang="en-US"/>
              <a:t>foreign key</a:t>
            </a:r>
            <a:endParaRPr lang="en-GB" altLang="en-US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 flipH="1" flipV="1">
            <a:off x="3995738" y="5507038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6390" name="Picture 14" descr="employee_bran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3911600"/>
            <a:ext cx="81534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Oval 5"/>
          <p:cNvSpPr>
            <a:spLocks noChangeArrowheads="1"/>
          </p:cNvSpPr>
          <p:nvPr/>
        </p:nvSpPr>
        <p:spPr bwMode="auto">
          <a:xfrm>
            <a:off x="3467100" y="4138613"/>
            <a:ext cx="962025" cy="1368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ZA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EAE6-6245-46BE-8026-3307116ED8D6}" type="datetime1">
              <a:rPr lang="en-US" smtClean="0"/>
              <a:t>1/27/2018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Skill Development Courses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8006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Fundamentals of Python for ML (</a:t>
            </a:r>
            <a:r>
              <a:rPr lang="en-US" b="1" dirty="0" smtClean="0">
                <a:solidFill>
                  <a:srgbClr val="FF0000"/>
                </a:solidFill>
              </a:rPr>
              <a:t>Mandatory</a:t>
            </a:r>
            <a:r>
              <a:rPr lang="en-US" dirty="0" smtClean="0"/>
              <a:t>)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Analytics using Python  </a:t>
            </a:r>
            <a:r>
              <a:rPr lang="en-US" b="1" dirty="0" smtClean="0">
                <a:solidFill>
                  <a:srgbClr val="FF0000"/>
                </a:solidFill>
              </a:rPr>
              <a:t>(1,2)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Statistical Analysis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Big Data using Python  </a:t>
            </a:r>
            <a:r>
              <a:rPr lang="en-US" sz="3300" b="1" dirty="0" smtClean="0">
                <a:solidFill>
                  <a:srgbClr val="FF0000"/>
                </a:solidFill>
              </a:rPr>
              <a:t>(1,2,3,4,6)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Artificial Intelligence using Python (</a:t>
            </a:r>
            <a:r>
              <a:rPr lang="en-US" sz="3300" b="1" dirty="0" smtClean="0">
                <a:solidFill>
                  <a:srgbClr val="FF0000"/>
                </a:solidFill>
              </a:rPr>
              <a:t>1,5)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Learning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(1,2,6)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Deep Learning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(1,2,6,7)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Image Processing using Python</a:t>
            </a:r>
            <a:r>
              <a:rPr lang="en-US" sz="3300" b="1" dirty="0" smtClean="0">
                <a:solidFill>
                  <a:srgbClr val="FF0000"/>
                </a:solidFill>
              </a:rPr>
              <a:t>(1,8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Video Processing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(1,6,7,8,9)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Programming using Python</a:t>
            </a:r>
            <a:r>
              <a:rPr lang="en-US" sz="3300" b="1" dirty="0" smtClean="0">
                <a:solidFill>
                  <a:srgbClr val="FF0000"/>
                </a:solidFill>
              </a:rPr>
              <a:t>(1,10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 Development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(1,11)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Cloud Computing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(1,12)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IoT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(1,13)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Intelligent App Development </a:t>
            </a:r>
            <a:r>
              <a:rPr lang="en-US" sz="3300" b="1" dirty="0" smtClean="0">
                <a:solidFill>
                  <a:srgbClr val="FF0000"/>
                </a:solidFill>
              </a:rPr>
              <a:t>(1,2,3,5,6,7,11,12,13,14)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and Developing Intelligent Machines using Python </a:t>
            </a:r>
            <a:r>
              <a:rPr lang="en-US" sz="2500" b="1" dirty="0" smtClean="0">
                <a:solidFill>
                  <a:srgbClr val="FF0000"/>
                </a:solidFill>
              </a:rPr>
              <a:t>(1,2,3,5,6,7,8,9,10,11,12,13,,14,15)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and Developing Self Driving Car </a:t>
            </a:r>
            <a:r>
              <a:rPr lang="en-US" sz="2800" b="1" dirty="0" smtClean="0">
                <a:solidFill>
                  <a:srgbClr val="FF0000"/>
                </a:solidFill>
              </a:rPr>
              <a:t>(1,2,3,5,6,7,8,9,10,11,12,13,14,15,16)</a:t>
            </a:r>
            <a:r>
              <a:rPr lang="en-US" sz="2500" dirty="0" smtClean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Self Driving Drones using Python </a:t>
            </a:r>
            <a:r>
              <a:rPr lang="en-US" sz="2700" b="1" dirty="0" smtClean="0">
                <a:solidFill>
                  <a:srgbClr val="FF0000"/>
                </a:solidFill>
              </a:rPr>
              <a:t>(1,2,3,5,6,7,8,9,10,11,12,13,,14,15,16,17)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D5F-4914-49D9-8D5F-E0801E4B8019}" type="datetime1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Example</a:t>
            </a:r>
            <a:endParaRPr lang="en-GB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43888" cy="4699000"/>
          </a:xfrm>
        </p:spPr>
        <p:txBody>
          <a:bodyPr/>
          <a:lstStyle/>
          <a:p>
            <a:pPr eaLnBrk="1" hangingPunct="1"/>
            <a:r>
              <a:rPr lang="en-ZA" altLang="en-US" smtClean="0"/>
              <a:t>Consider Student and Course tables</a:t>
            </a:r>
          </a:p>
          <a:p>
            <a:pPr eaLnBrk="1" hangingPunct="1"/>
            <a:r>
              <a:rPr lang="en-ZA" altLang="en-US" smtClean="0"/>
              <a:t>A many to many relationship exits between Student and Course</a:t>
            </a:r>
          </a:p>
          <a:p>
            <a:pPr eaLnBrk="1" hangingPunct="1"/>
            <a:r>
              <a:rPr lang="en-ZA" altLang="en-US" smtClean="0"/>
              <a:t>An extra StudentCourse needs to be created</a:t>
            </a:r>
            <a:endParaRPr lang="en-GB" altLang="en-US" smtClean="0"/>
          </a:p>
          <a:p>
            <a:pPr eaLnBrk="1" hangingPunct="1"/>
            <a:endParaRPr lang="en-GB" altLang="en-US" smtClean="0"/>
          </a:p>
        </p:txBody>
      </p:sp>
      <p:pic>
        <p:nvPicPr>
          <p:cNvPr id="17412" name="Picture 4" descr="student_cour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388" y="4341813"/>
            <a:ext cx="78867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618163" y="6291263"/>
            <a:ext cx="142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ZA" altLang="en-US"/>
              <a:t>foreign keys</a:t>
            </a:r>
            <a:endParaRPr lang="en-GB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5062538" y="6276975"/>
            <a:ext cx="5857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3495675" y="4691063"/>
            <a:ext cx="2065338" cy="1717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ZA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ED5D-5A1C-4576-926E-0BCB9A30F2C0}" type="datetime1">
              <a:rPr lang="en-US" smtClean="0"/>
              <a:t>1/27/2018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Relationships</a:t>
            </a:r>
            <a:endParaRPr lang="en-GB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smtClean="0"/>
              <a:t>Cardinalities are expressed using foreign keys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mtClean="0"/>
              <a:t>one to one, the “subset” table contains a foreign key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mtClean="0"/>
              <a:t>one to many, the many table contains a foreign key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mtClean="0"/>
              <a:t>many to many, a new table is created to contain both foreign keys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smtClean="0"/>
              <a:t>Table relationships defined in this way avoids duplication of data</a:t>
            </a:r>
            <a:endParaRPr lang="en-GB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874E-E47E-4C98-BD7D-C1BC1C10D615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Without Relationships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1525" cy="4525963"/>
          </a:xfrm>
        </p:spPr>
        <p:txBody>
          <a:bodyPr/>
          <a:lstStyle/>
          <a:p>
            <a:r>
              <a:rPr lang="en-ZA" smtClean="0"/>
              <a:t>A database with tables, but no keys and no relationships would duplicate information</a:t>
            </a:r>
          </a:p>
          <a:p>
            <a:endParaRPr lang="en-ZA" smtClean="0"/>
          </a:p>
        </p:txBody>
      </p:sp>
      <p:pic>
        <p:nvPicPr>
          <p:cNvPr id="19461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188" y="2986088"/>
            <a:ext cx="71596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0BF-6C47-4738-81ED-8EAAACB322CD}" type="datetime1">
              <a:rPr lang="en-US" smtClean="0"/>
              <a:t>1/27/2018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sqlite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sqlite is a lightweight, server-less, open source RDBMS engine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It is the “most widely deployed SQL database engine in the world”, e.g.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Apple computers and iphones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Mozilla Firefox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smtClean="0"/>
              <a:t>Sqlite is unlike most RDBMSs, since the database is stored in a single file, and it is not client-server based</a:t>
            </a:r>
            <a:endParaRPr lang="en-US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14C2-0764-4819-ACBF-00E4074C9B92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sqlite</a:t>
            </a:r>
            <a:endParaRPr lang="en-GB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 conforms to the basic principles of RDBMSs </a:t>
            </a:r>
          </a:p>
          <a:p>
            <a:pPr eaLnBrk="1" hangingPunct="1"/>
            <a:r>
              <a:rPr lang="en-US" altLang="en-US" smtClean="0"/>
              <a:t>Accessible by many programming languages and management tools</a:t>
            </a:r>
          </a:p>
          <a:p>
            <a:pPr lvl="1" eaLnBrk="1" hangingPunct="1"/>
            <a:r>
              <a:rPr lang="en-US" altLang="en-US" smtClean="0"/>
              <a:t>Languages - PHP, Python, Java, C++</a:t>
            </a:r>
          </a:p>
          <a:p>
            <a:pPr lvl="1" eaLnBrk="1" hangingPunct="1"/>
            <a:r>
              <a:rPr lang="en-US" altLang="en-US" smtClean="0"/>
              <a:t>Management Tools - SQLite Expert, SQLite Spy</a:t>
            </a:r>
          </a:p>
          <a:p>
            <a:pPr eaLnBrk="1" hangingPunct="1"/>
            <a:r>
              <a:rPr lang="en-US" altLang="en-US" smtClean="0"/>
              <a:t>The current version of sqlite is sqlite3</a:t>
            </a:r>
            <a:endParaRPr lang="en-GB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36B6-46D2-46B5-AE24-68EDFFC2B04D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mtClean="0"/>
              <a:t>sqlite data types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altLang="en-US" smtClean="0"/>
              <a:t>sqlite has many data types, but the primary ones are the following</a:t>
            </a:r>
          </a:p>
          <a:p>
            <a:pPr lvl="1"/>
            <a:r>
              <a:rPr lang="en-ZA" altLang="en-US" smtClean="0"/>
              <a:t>text, for storing text or strings</a:t>
            </a:r>
          </a:p>
          <a:p>
            <a:pPr lvl="1"/>
            <a:r>
              <a:rPr lang="en-ZA" altLang="en-US" smtClean="0"/>
              <a:t>real, for storing floating point number</a:t>
            </a:r>
          </a:p>
          <a:p>
            <a:pPr lvl="1"/>
            <a:r>
              <a:rPr lang="en-ZA" altLang="en-US" smtClean="0"/>
              <a:t>integer, for storing integers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BCC2-E642-4157-9E91-96E1A88DDD6F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SQLite Expert</a:t>
            </a:r>
            <a:endParaRPr lang="en-GB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91538" cy="4525963"/>
          </a:xfrm>
        </p:spPr>
        <p:txBody>
          <a:bodyPr/>
          <a:lstStyle/>
          <a:p>
            <a:pPr eaLnBrk="1" hangingPunct="1"/>
            <a:r>
              <a:rPr lang="en-ZA" altLang="en-US" smtClean="0"/>
              <a:t>SQLite Expert Personal is a free GUI-based management tool for sqlite databases</a:t>
            </a:r>
          </a:p>
          <a:p>
            <a:pPr eaLnBrk="1" hangingPunct="1"/>
            <a:endParaRPr lang="en-GB" altLang="en-US" smtClean="0"/>
          </a:p>
        </p:txBody>
      </p:sp>
      <p:pic>
        <p:nvPicPr>
          <p:cNvPr id="23556" name="Picture 4" descr="sql_expe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708275"/>
            <a:ext cx="5976937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5AAA-FC3F-4AB4-861D-41992D024E1E}" type="datetime1">
              <a:rPr lang="en-US" smtClean="0"/>
              <a:t>1/27/2018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SQL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ZA" altLang="en-US" smtClean="0"/>
              <a:t>Data in RDBMSs is manipulated using SQL (Structured Query Language)</a:t>
            </a:r>
          </a:p>
          <a:p>
            <a:pPr eaLnBrk="1" hangingPunct="1"/>
            <a:r>
              <a:rPr lang="en-ZA" altLang="en-US" smtClean="0"/>
              <a:t>Basic SQL commands:</a:t>
            </a:r>
          </a:p>
          <a:p>
            <a:pPr lvl="1" eaLnBrk="1" hangingPunct="1"/>
            <a:r>
              <a:rPr lang="en-ZA" altLang="en-US" smtClean="0"/>
              <a:t>create, creates a table</a:t>
            </a:r>
          </a:p>
          <a:p>
            <a:pPr lvl="1" eaLnBrk="1" hangingPunct="1"/>
            <a:r>
              <a:rPr lang="en-ZA" altLang="en-US" smtClean="0"/>
              <a:t>drop, drops/deletes a table</a:t>
            </a:r>
          </a:p>
          <a:p>
            <a:pPr lvl="1" eaLnBrk="1" hangingPunct="1"/>
            <a:r>
              <a:rPr lang="en-ZA" altLang="en-US" smtClean="0"/>
              <a:t>insert, inserts a record into a table</a:t>
            </a:r>
          </a:p>
          <a:p>
            <a:pPr lvl="1" eaLnBrk="1" hangingPunct="1"/>
            <a:r>
              <a:rPr lang="en-ZA" altLang="en-US" smtClean="0"/>
              <a:t>update, updates fields in a table record</a:t>
            </a:r>
          </a:p>
          <a:p>
            <a:pPr lvl="1" eaLnBrk="1" hangingPunct="1"/>
            <a:r>
              <a:rPr lang="en-ZA" altLang="en-US" smtClean="0"/>
              <a:t>delete, deletes records from a table</a:t>
            </a:r>
          </a:p>
          <a:p>
            <a:pPr lvl="1" eaLnBrk="1" hangingPunct="1"/>
            <a:r>
              <a:rPr lang="en-ZA" altLang="en-US" smtClean="0"/>
              <a:t>select, selects data from a table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00BE-F43B-45C0-8ACA-09A910CC581D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SQL: create and drop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ZA" dirty="0" smtClean="0"/>
              <a:t>The create SQL command creates a new table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ZA" sz="2000" i="1" dirty="0"/>
              <a:t>c</a:t>
            </a:r>
            <a:r>
              <a:rPr lang="en-ZA" sz="2000" i="1" dirty="0" smtClean="0"/>
              <a:t>reate table &lt;table&gt; (&lt;field1&gt; &lt;datatype1&gt;,…)</a:t>
            </a:r>
          </a:p>
          <a:p>
            <a:pPr eaLnBrk="1" hangingPunct="1">
              <a:defRPr/>
            </a:pPr>
            <a:r>
              <a:rPr lang="en-ZA" dirty="0" smtClean="0"/>
              <a:t>When creating a table the field names and their data types need to be specified</a:t>
            </a:r>
          </a:p>
          <a:p>
            <a:pPr marL="0" lvl="2" indent="0" eaLnBrk="1" hangingPunct="1">
              <a:buFontTx/>
              <a:buNone/>
              <a:defRPr/>
            </a:pPr>
            <a:r>
              <a:rPr lang="en-ZA" i="1" dirty="0" smtClean="0"/>
              <a:t>	create table Person (Name text, Age integer)</a:t>
            </a:r>
            <a:endParaRPr lang="en-ZA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DE2E-558A-489F-8835-4E16601D55AB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mtClean="0"/>
              <a:t>SQL: drop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ZA" dirty="0"/>
              <a:t>The drop SQL command deletes a </a:t>
            </a:r>
            <a:r>
              <a:rPr lang="en-ZA" dirty="0" smtClean="0"/>
              <a:t>table</a:t>
            </a:r>
          </a:p>
          <a:p>
            <a:pPr marL="0" lvl="2" indent="0" eaLnBrk="1" hangingPunct="1">
              <a:buFontTx/>
              <a:buNone/>
              <a:defRPr/>
            </a:pPr>
            <a:r>
              <a:rPr lang="en-ZA" sz="2000" i="1" dirty="0" smtClean="0"/>
              <a:t>	drop </a:t>
            </a:r>
            <a:r>
              <a:rPr lang="en-ZA" sz="2000" i="1" dirty="0"/>
              <a:t>table &lt;</a:t>
            </a:r>
            <a:r>
              <a:rPr lang="en-ZA" sz="2000" i="1" dirty="0" smtClean="0"/>
              <a:t>table&gt;</a:t>
            </a:r>
            <a:endParaRPr lang="en-ZA" dirty="0" smtClean="0"/>
          </a:p>
          <a:p>
            <a:pPr eaLnBrk="1" hangingPunct="1">
              <a:defRPr/>
            </a:pPr>
            <a:r>
              <a:rPr lang="en-ZA" dirty="0" smtClean="0"/>
              <a:t>When dropping a table only the table name is specified</a:t>
            </a:r>
            <a:endParaRPr lang="en-ZA" dirty="0"/>
          </a:p>
          <a:p>
            <a:pPr marL="914400" lvl="2" indent="0" eaLnBrk="1" hangingPunct="1">
              <a:buFontTx/>
              <a:buNone/>
              <a:defRPr/>
            </a:pPr>
            <a:r>
              <a:rPr lang="en-ZA" i="1" dirty="0" smtClean="0"/>
              <a:t>drop </a:t>
            </a:r>
            <a:r>
              <a:rPr lang="en-ZA" i="1" dirty="0"/>
              <a:t>table </a:t>
            </a:r>
            <a:r>
              <a:rPr lang="en-ZA" i="1" dirty="0" smtClean="0"/>
              <a:t>Person</a:t>
            </a:r>
            <a:endParaRPr lang="en-ZA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D393-FA63-4C5B-8DF9-274BAD5270F6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Course Registration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Minimum intake is 5</a:t>
            </a:r>
          </a:p>
          <a:p>
            <a:r>
              <a:rPr lang="en-US" dirty="0" smtClean="0"/>
              <a:t>Maximum is 30</a:t>
            </a:r>
          </a:p>
          <a:p>
            <a:r>
              <a:rPr lang="en-US" dirty="0" smtClean="0"/>
              <a:t>50 Hours per course</a:t>
            </a:r>
          </a:p>
          <a:p>
            <a:r>
              <a:rPr lang="en-US" dirty="0" smtClean="0"/>
              <a:t>Rs 1000 per individual course </a:t>
            </a:r>
          </a:p>
          <a:p>
            <a:r>
              <a:rPr lang="en-US" dirty="0" smtClean="0"/>
              <a:t>Additional charges for hardware kits if needed</a:t>
            </a:r>
          </a:p>
          <a:p>
            <a:r>
              <a:rPr lang="en-US" dirty="0" smtClean="0"/>
              <a:t>Amount </a:t>
            </a:r>
            <a:r>
              <a:rPr lang="en-US" i="1" dirty="0" smtClean="0"/>
              <a:t>payable@sdmitoffice</a:t>
            </a:r>
          </a:p>
          <a:p>
            <a:r>
              <a:rPr lang="en-US" dirty="0" smtClean="0"/>
              <a:t>Only for </a:t>
            </a:r>
            <a:r>
              <a:rPr lang="en-US" i="1" dirty="0" smtClean="0">
                <a:solidFill>
                  <a:srgbClr val="C00000"/>
                </a:solidFill>
              </a:rPr>
              <a:t>First batch , First course </a:t>
            </a:r>
            <a:r>
              <a:rPr lang="en-US" dirty="0" smtClean="0"/>
              <a:t>Registration amount is 100/- (Rupees 100)</a:t>
            </a:r>
          </a:p>
          <a:p>
            <a:r>
              <a:rPr lang="en-US" dirty="0" smtClean="0"/>
              <a:t>For all course Grade Will be assigned based on </a:t>
            </a:r>
            <a:r>
              <a:rPr lang="en-US" i="1" dirty="0" smtClean="0"/>
              <a:t>continuous evaluation , assignment and projects.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8519-B5DF-4B5B-AB37-2664C614B885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SQL: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7713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ZA" dirty="0" smtClean="0"/>
              <a:t>The insert SQL command insert records </a:t>
            </a:r>
            <a:br>
              <a:rPr lang="en-ZA" dirty="0" smtClean="0"/>
            </a:br>
            <a:r>
              <a:rPr lang="en-ZA" dirty="0" smtClean="0"/>
              <a:t>into a table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ZA" sz="2000" i="1" dirty="0" smtClean="0"/>
              <a:t>insert into &lt;table&gt; values (&lt;value1&gt;,…)</a:t>
            </a:r>
          </a:p>
          <a:p>
            <a:pPr eaLnBrk="1" hangingPunct="1">
              <a:defRPr/>
            </a:pPr>
            <a:r>
              <a:rPr lang="en-ZA" dirty="0" smtClean="0"/>
              <a:t>When inserting the values need to be specified in order</a:t>
            </a:r>
          </a:p>
          <a:p>
            <a:pPr marL="0" lvl="2" indent="0" eaLnBrk="1" hangingPunct="1">
              <a:buFontTx/>
              <a:buNone/>
              <a:defRPr/>
            </a:pPr>
            <a:r>
              <a:rPr lang="en-ZA" i="1" dirty="0" smtClean="0"/>
              <a:t>	insert into Person values (“John Smith”, 20)</a:t>
            </a:r>
            <a:endParaRPr lang="en-ZA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3193-3EE1-4076-9EAB-34CFC405F272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mtClean="0"/>
              <a:t>SQL: delete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The delete SQL command deletes records from a table</a:t>
            </a:r>
          </a:p>
          <a:p>
            <a:pPr marL="914400" lvl="2" indent="0" eaLnBrk="1" hangingPunct="1">
              <a:buFontTx/>
              <a:buNone/>
            </a:pPr>
            <a:r>
              <a:rPr lang="en-ZA" altLang="en-US" sz="2000" i="1" smtClean="0"/>
              <a:t>delete from &lt;tablename&gt; where &lt;fieldname&gt; = &lt;value&gt;</a:t>
            </a:r>
          </a:p>
          <a:p>
            <a:pPr eaLnBrk="1" hangingPunct="1"/>
            <a:r>
              <a:rPr lang="en-ZA" altLang="en-US" smtClean="0"/>
              <a:t>The delete command has a where clause to indicate which records to delete</a:t>
            </a:r>
          </a:p>
          <a:p>
            <a:pPr marL="914400" lvl="2" indent="0" eaLnBrk="1" hangingPunct="1">
              <a:buFontTx/>
              <a:buNone/>
            </a:pPr>
            <a:r>
              <a:rPr lang="en-ZA" altLang="en-US" i="1" smtClean="0"/>
              <a:t>delete from Person where Name = “Kim Jones”</a:t>
            </a:r>
          </a:p>
          <a:p>
            <a:endParaRPr lang="en-ZA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7CE8-BC88-43CF-8194-AA249B916667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SQL: update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0113" cy="4525963"/>
          </a:xfrm>
        </p:spPr>
        <p:txBody>
          <a:bodyPr/>
          <a:lstStyle/>
          <a:p>
            <a:pPr eaLnBrk="1" hangingPunct="1"/>
            <a:r>
              <a:rPr lang="en-ZA" altLang="en-US" smtClean="0"/>
              <a:t>The update SQL command updates fields </a:t>
            </a:r>
            <a:br>
              <a:rPr lang="en-ZA" altLang="en-US" smtClean="0"/>
            </a:br>
            <a:r>
              <a:rPr lang="en-ZA" altLang="en-US" smtClean="0"/>
              <a:t>in a table record</a:t>
            </a:r>
          </a:p>
          <a:p>
            <a:pPr marL="914400" lvl="2" indent="0" eaLnBrk="1" hangingPunct="1">
              <a:buFontTx/>
              <a:buNone/>
            </a:pPr>
            <a:r>
              <a:rPr lang="en-ZA" altLang="en-US" sz="1800" i="1" smtClean="0"/>
              <a:t>update &lt;table&gt; set &lt;field1&gt; = &lt;value1&gt; where &lt;field2&gt; = &lt;value2&gt;</a:t>
            </a:r>
          </a:p>
          <a:p>
            <a:pPr eaLnBrk="1" hangingPunct="1"/>
            <a:r>
              <a:rPr lang="en-ZA" altLang="en-US" smtClean="0"/>
              <a:t>The update command has a set clause to</a:t>
            </a:r>
            <a:br>
              <a:rPr lang="en-ZA" altLang="en-US" smtClean="0"/>
            </a:br>
            <a:r>
              <a:rPr lang="en-ZA" altLang="en-US" smtClean="0"/>
              <a:t>indicate which fields to update</a:t>
            </a:r>
          </a:p>
          <a:p>
            <a:pPr eaLnBrk="1" hangingPunct="1"/>
            <a:r>
              <a:rPr lang="en-ZA" altLang="en-US" smtClean="0"/>
              <a:t>The update command has a where clause to indicate which record to update</a:t>
            </a:r>
          </a:p>
          <a:p>
            <a:pPr marL="914400" lvl="2" indent="0" eaLnBrk="1" hangingPunct="1">
              <a:buFontTx/>
              <a:buNone/>
            </a:pPr>
            <a:r>
              <a:rPr lang="en-ZA" altLang="en-US" i="1" smtClean="0"/>
              <a:t>update Person set Age=21 where Name=“John Smith”</a:t>
            </a:r>
          </a:p>
          <a:p>
            <a:pPr eaLnBrk="1" hangingPunct="1"/>
            <a:endParaRPr lang="en-ZA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BF3E-AB1F-4BAF-BD12-BDED94926D16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mtClean="0"/>
              <a:t>SQL: select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altLang="en-US" smtClean="0"/>
              <a:t>The SQL select command selects data from a table</a:t>
            </a:r>
          </a:p>
          <a:p>
            <a:pPr marL="914400" lvl="2" indent="0">
              <a:buFontTx/>
              <a:buNone/>
            </a:pPr>
            <a:r>
              <a:rPr lang="en-ZA" altLang="en-US" sz="2000" i="1" smtClean="0"/>
              <a:t>select &lt;field1&gt;,… from &lt;table&gt; where &lt;fieldx&gt; = &lt;value&gt;</a:t>
            </a:r>
          </a:p>
          <a:p>
            <a:r>
              <a:rPr lang="en-ZA" altLang="en-US" smtClean="0"/>
              <a:t>The field names to select can be specified explicitly, or * for all fields</a:t>
            </a:r>
          </a:p>
          <a:p>
            <a:pPr marL="914400" lvl="2" indent="0">
              <a:buFontTx/>
              <a:buNone/>
            </a:pPr>
            <a:r>
              <a:rPr lang="en-ZA" altLang="en-US" i="1" smtClean="0"/>
              <a:t>select Name, Age from Person</a:t>
            </a:r>
          </a:p>
          <a:p>
            <a:pPr marL="914400" lvl="2" indent="0">
              <a:buFontTx/>
              <a:buNone/>
            </a:pPr>
            <a:r>
              <a:rPr lang="en-ZA" altLang="en-US" i="1" smtClean="0"/>
              <a:t>select * from Person</a:t>
            </a:r>
          </a:p>
          <a:p>
            <a:pPr marL="914400" lvl="2" indent="0">
              <a:buFontTx/>
              <a:buNone/>
            </a:pPr>
            <a:endParaRPr lang="en-ZA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AC23-C0C0-428D-9E8F-3B89B9581FBA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mtClean="0"/>
              <a:t>SQL: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The select command can have a where clause specifying which records to select</a:t>
            </a:r>
          </a:p>
          <a:p>
            <a:pPr marL="914400" lvl="2" indent="0">
              <a:buFontTx/>
              <a:buNone/>
              <a:defRPr/>
            </a:pPr>
            <a:r>
              <a:rPr lang="en-ZA" i="1" dirty="0" smtClean="0"/>
              <a:t>select Age from Person where Name = “John Smith”</a:t>
            </a:r>
          </a:p>
          <a:p>
            <a:pPr marL="0" indent="0">
              <a:buFontTx/>
              <a:buNone/>
              <a:defRPr/>
            </a:pPr>
            <a:endParaRPr lang="en-Z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3C57-F2F0-4B66-A9DE-20C080B28E46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mtClean="0"/>
              <a:t>Multiple SQL Commands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altLang="en-US" smtClean="0"/>
              <a:t>When using multiple SQL statements each statement needs to end with a semi colon ;</a:t>
            </a:r>
          </a:p>
          <a:p>
            <a:pPr marL="457200" lvl="1" indent="0">
              <a:buFontTx/>
              <a:buNone/>
            </a:pPr>
            <a:r>
              <a:rPr lang="en-ZA" altLang="en-US" sz="2400" i="1" smtClean="0"/>
              <a:t>create table Person (Name text, Age integer);</a:t>
            </a:r>
          </a:p>
          <a:p>
            <a:pPr marL="457200" lvl="1" indent="0">
              <a:buFontTx/>
              <a:buNone/>
            </a:pPr>
            <a:r>
              <a:rPr lang="en-ZA" altLang="en-US" sz="2400" i="1" smtClean="0"/>
              <a:t>insert into Person values (“John Smith”, 20);</a:t>
            </a:r>
          </a:p>
          <a:p>
            <a:pPr marL="457200" lvl="1" indent="0">
              <a:buFontTx/>
              <a:buNone/>
            </a:pPr>
            <a:r>
              <a:rPr lang="en-ZA" altLang="en-US" sz="2400" i="1" smtClean="0"/>
              <a:t>update Person set Age=21 where Name=“John Smith”;</a:t>
            </a:r>
          </a:p>
          <a:p>
            <a:pPr marL="457200" lvl="1" indent="0">
              <a:buFontTx/>
              <a:buNone/>
            </a:pPr>
            <a:r>
              <a:rPr lang="en-ZA" altLang="en-US" sz="2400" i="1" smtClean="0"/>
              <a:t>select * from Person;</a:t>
            </a:r>
          </a:p>
          <a:p>
            <a:pPr marL="457200" lvl="1" indent="0">
              <a:buFontTx/>
              <a:buNone/>
            </a:pPr>
            <a:endParaRPr lang="en-ZA" altLang="en-US" i="1" smtClean="0"/>
          </a:p>
          <a:p>
            <a:pPr marL="457200" lvl="1" indent="0">
              <a:buFontTx/>
              <a:buNone/>
            </a:pPr>
            <a:endParaRPr lang="en-ZA" altLang="en-US" smtClean="0"/>
          </a:p>
          <a:p>
            <a:pPr marL="457200" lvl="1" indent="0">
              <a:buFontTx/>
              <a:buNone/>
            </a:pPr>
            <a:endParaRPr lang="en-ZA" altLang="en-US" smtClean="0"/>
          </a:p>
          <a:p>
            <a:pPr marL="457200" lvl="1" indent="0">
              <a:buFontTx/>
              <a:buNone/>
            </a:pPr>
            <a:endParaRPr lang="en-ZA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3DAC-F49C-4C4D-B145-751E7DE9C013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Python and sqlite3</a:t>
            </a:r>
            <a:endParaRPr lang="en-GB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5825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ZA" altLang="en-US" smtClean="0"/>
              <a:t>Python has a module which enables it to manipulate sqlite3 databases</a:t>
            </a:r>
          </a:p>
          <a:p>
            <a:pPr lvl="2" eaLnBrk="1" hangingPunct="1">
              <a:buFontTx/>
              <a:buNone/>
            </a:pPr>
            <a:r>
              <a:rPr lang="en-ZA" altLang="en-US" i="1" smtClean="0"/>
              <a:t>import sqlite3</a:t>
            </a:r>
          </a:p>
          <a:p>
            <a:pPr eaLnBrk="1" hangingPunct="1"/>
            <a:r>
              <a:rPr lang="en-ZA" altLang="en-US" smtClean="0"/>
              <a:t>A sqlite3 database is created using the connect() function and specifying a filename</a:t>
            </a:r>
          </a:p>
          <a:p>
            <a:pPr lvl="2" eaLnBrk="1" hangingPunct="1">
              <a:buFontTx/>
              <a:buNone/>
            </a:pPr>
            <a:r>
              <a:rPr lang="en-ZA" altLang="en-US" i="1" smtClean="0"/>
              <a:t>db = sqlite3.connect(‘my_database.db’)</a:t>
            </a:r>
          </a:p>
          <a:p>
            <a:pPr eaLnBrk="1" hangingPunct="1"/>
            <a:r>
              <a:rPr lang="en-ZA" altLang="en-US" smtClean="0"/>
              <a:t>An SQL command can be executed by calling the execute method</a:t>
            </a:r>
          </a:p>
          <a:p>
            <a:pPr lvl="2" eaLnBrk="1" hangingPunct="1">
              <a:buFontTx/>
              <a:buNone/>
            </a:pPr>
            <a:r>
              <a:rPr lang="en-ZA" altLang="en-US" i="1" smtClean="0"/>
              <a:t>db.execute(‘create table Person (name text, age int)’)</a:t>
            </a:r>
            <a:endParaRPr lang="en-GB" altLang="en-US" i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00-A6C5-4B70-A88B-163AED2D41E8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Python and sqlite3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6438" cy="4525963"/>
          </a:xfrm>
        </p:spPr>
        <p:txBody>
          <a:bodyPr/>
          <a:lstStyle/>
          <a:p>
            <a:pPr eaLnBrk="1" hangingPunct="1"/>
            <a:r>
              <a:rPr lang="en-ZA" altLang="en-US" smtClean="0"/>
              <a:t>When executing an insert statement it is possible to use the ? notation as placeholders for the values and pass the values in a tuple</a:t>
            </a:r>
          </a:p>
          <a:p>
            <a:pPr marL="914400" lvl="2" indent="0" eaLnBrk="1" hangingPunct="1">
              <a:buFontTx/>
              <a:buNone/>
            </a:pPr>
            <a:r>
              <a:rPr lang="en-ZA" altLang="en-US" i="1" smtClean="0"/>
              <a:t>db.execute('insert into Person values (?,?)',('bob',20))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818A-C004-47F7-A3EE-82B677606EB6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Python and sqlite3</a:t>
            </a:r>
            <a:endParaRPr lang="en-GB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smtClean="0"/>
              <a:t>If the SQL command(s) modifies the database the commit() method needs to be called for the command to take effect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ZA" altLang="en-US" i="1" smtClean="0"/>
              <a:t>db.commit()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smtClean="0"/>
              <a:t>Committing can be done after a set of commands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smtClean="0"/>
              <a:t>Committing is necessary for the following SQL commands to take effect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mtClean="0"/>
              <a:t>create,insert,update,delete,drop</a:t>
            </a:r>
            <a:endParaRPr lang="en-GB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162-1272-401D-91D0-DBC24BB7DA77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Python and sqlite3</a:t>
            </a:r>
            <a:endParaRPr lang="en-GB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When executing a SQL select command the execute() method returns a cursor which can be iterated over with a for loop to access the records returned</a:t>
            </a:r>
          </a:p>
          <a:p>
            <a:pPr lvl="2" eaLnBrk="1" hangingPunct="1">
              <a:buFontTx/>
              <a:buNone/>
            </a:pPr>
            <a:r>
              <a:rPr lang="en-ZA" altLang="en-US" i="1" smtClean="0"/>
              <a:t>cursor = db.execute(‘select * from Person’)</a:t>
            </a:r>
          </a:p>
          <a:p>
            <a:pPr lvl="2" eaLnBrk="1" hangingPunct="1">
              <a:buFontTx/>
              <a:buNone/>
            </a:pPr>
            <a:r>
              <a:rPr lang="en-ZA" altLang="en-US" i="1" smtClean="0"/>
              <a:t>for row in cursor:</a:t>
            </a:r>
          </a:p>
          <a:p>
            <a:pPr lvl="2" eaLnBrk="1" hangingPunct="1">
              <a:buFontTx/>
              <a:buNone/>
            </a:pPr>
            <a:r>
              <a:rPr lang="en-ZA" altLang="en-US" i="1" smtClean="0"/>
              <a:t>    print(row)</a:t>
            </a:r>
          </a:p>
          <a:p>
            <a:pPr eaLnBrk="1" hangingPunct="1"/>
            <a:r>
              <a:rPr lang="en-ZA" altLang="en-US" smtClean="0"/>
              <a:t>Each row/record is returned as a tuple</a:t>
            </a:r>
            <a:endParaRPr lang="en-GB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54C-2776-4059-8ACC-4C337D3B494D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5 -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2133601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/>
              <a:t>Using databases and SQL </a:t>
            </a:r>
          </a:p>
          <a:p>
            <a:pPr marL="514350" indent="-514350">
              <a:buNone/>
            </a:pPr>
            <a:r>
              <a:rPr lang="en-US" b="1" dirty="0" smtClean="0"/>
              <a:t>Networked programs, </a:t>
            </a:r>
          </a:p>
          <a:p>
            <a:pPr marL="514350" indent="-514350">
              <a:buNone/>
            </a:pPr>
            <a:r>
              <a:rPr lang="en-US" b="1" dirty="0" smtClean="0"/>
              <a:t>Using Web Services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A384-1937-48C1-877A-1E58240E5D39}" type="datetime1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Center </a:t>
            </a:r>
            <a:r>
              <a:rPr lang="en-US" dirty="0" smtClean="0"/>
              <a:t>for </a:t>
            </a:r>
            <a:r>
              <a:rPr lang="en-US" dirty="0" smtClean="0"/>
              <a:t>Machine Intelligence (</a:t>
            </a:r>
            <a:r>
              <a:rPr lang="en-US" dirty="0" smtClean="0"/>
              <a:t>CMI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mtClean="0"/>
              <a:t>Databases in Development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altLang="en-US" smtClean="0"/>
              <a:t>Databases are commonly used in the typical software development process on many platforms – desktop, web, etc.</a:t>
            </a:r>
          </a:p>
          <a:p>
            <a:r>
              <a:rPr lang="en-ZA" altLang="en-US" smtClean="0"/>
              <a:t>Usually the database is first designed with tables, relationships, etc. with a management tool</a:t>
            </a:r>
          </a:p>
          <a:p>
            <a:r>
              <a:rPr lang="en-ZA" altLang="en-US" smtClean="0"/>
              <a:t>Then a software application is developed which interacts with the database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6C75-F487-4ED4-9B50-1AD207CA66EA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mtClean="0"/>
              <a:t>Resources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altLang="en-US" smtClean="0"/>
              <a:t>sqlite</a:t>
            </a:r>
          </a:p>
          <a:p>
            <a:pPr lvl="1"/>
            <a:r>
              <a:rPr lang="en-ZA" altLang="en-US" smtClean="0">
                <a:hlinkClick r:id="rId2"/>
              </a:rPr>
              <a:t>www.sqlite.org</a:t>
            </a:r>
            <a:endParaRPr lang="en-ZA" altLang="en-US" smtClean="0"/>
          </a:p>
          <a:p>
            <a:r>
              <a:rPr lang="en-ZA" altLang="en-US" smtClean="0"/>
              <a:t>SQL</a:t>
            </a:r>
          </a:p>
          <a:p>
            <a:pPr lvl="1"/>
            <a:r>
              <a:rPr lang="en-ZA" altLang="en-US" smtClean="0">
                <a:hlinkClick r:id="rId3"/>
              </a:rPr>
              <a:t>www.w3schools.com/sql</a:t>
            </a:r>
            <a:endParaRPr lang="en-ZA" altLang="en-US" smtClean="0"/>
          </a:p>
          <a:p>
            <a:r>
              <a:rPr lang="en-ZA" altLang="en-US" smtClean="0"/>
              <a:t>Python and sqlite3</a:t>
            </a:r>
          </a:p>
          <a:p>
            <a:pPr lvl="1"/>
            <a:r>
              <a:rPr lang="en-ZA" altLang="en-US" smtClean="0"/>
              <a:t>Python reference documentation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E4D9-0D22-48C3-8DAB-DF8D796FE28F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http://sqlitebrowser.org/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5354-15DB-43BA-9050-09445327B348}" type="datetime1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772400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Network Programs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5354-15DB-43BA-9050-09445327B348}" type="datetime1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64CE-EF65-41F3-BFFB-36B3BA33017F}" type="datetime1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838" y="690563"/>
            <a:ext cx="71723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C302-318B-48B2-9651-43DEB6C5D934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75" y="1004888"/>
            <a:ext cx="74104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C14-AA99-4D86-AFCE-0A6540028A17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762000"/>
            <a:ext cx="79533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96D4-3974-45BF-A4FF-67962F7CD3E1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895350"/>
            <a:ext cx="74390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2699-1602-4C4E-B885-234DEEB6798C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8" y="633413"/>
            <a:ext cx="76295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245F-B198-4638-ABBB-E74B157E8B72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833438"/>
            <a:ext cx="75057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Database</a:t>
            </a:r>
            <a:br>
              <a:rPr lang="en-US" altLang="en-US" smtClean="0"/>
            </a:br>
            <a:r>
              <a:rPr lang="en-US" altLang="en-US" smtClean="0"/>
              <a:t>Programming with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F704-6181-491B-AED0-1ABDC7DCF89C}" type="datetime1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490-0D00-4BF4-98FF-AFA409012832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619125"/>
            <a:ext cx="726757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480B-D0A4-48EF-BBD3-3810A84E3576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604838"/>
            <a:ext cx="72199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39C-5059-4EB4-B6D3-B9CAEBF673C0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25" y="762000"/>
            <a:ext cx="76771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C2F2-5DA0-468A-9E73-C39F2BFBB19A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661988"/>
            <a:ext cx="759142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28F9-C8C9-4765-BC74-A09ED1631F65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971550"/>
            <a:ext cx="91059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29F0-A0C7-454A-BC11-4C13F67EB7FA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613" y="633413"/>
            <a:ext cx="696277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A40A-C6D7-4829-AB11-6C10965762F9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1071563"/>
            <a:ext cx="72961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4DDC-682D-4F3B-89F9-A86D660F39D2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676275"/>
            <a:ext cx="726757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19FE-CD4B-47AC-997D-7C36262FA137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828675"/>
            <a:ext cx="73342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C255-9AE5-439B-96D0-55FA9F4DB975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8" y="600075"/>
            <a:ext cx="873442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Persistent Data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software solutions require persistent data, i.e. data stored permanently</a:t>
            </a:r>
          </a:p>
          <a:p>
            <a:pPr eaLnBrk="1" hangingPunct="1"/>
            <a:r>
              <a:rPr lang="en-US" altLang="en-US" smtClean="0"/>
              <a:t>There are many ways to have data persist </a:t>
            </a:r>
          </a:p>
          <a:p>
            <a:pPr lvl="1" eaLnBrk="1" hangingPunct="1"/>
            <a:r>
              <a:rPr lang="en-US" altLang="en-US" smtClean="0"/>
              <a:t>text files, e.g. comma delimited files</a:t>
            </a:r>
          </a:p>
          <a:p>
            <a:pPr lvl="1" eaLnBrk="1" hangingPunct="1"/>
            <a:r>
              <a:rPr lang="en-US" altLang="en-US" smtClean="0"/>
              <a:t>object binary files, e.g. using pickle</a:t>
            </a:r>
          </a:p>
          <a:p>
            <a:pPr lvl="1" eaLnBrk="1" hangingPunct="1"/>
            <a:r>
              <a:rPr lang="en-US" altLang="en-US" smtClean="0"/>
              <a:t>databases, e.g. sqlite3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8DB5-3718-4378-AEAF-910F6F94ACC8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0E74-F65E-43C6-ACF1-BC2B39490F2F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069975"/>
            <a:ext cx="6000750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E385-C938-469D-8DCE-AB66DDB232AE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966563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7C6-6561-4DEC-B098-A1B7AE1C17B9}" type="datetime1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981075"/>
            <a:ext cx="68008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E18E-2FDB-4037-B19C-1430357F2E24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263" y="919163"/>
            <a:ext cx="64674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E3F-E33D-4748-B3DE-FEF36F5734D0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775" y="976313"/>
            <a:ext cx="66484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710F-5E02-4AE9-89E6-B3D49D670E62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819150"/>
            <a:ext cx="65151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232E-726A-4D33-B296-5F11FAF1C466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5" y="1085850"/>
            <a:ext cx="64579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8F51-9148-48F9-BA44-3D898545D9DB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25" y="1109663"/>
            <a:ext cx="67627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788A-EE8F-4AEE-A6C2-998D81DF4DCD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database, or Database Management System (DBMS) manages persistent data</a:t>
            </a:r>
          </a:p>
          <a:p>
            <a:pPr eaLnBrk="1" hangingPunct="1"/>
            <a:r>
              <a:rPr lang="en-US" altLang="en-US" smtClean="0"/>
              <a:t>The DBMS allows data storage, retrieval, privacy, security and integrity</a:t>
            </a:r>
          </a:p>
          <a:p>
            <a:pPr eaLnBrk="1" hangingPunct="1"/>
            <a:r>
              <a:rPr lang="en-US" altLang="en-US" smtClean="0"/>
              <a:t>There are many commercial and open source examples</a:t>
            </a:r>
          </a:p>
          <a:p>
            <a:pPr lvl="1" eaLnBrk="1" hangingPunct="1"/>
            <a:r>
              <a:rPr lang="en-US" altLang="en-US" smtClean="0"/>
              <a:t>Commercial - SQL Server, Oracle, MS Access</a:t>
            </a:r>
          </a:p>
          <a:p>
            <a:pPr lvl="1" eaLnBrk="1" hangingPunct="1"/>
            <a:r>
              <a:rPr lang="en-US" altLang="en-US" smtClean="0"/>
              <a:t>Open Source - MySQL, Postgresql, sqlite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445F-9B04-4123-860D-46B52EE30B60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Databases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There are various kinds of DBMSs, e.g.</a:t>
            </a:r>
          </a:p>
          <a:p>
            <a:pPr lvl="1" eaLnBrk="1" hangingPunct="1"/>
            <a:r>
              <a:rPr lang="en-US" altLang="en-US" smtClean="0"/>
              <a:t>object oriented DBMSs</a:t>
            </a:r>
          </a:p>
          <a:p>
            <a:pPr lvl="1" eaLnBrk="1" hangingPunct="1"/>
            <a:r>
              <a:rPr lang="en-US" altLang="en-US" smtClean="0"/>
              <a:t>no-SQL DBMSs</a:t>
            </a:r>
          </a:p>
          <a:p>
            <a:pPr lvl="1" eaLnBrk="1" hangingPunct="1"/>
            <a:r>
              <a:rPr lang="en-US" altLang="en-US" smtClean="0"/>
              <a:t>relational DBMSs</a:t>
            </a:r>
          </a:p>
          <a:p>
            <a:pPr lvl="1" eaLnBrk="1" hangingPunct="1"/>
            <a:r>
              <a:rPr lang="en-US" altLang="en-US" smtClean="0"/>
              <a:t>object-relational DBMSs</a:t>
            </a:r>
          </a:p>
          <a:p>
            <a:pPr eaLnBrk="1" hangingPunct="1"/>
            <a:r>
              <a:rPr lang="en-US" altLang="en-US" smtClean="0"/>
              <a:t>Most commonly used systems are Relational Database Management Systems (RDBMS)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AF10-028F-44E3-9CBD-9F5EDEDD8A5C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DBMSs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Relational DBMSs store sets of data in a tabular format, which are typically related to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data is manipulated with a language called SQL (Structured Query Language)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These RDBMSs work very similarly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Most RDBMSs are client-server based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SQL Server, Oracle, MySQL, PostgreSQL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B31F-8406-4415-A4EE-2976DDFCFE95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2100</Words>
  <Application>Microsoft Office PowerPoint</Application>
  <PresentationFormat>On-screen Show (4:3)</PresentationFormat>
  <Paragraphs>356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Center of Excellence for Machine Intelligence   (CoEMI)</vt:lpstr>
      <vt:lpstr>Skill Development Courses</vt:lpstr>
      <vt:lpstr>Course Registration</vt:lpstr>
      <vt:lpstr>Day 5 - Syllabus</vt:lpstr>
      <vt:lpstr>Introduction to Database Programming with Python</vt:lpstr>
      <vt:lpstr>Persistent Data </vt:lpstr>
      <vt:lpstr>Databases</vt:lpstr>
      <vt:lpstr>Types of Databases</vt:lpstr>
      <vt:lpstr>Relational DBMSs</vt:lpstr>
      <vt:lpstr>Tables, Records, Fields</vt:lpstr>
      <vt:lpstr>Example</vt:lpstr>
      <vt:lpstr>Field Data Types</vt:lpstr>
      <vt:lpstr>Example</vt:lpstr>
      <vt:lpstr>Primary Keys</vt:lpstr>
      <vt:lpstr>Example</vt:lpstr>
      <vt:lpstr>Relationships</vt:lpstr>
      <vt:lpstr>Foreign Keys</vt:lpstr>
      <vt:lpstr>Example</vt:lpstr>
      <vt:lpstr>Example</vt:lpstr>
      <vt:lpstr>Example</vt:lpstr>
      <vt:lpstr>Relationships</vt:lpstr>
      <vt:lpstr>Without Relationships</vt:lpstr>
      <vt:lpstr>sqlite</vt:lpstr>
      <vt:lpstr>sqlite</vt:lpstr>
      <vt:lpstr>sqlite data types</vt:lpstr>
      <vt:lpstr>SQLite Expert</vt:lpstr>
      <vt:lpstr>SQL</vt:lpstr>
      <vt:lpstr>SQL: create and drop</vt:lpstr>
      <vt:lpstr>SQL: drop</vt:lpstr>
      <vt:lpstr>SQL: insert</vt:lpstr>
      <vt:lpstr>SQL: delete</vt:lpstr>
      <vt:lpstr>SQL: update</vt:lpstr>
      <vt:lpstr>SQL: select</vt:lpstr>
      <vt:lpstr>SQL: select</vt:lpstr>
      <vt:lpstr>Multiple SQL Commands</vt:lpstr>
      <vt:lpstr>Python and sqlite3</vt:lpstr>
      <vt:lpstr>Python and sqlite3</vt:lpstr>
      <vt:lpstr>Python and sqlite3</vt:lpstr>
      <vt:lpstr>Python and sqlite3</vt:lpstr>
      <vt:lpstr>Databases in Development</vt:lpstr>
      <vt:lpstr>Resources</vt:lpstr>
      <vt:lpstr>http://sqlitebrowser.org/</vt:lpstr>
      <vt:lpstr>Network Programs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 : Session1</dc:title>
  <dc:creator>user</dc:creator>
  <cp:lastModifiedBy>user</cp:lastModifiedBy>
  <cp:revision>215</cp:revision>
  <dcterms:created xsi:type="dcterms:W3CDTF">2006-08-16T00:00:00Z</dcterms:created>
  <dcterms:modified xsi:type="dcterms:W3CDTF">2018-01-27T03:56:47Z</dcterms:modified>
</cp:coreProperties>
</file>