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33" r:id="rId2"/>
    <p:sldId id="337" r:id="rId3"/>
    <p:sldId id="269" r:id="rId4"/>
    <p:sldId id="277" r:id="rId5"/>
    <p:sldId id="364" r:id="rId6"/>
    <p:sldId id="371" r:id="rId7"/>
    <p:sldId id="372" r:id="rId8"/>
    <p:sldId id="373" r:id="rId9"/>
    <p:sldId id="434" r:id="rId10"/>
    <p:sldId id="365" r:id="rId11"/>
    <p:sldId id="366" r:id="rId12"/>
    <p:sldId id="367" r:id="rId13"/>
    <p:sldId id="425" r:id="rId14"/>
    <p:sldId id="368" r:id="rId15"/>
    <p:sldId id="369" r:id="rId16"/>
    <p:sldId id="435" r:id="rId17"/>
    <p:sldId id="374" r:id="rId18"/>
    <p:sldId id="375" r:id="rId19"/>
    <p:sldId id="436" r:id="rId20"/>
    <p:sldId id="376" r:id="rId21"/>
    <p:sldId id="377" r:id="rId22"/>
    <p:sldId id="378" r:id="rId23"/>
    <p:sldId id="437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90" r:id="rId35"/>
    <p:sldId id="370" r:id="rId36"/>
    <p:sldId id="392" r:id="rId37"/>
    <p:sldId id="393" r:id="rId38"/>
    <p:sldId id="391" r:id="rId39"/>
    <p:sldId id="394" r:id="rId40"/>
    <p:sldId id="395" r:id="rId41"/>
    <p:sldId id="398" r:id="rId42"/>
    <p:sldId id="401" r:id="rId43"/>
    <p:sldId id="399" r:id="rId44"/>
    <p:sldId id="400" r:id="rId45"/>
    <p:sldId id="402" r:id="rId46"/>
    <p:sldId id="403" r:id="rId47"/>
    <p:sldId id="404" r:id="rId48"/>
    <p:sldId id="396" r:id="rId49"/>
    <p:sldId id="397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28" r:id="rId60"/>
    <p:sldId id="414" r:id="rId61"/>
    <p:sldId id="429" r:id="rId62"/>
    <p:sldId id="430" r:id="rId63"/>
    <p:sldId id="427" r:id="rId64"/>
    <p:sldId id="415" r:id="rId65"/>
    <p:sldId id="416" r:id="rId66"/>
    <p:sldId id="422" r:id="rId67"/>
    <p:sldId id="42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EE65-9482-4225-B3A6-5714B51D408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8903-5B18-4F4A-8559-BCDCC3903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9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4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7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6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3D9F-2BF6-44E0-8CD3-7FB7DE90BDB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78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78.png"/><Relationship Id="rId4" Type="http://schemas.openxmlformats.org/officeDocument/2006/relationships/image" Target="../media/image98.png"/><Relationship Id="rId9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87" y="270587"/>
            <a:ext cx="4844144" cy="10988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2. Qubit: Topics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43" y="114429"/>
            <a:ext cx="6419461" cy="6764694"/>
          </a:xfrm>
          <a:solidFill>
            <a:schemeClr val="bg1">
              <a:lumMod val="95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 smtClean="0"/>
              <a:t>1.Qubits </a:t>
            </a:r>
            <a:r>
              <a:rPr lang="en-IN" sz="8000" b="1" dirty="0"/>
              <a:t>and States</a:t>
            </a:r>
          </a:p>
          <a:p>
            <a:pPr marL="0" indent="0">
              <a:buNone/>
            </a:pPr>
            <a:r>
              <a:rPr lang="en-IN" sz="8000" b="1" dirty="0"/>
              <a:t>2.Representation of Qubits :</a:t>
            </a:r>
          </a:p>
          <a:p>
            <a:pPr lvl="1"/>
            <a:r>
              <a:rPr lang="en-IN" sz="8000" b="1" dirty="0"/>
              <a:t>   State Vectors</a:t>
            </a:r>
          </a:p>
          <a:p>
            <a:pPr lvl="1"/>
            <a:r>
              <a:rPr lang="en-IN" sz="8000" b="1" dirty="0"/>
              <a:t>   Dirac Notation : Basic Elements</a:t>
            </a:r>
          </a:p>
          <a:p>
            <a:pPr lvl="1"/>
            <a:r>
              <a:rPr lang="en-IN" sz="8000" b="1" dirty="0"/>
              <a:t>   Representing General Qubit States</a:t>
            </a:r>
          </a:p>
          <a:p>
            <a:pPr lvl="1"/>
            <a:r>
              <a:rPr lang="en-IN" sz="8000" b="1" dirty="0"/>
              <a:t>   Common Qubit states</a:t>
            </a:r>
          </a:p>
          <a:p>
            <a:pPr lvl="1"/>
            <a:r>
              <a:rPr lang="en-IN" sz="8000" b="1" dirty="0"/>
              <a:t>   Measurement in Qubit Notation</a:t>
            </a:r>
          </a:p>
          <a:p>
            <a:pPr marL="0" indent="0">
              <a:buNone/>
            </a:pPr>
            <a:r>
              <a:rPr lang="en-IN" sz="8000" b="1" dirty="0"/>
              <a:t>3. Inner Product and Outer Product</a:t>
            </a:r>
          </a:p>
          <a:p>
            <a:pPr marL="0" indent="0">
              <a:buNone/>
            </a:pPr>
            <a:r>
              <a:rPr lang="en-IN" sz="8000" b="1" dirty="0"/>
              <a:t>4. Perpendicular and Parallel Qubit Vectors</a:t>
            </a:r>
          </a:p>
          <a:p>
            <a:pPr marL="0" indent="0">
              <a:buNone/>
            </a:pPr>
            <a:r>
              <a:rPr lang="en-IN" sz="8000" b="1" dirty="0"/>
              <a:t>5. Magnitude and Normalization of the Qubit Vector</a:t>
            </a:r>
          </a:p>
          <a:p>
            <a:pPr marL="0" indent="0">
              <a:buNone/>
            </a:pPr>
            <a:r>
              <a:rPr lang="en-IN" sz="8000" b="1" dirty="0"/>
              <a:t>6. Angle between two Qubit vector using Dot Product</a:t>
            </a:r>
          </a:p>
          <a:p>
            <a:pPr marL="0" indent="0">
              <a:buNone/>
            </a:pPr>
            <a:r>
              <a:rPr lang="en-IN" sz="8000" b="1" dirty="0"/>
              <a:t>7. Linear Combination of two qubit vectors</a:t>
            </a:r>
          </a:p>
          <a:p>
            <a:pPr marL="0" indent="0">
              <a:buNone/>
            </a:pPr>
            <a:r>
              <a:rPr lang="en-IN" sz="8000" b="1" dirty="0"/>
              <a:t>8. Superposition of Qubits</a:t>
            </a:r>
          </a:p>
          <a:p>
            <a:pPr marL="0" indent="0">
              <a:buNone/>
            </a:pPr>
            <a:r>
              <a:rPr lang="en-IN" sz="8000" b="1" dirty="0"/>
              <a:t>9. Hilbert Space </a:t>
            </a:r>
          </a:p>
          <a:p>
            <a:pPr marL="0" indent="0">
              <a:buNone/>
            </a:pPr>
            <a:r>
              <a:rPr lang="en-IN" sz="8000" b="1" dirty="0"/>
              <a:t>10. Basis</a:t>
            </a:r>
          </a:p>
          <a:p>
            <a:pPr marL="0" indent="0">
              <a:buNone/>
            </a:pPr>
            <a:r>
              <a:rPr lang="en-IN" sz="8000" b="1" dirty="0"/>
              <a:t>11. Tensor Products</a:t>
            </a:r>
          </a:p>
          <a:p>
            <a:pPr marL="0" indent="0">
              <a:buNone/>
            </a:pPr>
            <a:r>
              <a:rPr lang="en-IN" sz="8000" b="1" dirty="0"/>
              <a:t>12. Entanglement of Qubits in Hilbert Space</a:t>
            </a:r>
          </a:p>
          <a:p>
            <a:pPr marL="0" indent="0">
              <a:buNone/>
            </a:pPr>
            <a:r>
              <a:rPr lang="en-IN" sz="8000" b="1" dirty="0"/>
              <a:t>13. Bell State</a:t>
            </a:r>
          </a:p>
          <a:p>
            <a:pPr marL="0" indent="0">
              <a:buNone/>
            </a:pPr>
            <a:r>
              <a:rPr lang="en-IN" sz="8000" b="1" dirty="0"/>
              <a:t>14. Complex numbers in Polar Form</a:t>
            </a:r>
          </a:p>
          <a:p>
            <a:pPr marL="0" indent="0">
              <a:buNone/>
            </a:pPr>
            <a:r>
              <a:rPr lang="en-IN" sz="8000" b="1" dirty="0"/>
              <a:t>15. Representing Qubits states in Bloch Sphere</a:t>
            </a:r>
          </a:p>
          <a:p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422987" y="2080925"/>
            <a:ext cx="4844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qubit, or quantum bit, is the fundamental unit of information in quantum computing, analogous to a classical bit in traditional computing.</a:t>
            </a:r>
            <a:endParaRPr lang="en-IN" dirty="0"/>
          </a:p>
        </p:txBody>
      </p:sp>
      <p:pic>
        <p:nvPicPr>
          <p:cNvPr id="5" name="Picture 2" descr="Qubit superposition of all the classically allowed states. Quantum bit  concept representation. Visualization of qubit Stock Illustration | Adobe 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4" y="3603817"/>
            <a:ext cx="4161453" cy="22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3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10" y="225166"/>
            <a:ext cx="10983686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Bra-</a:t>
            </a:r>
            <a:r>
              <a:rPr lang="en-IN" b="1" dirty="0" err="1" smtClean="0"/>
              <a:t>Ket</a:t>
            </a:r>
            <a:r>
              <a:rPr lang="en-IN" b="1" dirty="0" smtClean="0"/>
              <a:t>: Inner </a:t>
            </a:r>
            <a:r>
              <a:rPr lang="en-IN" b="1" dirty="0"/>
              <a:t>Product (⟨</a:t>
            </a:r>
            <a:r>
              <a:rPr lang="el-GR" b="1" dirty="0"/>
              <a:t>ψ|ϕ⟩)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619324"/>
            <a:ext cx="10974332" cy="47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err="1" smtClean="0"/>
              <a:t>Ket</a:t>
            </a:r>
            <a:r>
              <a:rPr lang="en-IN" b="1" dirty="0" smtClean="0"/>
              <a:t>-Bra: Outer </a:t>
            </a:r>
            <a:r>
              <a:rPr lang="en-IN" b="1" dirty="0"/>
              <a:t>Product (|</a:t>
            </a:r>
            <a:r>
              <a:rPr lang="el-GR" b="1" dirty="0"/>
              <a:t>ψ⟩⟨ϕ|)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11377"/>
            <a:ext cx="10515600" cy="39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637" y="178513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Inner Product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7" y="1539444"/>
            <a:ext cx="5858693" cy="120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7" y="3213549"/>
            <a:ext cx="2305372" cy="495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3" y="4778101"/>
            <a:ext cx="3505689" cy="571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030" y="3213549"/>
            <a:ext cx="2291536" cy="125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030" y="5538546"/>
            <a:ext cx="2467165" cy="8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Inner Product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985"/>
            <a:ext cx="1041451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Inner Product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33" y="1930625"/>
            <a:ext cx="1051706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Outer Product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8" y="2317672"/>
            <a:ext cx="9433249" cy="38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70" y="2768083"/>
            <a:ext cx="10515600" cy="1325563"/>
          </a:xfrm>
        </p:spPr>
        <p:txBody>
          <a:bodyPr/>
          <a:lstStyle/>
          <a:p>
            <a:r>
              <a:rPr lang="en-US" b="1" dirty="0" smtClean="0"/>
              <a:t>2.4 Perpendicular and Parallel Qubit Vectors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702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Perpendicular Qubit Vectors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64541" cy="2114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75" y="4115616"/>
            <a:ext cx="5811061" cy="828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34" y="5254490"/>
            <a:ext cx="696374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Two Parallel Qubit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586"/>
            <a:ext cx="10669489" cy="96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2" y="2771745"/>
            <a:ext cx="4458920" cy="152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20" y="4375912"/>
            <a:ext cx="829743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82" y="2640493"/>
            <a:ext cx="11587717" cy="1325563"/>
          </a:xfrm>
        </p:spPr>
        <p:txBody>
          <a:bodyPr/>
          <a:lstStyle/>
          <a:p>
            <a:r>
              <a:rPr lang="en-US" b="1" dirty="0" smtClean="0"/>
              <a:t>2.5 Magnitude and Normalization of the Qubit Vector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606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47003"/>
              </p:ext>
            </p:extLst>
          </p:nvPr>
        </p:nvGraphicFramePr>
        <p:xfrm>
          <a:off x="0" y="0"/>
          <a:ext cx="12191999" cy="687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692">
                  <a:extLst>
                    <a:ext uri="{9D8B030D-6E8A-4147-A177-3AD203B41FA5}">
                      <a16:colId xmlns:a16="http://schemas.microsoft.com/office/drawing/2014/main" val="3178110998"/>
                    </a:ext>
                  </a:extLst>
                </a:gridCol>
                <a:gridCol w="1899584">
                  <a:extLst>
                    <a:ext uri="{9D8B030D-6E8A-4147-A177-3AD203B41FA5}">
                      <a16:colId xmlns:a16="http://schemas.microsoft.com/office/drawing/2014/main" val="2101199864"/>
                    </a:ext>
                  </a:extLst>
                </a:gridCol>
                <a:gridCol w="4661275">
                  <a:extLst>
                    <a:ext uri="{9D8B030D-6E8A-4147-A177-3AD203B41FA5}">
                      <a16:colId xmlns:a16="http://schemas.microsoft.com/office/drawing/2014/main" val="639846265"/>
                    </a:ext>
                  </a:extLst>
                </a:gridCol>
                <a:gridCol w="4421448">
                  <a:extLst>
                    <a:ext uri="{9D8B030D-6E8A-4147-A177-3AD203B41FA5}">
                      <a16:colId xmlns:a16="http://schemas.microsoft.com/office/drawing/2014/main" val="887736691"/>
                    </a:ext>
                  </a:extLst>
                </a:gridCol>
              </a:tblGrid>
              <a:tr h="34402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N-qubit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Number of states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States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Examples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31463"/>
                  </a:ext>
                </a:extLst>
              </a:tr>
              <a:tr h="6593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2^1 =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|0⟩ and |1⟩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single qubit can be used as a highly sensitive quantum sensor to measure magnetic fields, electric fields, temperature, pressure and other quantities with extremely high precision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3096"/>
                  </a:ext>
                </a:extLst>
              </a:tr>
              <a:tr h="67180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2^2 = 4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00⟩, |01⟩, |10⟩, and |11⟩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create entangled states, such as the Bell state 1/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(2)*(∣00⟩+∣11⟩).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9883"/>
                  </a:ext>
                </a:extLst>
              </a:tr>
              <a:tr h="8770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2^3 = 8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|000⟩, |001⟩, |010⟩, |011⟩, |100⟩, |101⟩, |110⟩, and |111⟩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3-qubit quantum computer can be used to simulate the behavior of a simple molecule like hydrogen (H2)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57667"/>
                  </a:ext>
                </a:extLst>
              </a:tr>
              <a:tr h="114017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2^4 = 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|0000⟩, |0001⟩, |0010⟩, |0011⟩, |0100⟩, |0101⟩, |0110⟩, |0111⟩, |1000⟩, |1001⟩, |1010⟩, |1011⟩, |1100⟩, |1101⟩, |1110⟩, and |1111⟩.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4-qubit computer can be used to implement Grover's algorithm, which searches an unsorted 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41418"/>
                  </a:ext>
                </a:extLst>
              </a:tr>
              <a:tr h="87705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2^8 = 256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8-qubit quantum computer can be used to factor large numbers using </a:t>
                      </a:r>
                      <a:r>
                        <a:rPr lang="en-US" b="1" dirty="0" smtClean="0"/>
                        <a:t>Shor's </a:t>
                      </a:r>
                      <a:r>
                        <a:rPr lang="en-US" dirty="0" smtClean="0"/>
                        <a:t>algorithm,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72498"/>
                  </a:ext>
                </a:extLst>
              </a:tr>
              <a:tr h="1357481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2^30 = 1 billion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Could be used to simulate the behavior of complex molecules and materials, which is crucial for developing new drugs, batteries, and other technologies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5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6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29695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Magnitude of the Qubit Vector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83" y="103146"/>
            <a:ext cx="1923662" cy="958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7320"/>
            <a:ext cx="10107436" cy="2058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80136"/>
            <a:ext cx="9720978" cy="32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04" y="141192"/>
            <a:ext cx="11832772" cy="90383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Normalization 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4" y="1499979"/>
            <a:ext cx="7906853" cy="1581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4" y="3427893"/>
            <a:ext cx="9332167" cy="1694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23" y="5464213"/>
            <a:ext cx="880232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1" y="205273"/>
            <a:ext cx="9969015" cy="2901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5" y="3387012"/>
            <a:ext cx="10221751" cy="20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16430"/>
            <a:ext cx="1025033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84" y="2619227"/>
            <a:ext cx="10515600" cy="1325563"/>
          </a:xfrm>
        </p:spPr>
        <p:txBody>
          <a:bodyPr/>
          <a:lstStyle/>
          <a:p>
            <a:r>
              <a:rPr lang="en-US" dirty="0"/>
              <a:t>2.6 Angle between two Qubit vector using Dot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88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27" y="103868"/>
            <a:ext cx="11625942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Finding the Angle Between Two Qubit Vectors Using the Dot Product</a:t>
            </a:r>
            <a:endParaRPr lang="en-I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1634263"/>
            <a:ext cx="10879068" cy="2489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3" y="4404049"/>
            <a:ext cx="10841528" cy="18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8" y="141191"/>
            <a:ext cx="11394233" cy="74521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8" y="886409"/>
            <a:ext cx="11098671" cy="2901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3" y="3923723"/>
            <a:ext cx="9840698" cy="270547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195527" y="2892490"/>
            <a:ext cx="9331" cy="177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1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6" y="192196"/>
            <a:ext cx="11790180" cy="3543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6" y="4452955"/>
            <a:ext cx="1064091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9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2.7 Linear </a:t>
            </a:r>
            <a:r>
              <a:rPr lang="en-US" b="1" dirty="0"/>
              <a:t>Combination of Two Qubit Vectors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2030304"/>
            <a:ext cx="9716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linear combination</a:t>
            </a:r>
            <a:r>
              <a:rPr lang="en-US" sz="2400" dirty="0"/>
              <a:t> of two qubit vectors involves creating a new qubit vector by adding the vectors together, each multiplied by a scalar (which can be a complex number).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0144"/>
            <a:ext cx="9911204" cy="22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927"/>
            <a:ext cx="986927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8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2.7 Superposition </a:t>
            </a:r>
            <a:r>
              <a:rPr lang="en-US" b="1" dirty="0" smtClean="0"/>
              <a:t>of Qubits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2785975"/>
            <a:ext cx="885948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2.2 </a:t>
            </a:r>
            <a:r>
              <a:rPr lang="en-US" b="1" dirty="0" smtClean="0"/>
              <a:t>Representation of Qubits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 Vector </a:t>
            </a:r>
            <a:r>
              <a:rPr lang="en-US" dirty="0" smtClean="0"/>
              <a:t>: Each element in the state vector represents probability of being in that particular state.</a:t>
            </a:r>
          </a:p>
          <a:p>
            <a:pPr marL="0" indent="0">
              <a:buNone/>
            </a:pPr>
            <a:r>
              <a:rPr lang="en-US" b="1" dirty="0" smtClean="0"/>
              <a:t>State vector = [ H T] </a:t>
            </a:r>
          </a:p>
          <a:p>
            <a:pPr marL="0" indent="0">
              <a:buNone/>
            </a:pPr>
            <a:r>
              <a:rPr lang="en-US" b="1" dirty="0" smtClean="0"/>
              <a:t>If the coin is in the head’s state , state vector  = [1 0]</a:t>
            </a:r>
          </a:p>
          <a:p>
            <a:pPr marL="0" indent="0">
              <a:buNone/>
            </a:pPr>
            <a:r>
              <a:rPr lang="en-US" b="1" dirty="0"/>
              <a:t>If the coin is in the </a:t>
            </a:r>
            <a:r>
              <a:rPr lang="en-US" b="1" dirty="0" smtClean="0"/>
              <a:t>tail’s </a:t>
            </a:r>
            <a:r>
              <a:rPr lang="en-US" b="1" dirty="0"/>
              <a:t>state , state vector  = </a:t>
            </a:r>
            <a:r>
              <a:rPr lang="en-US" b="1" dirty="0" smtClean="0"/>
              <a:t>[0 1]</a:t>
            </a:r>
          </a:p>
          <a:p>
            <a:pPr marL="0" indent="0">
              <a:buNone/>
            </a:pPr>
            <a:r>
              <a:rPr lang="en-US" b="1" dirty="0" smtClean="0"/>
              <a:t>State vector is used to represent the state of quantum systems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8" y="5028289"/>
            <a:ext cx="2885881" cy="14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Equal Superposition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6" y="2227640"/>
            <a:ext cx="804022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Biased Towards ∣0</a:t>
            </a:r>
            <a:r>
              <a:rPr lang="en-US" b="1" dirty="0" smtClean="0"/>
              <a:t>⟩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6063"/>
            <a:ext cx="905001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6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3. </a:t>
            </a:r>
            <a:r>
              <a:rPr lang="en-US" b="1" dirty="0"/>
              <a:t>Biased Towards ∣1</a:t>
            </a:r>
            <a:r>
              <a:rPr lang="en-US" b="1" dirty="0" smtClean="0"/>
              <a:t>⟩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201"/>
            <a:ext cx="793543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4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Closer to ∣0</a:t>
            </a:r>
            <a:r>
              <a:rPr lang="en-US" b="1" dirty="0" smtClean="0"/>
              <a:t>⟩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1685681"/>
            <a:ext cx="1025985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4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Very Close to ∣1</a:t>
            </a:r>
            <a:r>
              <a:rPr lang="en-US" b="1" dirty="0" smtClean="0"/>
              <a:t>⟩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9525"/>
            <a:ext cx="800211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2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Note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Ket notation ∣𝜓</a:t>
            </a:r>
            <a:r>
              <a:rPr lang="en-IN" b="1" dirty="0" smtClean="0"/>
              <a:t>⟩</a:t>
            </a:r>
            <a:r>
              <a:rPr lang="el-GR" dirty="0" smtClean="0"/>
              <a:t>: </a:t>
            </a:r>
            <a:r>
              <a:rPr lang="en-IN" dirty="0"/>
              <a:t>Represents the state as a </a:t>
            </a:r>
            <a:r>
              <a:rPr lang="en-IN" b="1" dirty="0">
                <a:solidFill>
                  <a:srgbClr val="FF0000"/>
                </a:solidFill>
              </a:rPr>
              <a:t>column vector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Bra </a:t>
            </a:r>
            <a:r>
              <a:rPr lang="en-IN" b="1" dirty="0"/>
              <a:t>notation ⟨𝜓</a:t>
            </a:r>
            <a:r>
              <a:rPr lang="en-IN" b="1" dirty="0" smtClean="0"/>
              <a:t>∣</a:t>
            </a:r>
            <a:r>
              <a:rPr lang="el-GR" dirty="0" smtClean="0"/>
              <a:t>: </a:t>
            </a:r>
            <a:r>
              <a:rPr lang="en-IN" dirty="0"/>
              <a:t>Represents the conjugate transpose of the </a:t>
            </a:r>
            <a:r>
              <a:rPr lang="en-IN" dirty="0" err="1"/>
              <a:t>ket</a:t>
            </a:r>
            <a:r>
              <a:rPr lang="en-IN" dirty="0"/>
              <a:t> as a </a:t>
            </a:r>
            <a:r>
              <a:rPr lang="en-IN" b="1" dirty="0">
                <a:solidFill>
                  <a:srgbClr val="FF0000"/>
                </a:solidFill>
              </a:rPr>
              <a:t>row vector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b="1" dirty="0" smtClean="0"/>
              <a:t>Inner </a:t>
            </a:r>
            <a:r>
              <a:rPr lang="en-IN" b="1" dirty="0"/>
              <a:t>product ⟨𝜙∣𝜓</a:t>
            </a:r>
            <a:r>
              <a:rPr lang="en-IN" b="1" dirty="0" smtClean="0"/>
              <a:t>⟩</a:t>
            </a:r>
            <a:r>
              <a:rPr lang="el-GR" dirty="0" smtClean="0"/>
              <a:t>: </a:t>
            </a:r>
            <a:r>
              <a:rPr lang="en-IN" dirty="0"/>
              <a:t>Gives a </a:t>
            </a:r>
            <a:r>
              <a:rPr lang="en-IN" b="1" dirty="0">
                <a:solidFill>
                  <a:srgbClr val="FF0000"/>
                </a:solidFill>
              </a:rPr>
              <a:t>scalar</a:t>
            </a:r>
            <a:r>
              <a:rPr lang="en-IN" dirty="0"/>
              <a:t>, indicating the </a:t>
            </a:r>
            <a:r>
              <a:rPr lang="en-IN" b="1" dirty="0">
                <a:solidFill>
                  <a:srgbClr val="FF0000"/>
                </a:solidFill>
              </a:rPr>
              <a:t>overlap</a:t>
            </a:r>
            <a:r>
              <a:rPr lang="en-IN" dirty="0"/>
              <a:t> between two quantum states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Outer </a:t>
            </a:r>
            <a:r>
              <a:rPr lang="en-IN" b="1" dirty="0"/>
              <a:t>product ∣𝜓⟩⟨𝜙</a:t>
            </a:r>
            <a:r>
              <a:rPr lang="en-IN" b="1" dirty="0" smtClean="0"/>
              <a:t>∣</a:t>
            </a:r>
            <a:r>
              <a:rPr lang="el-GR" dirty="0" smtClean="0"/>
              <a:t>: </a:t>
            </a:r>
            <a:r>
              <a:rPr lang="en-IN" dirty="0"/>
              <a:t>Results in a </a:t>
            </a:r>
            <a:r>
              <a:rPr lang="en-IN" b="1" dirty="0">
                <a:solidFill>
                  <a:srgbClr val="FF0000"/>
                </a:solidFill>
              </a:rPr>
              <a:t>matrix</a:t>
            </a:r>
            <a:r>
              <a:rPr lang="en-IN" dirty="0"/>
              <a:t>, useful for constructing quantum operators.</a:t>
            </a:r>
          </a:p>
        </p:txBody>
      </p:sp>
    </p:spTree>
    <p:extLst>
      <p:ext uri="{BB962C8B-B14F-4D97-AF65-F5344CB8AC3E}">
        <p14:creationId xmlns:p14="http://schemas.microsoft.com/office/powerpoint/2010/main" val="42887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 smtClean="0"/>
              <a:t>2.9 Hilbert </a:t>
            </a:r>
            <a:r>
              <a:rPr lang="it-IT" b="1" dirty="0"/>
              <a:t>Space in Quantum Computing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Hilbert space</a:t>
            </a:r>
            <a:r>
              <a:rPr lang="en-US" dirty="0"/>
              <a:t> in quantum computing is a mathematical framework used to describe the state space of quantum systems. It is a complete inner product space where: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represent quantum states.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Inner product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defines the overlap or similarity between states.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Norm</a:t>
            </a:r>
            <a:r>
              <a:rPr lang="en-US" dirty="0"/>
              <a:t> of a vector represents the probability amplitude of finding the system in that state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Unitary Operators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represent quantum gates</a:t>
            </a:r>
            <a:r>
              <a:rPr lang="en-US" dirty="0" smtClean="0"/>
              <a:t>.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Projection Operators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represent measurements</a:t>
            </a:r>
            <a:r>
              <a:rPr lang="en-IN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Probabilities</a:t>
            </a:r>
            <a:r>
              <a:rPr lang="en-US" dirty="0"/>
              <a:t> are calculated based on the norms and inner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11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653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/>
              <a:t>Hilbert Space in Quantum Computing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823813"/>
            <a:ext cx="1013601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01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2.10 Basis </a:t>
            </a:r>
            <a:r>
              <a:rPr lang="en-IN" b="1" dirty="0"/>
              <a:t>in Quantum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/>
              <a:t>quantum mechanics</a:t>
            </a:r>
            <a:r>
              <a:rPr lang="en-US" dirty="0"/>
              <a:t>, a basis typically refers to a set of orthonormal vectors in a </a:t>
            </a:r>
            <a:r>
              <a:rPr lang="en-US" b="1" dirty="0"/>
              <a:t>Hilbert space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qubits, the basis vectors are often represented as </a:t>
            </a:r>
            <a:r>
              <a:rPr lang="en-US" b="1" dirty="0"/>
              <a:t>∣</a:t>
            </a:r>
            <a:r>
              <a:rPr lang="en-US" b="1" dirty="0" smtClean="0"/>
              <a:t>0⟩ </a:t>
            </a:r>
            <a:r>
              <a:rPr lang="en-US" b="1" dirty="0"/>
              <a:t>and ∣</a:t>
            </a:r>
            <a:r>
              <a:rPr lang="en-US" b="1" dirty="0" smtClean="0"/>
              <a:t>1⟩, </a:t>
            </a:r>
            <a:r>
              <a:rPr lang="en-US" dirty="0"/>
              <a:t>which are the standard basis vectors for a single qubit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452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|</a:t>
            </a:r>
            <a:r>
              <a:rPr lang="en-US" b="1" dirty="0"/>
              <a:t>0&gt; and |1&gt; are </a:t>
            </a:r>
            <a:r>
              <a:rPr lang="en-US" b="1" dirty="0" err="1"/>
              <a:t>ortho</a:t>
            </a:r>
            <a:r>
              <a:rPr lang="en-US" b="1" dirty="0"/>
              <a:t> normal basis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30" y="2449486"/>
            <a:ext cx="906906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8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Dirac Notation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Dirac notation, also known as </a:t>
            </a:r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b="1" dirty="0"/>
              <a:t> notation</a:t>
            </a:r>
            <a:r>
              <a:rPr lang="en-US" dirty="0"/>
              <a:t>, is a standard way to represent quantum states and operations in quantum mechanics. It is particularly useful in describing </a:t>
            </a:r>
            <a:r>
              <a:rPr lang="en-US" b="1" dirty="0"/>
              <a:t>qubits</a:t>
            </a:r>
            <a:r>
              <a:rPr lang="en-US" dirty="0"/>
              <a:t> and </a:t>
            </a:r>
            <a:r>
              <a:rPr lang="en-US" b="1" dirty="0"/>
              <a:t>quantum</a:t>
            </a:r>
            <a:r>
              <a:rPr lang="en-US" dirty="0"/>
              <a:t> </a:t>
            </a:r>
            <a:r>
              <a:rPr lang="en-US" dirty="0" smtClean="0"/>
              <a:t>systems.</a:t>
            </a:r>
          </a:p>
          <a:p>
            <a:r>
              <a:rPr lang="en-US" b="1" dirty="0" err="1"/>
              <a:t>Ket</a:t>
            </a:r>
            <a:r>
              <a:rPr lang="en-US" b="1" dirty="0"/>
              <a:t> ∣</a:t>
            </a:r>
            <a:r>
              <a:rPr lang="en-US" b="1" dirty="0" smtClean="0"/>
              <a:t>ψ⟩ : Column Vector</a:t>
            </a:r>
            <a:endParaRPr lang="en-US" dirty="0"/>
          </a:p>
          <a:p>
            <a:r>
              <a:rPr lang="en-IN" b="1" dirty="0"/>
              <a:t>Bra ⟨</a:t>
            </a:r>
            <a:r>
              <a:rPr lang="el-GR" b="1" dirty="0"/>
              <a:t>ψ</a:t>
            </a:r>
            <a:r>
              <a:rPr lang="el-GR" b="1" dirty="0" smtClean="0"/>
              <a:t>∣</a:t>
            </a:r>
            <a:r>
              <a:rPr lang="en-US" b="1" dirty="0" smtClean="0"/>
              <a:t> : Row Vector </a:t>
            </a:r>
            <a:endParaRPr lang="en-US" b="1" dirty="0"/>
          </a:p>
          <a:p>
            <a:r>
              <a:rPr lang="en-US" b="1" dirty="0" smtClean="0"/>
              <a:t>Bra-</a:t>
            </a:r>
            <a:r>
              <a:rPr lang="en-US" b="1" dirty="0" err="1" smtClean="0"/>
              <a:t>Ket</a:t>
            </a:r>
            <a:r>
              <a:rPr lang="en-US" dirty="0" smtClean="0"/>
              <a:t> : </a:t>
            </a:r>
            <a:r>
              <a:rPr lang="en-IN" b="1" dirty="0"/>
              <a:t>⟨</a:t>
            </a:r>
            <a:r>
              <a:rPr lang="el-GR" b="1" dirty="0"/>
              <a:t>ψ</a:t>
            </a:r>
            <a:r>
              <a:rPr lang="el-GR" b="1" dirty="0" smtClean="0"/>
              <a:t>∣</a:t>
            </a:r>
            <a:r>
              <a:rPr lang="en-US" b="1" dirty="0"/>
              <a:t> ψ</a:t>
            </a:r>
            <a:r>
              <a:rPr lang="en-US" b="1" dirty="0" smtClean="0"/>
              <a:t>⟩  Inner Product</a:t>
            </a:r>
          </a:p>
          <a:p>
            <a:r>
              <a:rPr lang="en-US" b="1" dirty="0" err="1" smtClean="0"/>
              <a:t>Ket</a:t>
            </a:r>
            <a:r>
              <a:rPr lang="en-US" b="1" dirty="0" smtClean="0"/>
              <a:t>- Bra</a:t>
            </a:r>
            <a:r>
              <a:rPr lang="en-US" b="1" dirty="0"/>
              <a:t>: ∣ψ</a:t>
            </a:r>
            <a:r>
              <a:rPr lang="en-US" b="1" dirty="0" smtClean="0"/>
              <a:t>⟩</a:t>
            </a:r>
            <a:r>
              <a:rPr lang="en-IN" b="1" dirty="0"/>
              <a:t> ⟨</a:t>
            </a:r>
            <a:r>
              <a:rPr lang="el-GR" b="1" dirty="0"/>
              <a:t>ψ</a:t>
            </a:r>
            <a:r>
              <a:rPr lang="el-GR" b="1" dirty="0" smtClean="0"/>
              <a:t>∣</a:t>
            </a:r>
            <a:r>
              <a:rPr lang="en-US" b="1" dirty="0" smtClean="0"/>
              <a:t>  Outer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|</a:t>
            </a:r>
            <a:r>
              <a:rPr lang="en-US" b="1" dirty="0"/>
              <a:t>0&gt; and |1&gt; are </a:t>
            </a:r>
            <a:r>
              <a:rPr lang="en-US" b="1" dirty="0" err="1"/>
              <a:t>ortho</a:t>
            </a:r>
            <a:r>
              <a:rPr lang="en-US" b="1" dirty="0"/>
              <a:t> normal basis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5" y="1847632"/>
            <a:ext cx="927864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8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2.11 Tensor </a:t>
            </a:r>
            <a:r>
              <a:rPr lang="en-IN" b="1" dirty="0" smtClean="0"/>
              <a:t>Products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3767" cy="3203575"/>
          </a:xfrm>
        </p:spPr>
        <p:txBody>
          <a:bodyPr/>
          <a:lstStyle/>
          <a:p>
            <a:r>
              <a:rPr lang="en-US" dirty="0"/>
              <a:t>If we have two vector spaces </a:t>
            </a:r>
            <a:r>
              <a:rPr lang="en-US" b="1" dirty="0" smtClean="0"/>
              <a:t>V</a:t>
            </a:r>
            <a:r>
              <a:rPr lang="en-US" dirty="0"/>
              <a:t> and </a:t>
            </a:r>
            <a:r>
              <a:rPr lang="en-US" b="1" dirty="0" smtClean="0"/>
              <a:t>W</a:t>
            </a:r>
            <a:r>
              <a:rPr lang="en-US" dirty="0" smtClean="0"/>
              <a:t>, </a:t>
            </a:r>
            <a:r>
              <a:rPr lang="en-US" dirty="0"/>
              <a:t>their tensor product </a:t>
            </a:r>
            <a:r>
              <a:rPr lang="en-US" dirty="0" smtClean="0"/>
              <a:t>of </a:t>
            </a:r>
            <a:r>
              <a:rPr lang="en-US" b="1" dirty="0" smtClean="0"/>
              <a:t>V</a:t>
            </a:r>
            <a:r>
              <a:rPr lang="en-US" b="1" dirty="0"/>
              <a:t> </a:t>
            </a:r>
            <a:r>
              <a:rPr lang="en-US" b="1" dirty="0" smtClean="0"/>
              <a:t>and W</a:t>
            </a:r>
            <a:r>
              <a:rPr lang="en-US" dirty="0"/>
              <a:t> is a new vector space formed from all possible combinations of vectors from </a:t>
            </a:r>
            <a:r>
              <a:rPr lang="en-US" b="1" dirty="0" smtClean="0"/>
              <a:t>V</a:t>
            </a:r>
            <a:r>
              <a:rPr lang="en-US" b="1" dirty="0"/>
              <a:t> and </a:t>
            </a:r>
            <a:r>
              <a:rPr lang="en-US" b="1" dirty="0" smtClean="0"/>
              <a:t>W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/>
              <a:t>dimension</a:t>
            </a:r>
            <a:r>
              <a:rPr lang="en-US" dirty="0"/>
              <a:t> of the tensor product space is the product of the dimensions of the individual spaces.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 </a:t>
            </a:r>
            <a:r>
              <a:rPr lang="en-US" b="1" dirty="0" smtClean="0"/>
              <a:t>V</a:t>
            </a:r>
            <a:r>
              <a:rPr lang="en-US" dirty="0"/>
              <a:t> has dimension </a:t>
            </a:r>
            <a:r>
              <a:rPr lang="en-US" b="1" dirty="0" smtClean="0"/>
              <a:t>m</a:t>
            </a:r>
            <a:r>
              <a:rPr lang="en-US" dirty="0"/>
              <a:t> and </a:t>
            </a:r>
            <a:r>
              <a:rPr lang="en-US" b="1" dirty="0" smtClean="0"/>
              <a:t>W</a:t>
            </a:r>
            <a:r>
              <a:rPr lang="en-US" dirty="0"/>
              <a:t> has dimension 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then </a:t>
            </a:r>
            <a:r>
              <a:rPr lang="en-US" dirty="0" smtClean="0"/>
              <a:t> tensor product of </a:t>
            </a:r>
            <a:r>
              <a:rPr lang="en-US" b="1" dirty="0" smtClean="0"/>
              <a:t>V</a:t>
            </a:r>
            <a:r>
              <a:rPr lang="en-US" b="1" dirty="0"/>
              <a:t> </a:t>
            </a:r>
            <a:r>
              <a:rPr lang="en-US" b="1" dirty="0" smtClean="0"/>
              <a:t>and W</a:t>
            </a:r>
            <a:r>
              <a:rPr lang="en-US" dirty="0" smtClean="0"/>
              <a:t> has </a:t>
            </a:r>
            <a:r>
              <a:rPr lang="en-US" dirty="0"/>
              <a:t>dimension </a:t>
            </a:r>
            <a:r>
              <a:rPr lang="en-US" b="1" dirty="0" err="1" smtClean="0"/>
              <a:t>m×n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Tensor Product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023"/>
            <a:ext cx="9462796" cy="26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2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Example 1 :</a:t>
            </a:r>
            <a:endParaRPr lang="en-IN" b="1" dirty="0"/>
          </a:p>
        </p:txBody>
      </p:sp>
      <p:pic>
        <p:nvPicPr>
          <p:cNvPr id="2052" name="Picture 4" descr="Tensor Products — Linear Algebra for Quantum | Quantum Untang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388637"/>
            <a:ext cx="7380513" cy="28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52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Example 2:</a:t>
            </a:r>
            <a:endParaRPr lang="en-IN" b="1" dirty="0"/>
          </a:p>
        </p:txBody>
      </p:sp>
      <p:pic>
        <p:nvPicPr>
          <p:cNvPr id="2050" name="Picture 2" descr="Engineering Math | ShareTech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8360"/>
            <a:ext cx="10209245" cy="393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22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3: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5" y="2015320"/>
            <a:ext cx="9790103" cy="43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41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88" y="186612"/>
            <a:ext cx="11506201" cy="67990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4: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9" y="866516"/>
            <a:ext cx="10311882" cy="346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5" y="4654514"/>
            <a:ext cx="834506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6" y="85208"/>
            <a:ext cx="11552853" cy="105312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5: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3" y="1138336"/>
            <a:ext cx="8602248" cy="1864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2" y="2844497"/>
            <a:ext cx="9330035" cy="1520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090" y="4365383"/>
            <a:ext cx="6144482" cy="1046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130" y="5570376"/>
            <a:ext cx="5734201" cy="10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2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2.12 Entanglement </a:t>
            </a:r>
            <a:r>
              <a:rPr lang="en-US" b="1" dirty="0"/>
              <a:t>of Qubits in Hilbert Space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248"/>
          </a:xfrm>
        </p:spPr>
        <p:txBody>
          <a:bodyPr>
            <a:normAutofit/>
          </a:bodyPr>
          <a:lstStyle/>
          <a:p>
            <a:r>
              <a:rPr lang="en-US" b="1" dirty="0" smtClean="0"/>
              <a:t>Entanglement</a:t>
            </a:r>
            <a:r>
              <a:rPr lang="en-US" dirty="0" smtClean="0"/>
              <a:t> </a:t>
            </a:r>
            <a:r>
              <a:rPr lang="en-US" dirty="0"/>
              <a:t>is a quantum phenomenon where two or more qubits become linked in such a way </a:t>
            </a:r>
            <a:r>
              <a:rPr lang="en-US" b="1" dirty="0"/>
              <a:t>that the state of one qubit is dependent on the state of the other, no matter the distance between them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relationship persists even if the qubits are </a:t>
            </a:r>
            <a:r>
              <a:rPr lang="en-US" b="1" i="1" dirty="0"/>
              <a:t>separated by large distances</a:t>
            </a:r>
            <a:r>
              <a:rPr lang="en-US" dirty="0"/>
              <a:t>, leading to correlations in their measurements.</a:t>
            </a:r>
          </a:p>
          <a:p>
            <a:r>
              <a:rPr lang="en-US" dirty="0" smtClean="0"/>
              <a:t>In </a:t>
            </a:r>
            <a:r>
              <a:rPr lang="en-US" dirty="0"/>
              <a:t>quantum computing, </a:t>
            </a:r>
            <a:r>
              <a:rPr lang="en-US" b="1" dirty="0"/>
              <a:t>entangled states are described </a:t>
            </a:r>
            <a:r>
              <a:rPr lang="en-US" dirty="0"/>
              <a:t>using the</a:t>
            </a:r>
            <a:r>
              <a:rPr lang="en-US" b="1" dirty="0"/>
              <a:t> Hilbert space of multiple qubits. </a:t>
            </a:r>
            <a:endParaRPr lang="en-US" b="1" dirty="0" smtClean="0"/>
          </a:p>
          <a:p>
            <a:r>
              <a:rPr lang="en-US" b="1" dirty="0" smtClean="0"/>
              <a:t>Entanglement</a:t>
            </a:r>
            <a:r>
              <a:rPr lang="en-US" dirty="0" smtClean="0"/>
              <a:t> </a:t>
            </a:r>
            <a:r>
              <a:rPr lang="en-US" dirty="0"/>
              <a:t>involves quantum states that cannot be factored into separate states of individual qubits: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095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Entanglement of Qubits in Hilbert Space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8971"/>
          </a:xfrm>
        </p:spPr>
        <p:txBody>
          <a:bodyPr>
            <a:normAutofit/>
          </a:bodyPr>
          <a:lstStyle/>
          <a:p>
            <a:r>
              <a:rPr lang="en-US" b="1" dirty="0" smtClean="0"/>
              <a:t>Entanglement</a:t>
            </a:r>
            <a:r>
              <a:rPr lang="en-US" dirty="0" smtClean="0"/>
              <a:t> </a:t>
            </a:r>
            <a:r>
              <a:rPr lang="en-US" dirty="0"/>
              <a:t>is a quantum phenomenon where two or more qubits become linked in such a way </a:t>
            </a:r>
            <a:r>
              <a:rPr lang="en-US" b="1" dirty="0"/>
              <a:t>that the state of one qubit is dependent on the state of the other, no matter the distance between them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Entanglement</a:t>
            </a:r>
            <a:r>
              <a:rPr lang="en-US" dirty="0" smtClean="0"/>
              <a:t> </a:t>
            </a:r>
            <a:r>
              <a:rPr lang="en-US" dirty="0"/>
              <a:t>involves quantum states that cannot be factored into separate states of individual </a:t>
            </a:r>
            <a:r>
              <a:rPr lang="en-US" dirty="0" smtClean="0"/>
              <a:t>qubits.</a:t>
            </a:r>
          </a:p>
          <a:p>
            <a:r>
              <a:rPr lang="en-US" b="1" dirty="0" smtClean="0"/>
              <a:t>Example : 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87" y="4568480"/>
            <a:ext cx="4131064" cy="10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Basic Elements of Dirac Notation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80" y="1968629"/>
            <a:ext cx="5347996" cy="3275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/>
              <a:t>Ket |</a:t>
            </a:r>
            <a:r>
              <a:rPr lang="el-GR" b="1" dirty="0"/>
              <a:t>ψ⟩</a:t>
            </a:r>
            <a:r>
              <a:rPr lang="el-GR" dirty="0"/>
              <a:t>: </a:t>
            </a:r>
            <a:endParaRPr lang="en-US" dirty="0" smtClean="0"/>
          </a:p>
          <a:p>
            <a:r>
              <a:rPr lang="en-IN" dirty="0" smtClean="0"/>
              <a:t>Represents </a:t>
            </a:r>
            <a:r>
              <a:rPr lang="en-IN" dirty="0"/>
              <a:t>a column vector (</a:t>
            </a:r>
            <a:r>
              <a:rPr lang="en-IN" b="1" dirty="0"/>
              <a:t>a quantum state</a:t>
            </a:r>
            <a:r>
              <a:rPr lang="en-IN" dirty="0"/>
              <a:t>). 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8853"/>
            <a:ext cx="2660780" cy="14144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86196" y="1903380"/>
            <a:ext cx="5347996" cy="3340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Bra ⟨ψ|</a:t>
            </a:r>
            <a:r>
              <a:rPr lang="en-US" dirty="0"/>
              <a:t>: Represents the conjugate transpose (row vector) of the </a:t>
            </a:r>
            <a:r>
              <a:rPr lang="en-US" b="1" dirty="0" err="1"/>
              <a:t>ket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</a:t>
            </a:r>
            <a:r>
              <a:rPr lang="el-GR" dirty="0"/>
              <a:t>α</a:t>
            </a:r>
            <a:r>
              <a:rPr lang="el-GR" dirty="0" smtClean="0"/>
              <a:t>∗ </a:t>
            </a:r>
            <a:r>
              <a:rPr lang="en-IN" dirty="0"/>
              <a:t>and </a:t>
            </a:r>
            <a:r>
              <a:rPr lang="el-GR" dirty="0"/>
              <a:t>β</a:t>
            </a:r>
            <a:r>
              <a:rPr lang="el-GR" dirty="0" smtClean="0"/>
              <a:t>∗ </a:t>
            </a:r>
            <a:r>
              <a:rPr lang="en-IN" dirty="0"/>
              <a:t>are the complex conjugates of </a:t>
            </a:r>
            <a:r>
              <a:rPr lang="el-GR" dirty="0" smtClean="0"/>
              <a:t>α </a:t>
            </a:r>
            <a:r>
              <a:rPr lang="en-IN" dirty="0"/>
              <a:t>and </a:t>
            </a:r>
            <a:r>
              <a:rPr lang="el-GR" dirty="0" smtClean="0"/>
              <a:t>β.</a:t>
            </a:r>
            <a:endParaRPr lang="en-IN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636" y="2711065"/>
            <a:ext cx="3318846" cy="12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2.13 What </a:t>
            </a:r>
            <a:r>
              <a:rPr lang="en-IN" b="1" dirty="0"/>
              <a:t>is Bell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Bell states</a:t>
            </a:r>
            <a:r>
              <a:rPr lang="en-US" dirty="0"/>
              <a:t> are specific quantum states of two qubits that are </a:t>
            </a:r>
            <a:r>
              <a:rPr lang="en-US" b="1" dirty="0"/>
              <a:t>maximally entangled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named after physicist </a:t>
            </a:r>
            <a:r>
              <a:rPr lang="en-US" b="1" dirty="0"/>
              <a:t>John Bell</a:t>
            </a:r>
            <a:r>
              <a:rPr lang="en-US" dirty="0"/>
              <a:t>, who studied the implications of entanglement for quantum mechanics and classical physics</a:t>
            </a:r>
            <a:r>
              <a:rPr lang="en-US" dirty="0" smtClean="0"/>
              <a:t>.</a:t>
            </a:r>
          </a:p>
          <a:p>
            <a:r>
              <a:rPr lang="en-US" dirty="0"/>
              <a:t>There are </a:t>
            </a:r>
            <a:r>
              <a:rPr lang="en-US" b="1" dirty="0"/>
              <a:t>four Bell states</a:t>
            </a:r>
            <a:r>
              <a:rPr lang="en-US" dirty="0"/>
              <a:t>, each representing a different kind of entanglement between the </a:t>
            </a:r>
            <a:r>
              <a:rPr lang="en-US" b="1" dirty="0"/>
              <a:t>two </a:t>
            </a:r>
            <a:r>
              <a:rPr lang="en-US" b="1" dirty="0" smtClean="0"/>
              <a:t>qubits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760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462594"/>
            <a:ext cx="11411338" cy="31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84283"/>
            <a:ext cx="10493377" cy="30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1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2" y="1369288"/>
            <a:ext cx="10738693" cy="31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32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0" y="1453067"/>
            <a:ext cx="11152501" cy="31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Prove that The Bell State is </a:t>
            </a:r>
            <a:r>
              <a:rPr lang="en-US" dirty="0" smtClean="0"/>
              <a:t>entangled </a:t>
            </a:r>
            <a:r>
              <a:rPr lang="en-US" dirty="0"/>
              <a:t>state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6" y="1834316"/>
            <a:ext cx="10041182" cy="1733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5" y="3711736"/>
            <a:ext cx="10379695" cy="29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94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26" y="368037"/>
            <a:ext cx="5636292" cy="742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9" y="1655599"/>
            <a:ext cx="10106431" cy="141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0" y="3310835"/>
            <a:ext cx="9433911" cy="1289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77" y="4835805"/>
            <a:ext cx="9826513" cy="13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25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7" y="546234"/>
            <a:ext cx="10567416" cy="1324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6" y="2806659"/>
            <a:ext cx="1027438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3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7" y="360864"/>
            <a:ext cx="11161899" cy="3019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6" y="3907994"/>
            <a:ext cx="10586861" cy="15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23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35" y="234498"/>
            <a:ext cx="11207620" cy="75454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2.14 Complex </a:t>
            </a:r>
            <a:r>
              <a:rPr lang="en-US" b="1" dirty="0"/>
              <a:t>Numbers in Polar Form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8" y="1295048"/>
            <a:ext cx="10971242" cy="3304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7" y="4775365"/>
            <a:ext cx="7033723" cy="18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7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13199"/>
            <a:ext cx="1151553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Qubit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9" y="1690688"/>
            <a:ext cx="10931242" cy="45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0" y="111351"/>
            <a:ext cx="11674151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2.15 Representing </a:t>
            </a:r>
            <a:r>
              <a:rPr lang="en-US" b="1" dirty="0" smtClean="0"/>
              <a:t>QuBits states using Bloch Sphere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10" y="1946923"/>
            <a:ext cx="6588967" cy="1598710"/>
          </a:xfrm>
        </p:spPr>
        <p:txBody>
          <a:bodyPr>
            <a:normAutofit/>
          </a:bodyPr>
          <a:lstStyle/>
          <a:p>
            <a:r>
              <a:rPr lang="en-US" dirty="0"/>
              <a:t>The state of a qubit can be represented as a point on the Bloch </a:t>
            </a:r>
            <a:r>
              <a:rPr lang="en-US" dirty="0" smtClean="0"/>
              <a:t>Sphere</a:t>
            </a:r>
          </a:p>
          <a:p>
            <a:r>
              <a:rPr lang="en-US" dirty="0"/>
              <a:t>It is a unit sphere, where </a:t>
            </a:r>
            <a:r>
              <a:rPr lang="en-US" dirty="0" smtClean="0"/>
              <a:t>r=1.</a:t>
            </a:r>
          </a:p>
          <a:p>
            <a:endParaRPr lang="en-IN" dirty="0"/>
          </a:p>
        </p:txBody>
      </p:sp>
      <p:pic>
        <p:nvPicPr>
          <p:cNvPr id="5122" name="Picture 2" descr="Bloch 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72" y="2162080"/>
            <a:ext cx="3579845" cy="38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85" y="3656134"/>
            <a:ext cx="6547492" cy="20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61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2" y="91191"/>
            <a:ext cx="7809722" cy="3839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5" y="4328200"/>
            <a:ext cx="7765299" cy="2183318"/>
          </a:xfrm>
          <a:prstGeom prst="rect">
            <a:avLst/>
          </a:prstGeom>
        </p:spPr>
      </p:pic>
      <p:pic>
        <p:nvPicPr>
          <p:cNvPr id="6" name="Picture 2" descr="Bloch sp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80" y="1117051"/>
            <a:ext cx="3579845" cy="38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44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" y="260182"/>
            <a:ext cx="9202932" cy="146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1" y="1849518"/>
            <a:ext cx="7211431" cy="1162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8" y="3297918"/>
            <a:ext cx="7411484" cy="2314898"/>
          </a:xfrm>
          <a:prstGeom prst="rect">
            <a:avLst/>
          </a:prstGeom>
        </p:spPr>
      </p:pic>
      <p:pic>
        <p:nvPicPr>
          <p:cNvPr id="5" name="Picture 2" descr="Bloch sp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11" y="1285002"/>
            <a:ext cx="3579845" cy="38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997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0" y="111351"/>
            <a:ext cx="11674151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Representing QuBits states using Bloch Sphere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10" y="1946923"/>
            <a:ext cx="658896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Bloch </a:t>
            </a:r>
            <a:r>
              <a:rPr lang="en-US" dirty="0"/>
              <a:t>sphere uses its three axes to represent a </a:t>
            </a:r>
            <a:r>
              <a:rPr lang="en-US" b="1" dirty="0"/>
              <a:t>qubit’s</a:t>
            </a:r>
            <a:r>
              <a:rPr lang="en-US" dirty="0"/>
              <a:t> state. The state vector originates in the center of the sphere and terminates at a point with </a:t>
            </a:r>
            <a:r>
              <a:rPr lang="en-US" b="1" dirty="0"/>
              <a:t>z, x, and y </a:t>
            </a:r>
            <a:r>
              <a:rPr lang="en-US" dirty="0"/>
              <a:t>coordinates.</a:t>
            </a:r>
          </a:p>
          <a:p>
            <a:r>
              <a:rPr lang="en-US" dirty="0"/>
              <a:t>The </a:t>
            </a:r>
            <a:r>
              <a:rPr lang="en-US" b="1" dirty="0"/>
              <a:t>z-axis </a:t>
            </a:r>
            <a:r>
              <a:rPr lang="en-US" dirty="0"/>
              <a:t>represents the probability of the qubit being measured as a </a:t>
            </a:r>
            <a:r>
              <a:rPr lang="en-US" b="1" dirty="0"/>
              <a:t>0 or a 1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x-axis</a:t>
            </a:r>
            <a:r>
              <a:rPr lang="en-US" dirty="0"/>
              <a:t> represents the </a:t>
            </a:r>
            <a:r>
              <a:rPr lang="en-US" b="1" dirty="0"/>
              <a:t>real part </a:t>
            </a:r>
            <a:r>
              <a:rPr lang="en-US" dirty="0"/>
              <a:t>of the state vector.</a:t>
            </a:r>
          </a:p>
          <a:p>
            <a:r>
              <a:rPr lang="en-US" dirty="0"/>
              <a:t>The </a:t>
            </a:r>
            <a:r>
              <a:rPr lang="en-US" b="1" dirty="0"/>
              <a:t>y-axis</a:t>
            </a:r>
            <a:r>
              <a:rPr lang="en-US" dirty="0"/>
              <a:t> represents the </a:t>
            </a:r>
            <a:r>
              <a:rPr lang="en-US" b="1" dirty="0"/>
              <a:t>imaginary part </a:t>
            </a:r>
            <a:r>
              <a:rPr lang="en-US" dirty="0"/>
              <a:t>of the state vector.</a:t>
            </a:r>
          </a:p>
          <a:p>
            <a:endParaRPr lang="en-IN" dirty="0"/>
          </a:p>
        </p:txBody>
      </p:sp>
      <p:pic>
        <p:nvPicPr>
          <p:cNvPr id="5122" name="Picture 2" descr="Bloch 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67" y="1436914"/>
            <a:ext cx="5222033" cy="52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54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1" y="111351"/>
            <a:ext cx="1167415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Qubit State in Polar Coordinates</a:t>
            </a:r>
          </a:p>
        </p:txBody>
      </p:sp>
      <p:pic>
        <p:nvPicPr>
          <p:cNvPr id="5122" name="Picture 2" descr="Bloch 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736" y="1726163"/>
            <a:ext cx="3346580" cy="34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6163"/>
            <a:ext cx="8442649" cy="41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10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och 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1464906"/>
            <a:ext cx="3215951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69" y="2068872"/>
            <a:ext cx="5058481" cy="91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241" y="3550299"/>
            <a:ext cx="8437983" cy="2029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069" y="842163"/>
            <a:ext cx="3150592" cy="7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01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antum Computing | ShareTech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4" y="754975"/>
            <a:ext cx="3993502" cy="320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46" y="318658"/>
            <a:ext cx="1400370" cy="885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934" y="2271347"/>
            <a:ext cx="2048161" cy="1114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934" y="4318249"/>
            <a:ext cx="1971950" cy="943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846" y="1270674"/>
            <a:ext cx="5106113" cy="8764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004" y="3491116"/>
            <a:ext cx="5048955" cy="8192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546" y="5509858"/>
            <a:ext cx="7163800" cy="895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7" y="-16807"/>
            <a:ext cx="4686954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2" descr="Bloch sphe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1" y="3964432"/>
            <a:ext cx="3172407" cy="28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31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antum Computing | ShareTech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4357"/>
            <a:ext cx="3989581" cy="308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43" y="178233"/>
            <a:ext cx="2429214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543" y="2320318"/>
            <a:ext cx="3972479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806" y="4438349"/>
            <a:ext cx="3877216" cy="943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543" y="1226129"/>
            <a:ext cx="7754432" cy="990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7543" y="3431967"/>
            <a:ext cx="6925642" cy="985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543" y="5552930"/>
            <a:ext cx="7001852" cy="1047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4" y="140126"/>
            <a:ext cx="3955978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2" descr="Bloch sphe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8" y="4152584"/>
            <a:ext cx="2492860" cy="25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7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08" y="355795"/>
            <a:ext cx="11534191" cy="107178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Common Qubit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" y="1756738"/>
            <a:ext cx="10767750" cy="41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6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271819"/>
            <a:ext cx="11198290" cy="84785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Measurement in Qubit Notation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11404" cy="4618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369" y="371851"/>
            <a:ext cx="2915057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58" y="2959469"/>
            <a:ext cx="10515600" cy="1325563"/>
          </a:xfrm>
        </p:spPr>
        <p:txBody>
          <a:bodyPr/>
          <a:lstStyle/>
          <a:p>
            <a:r>
              <a:rPr lang="en-US" b="1" dirty="0" smtClean="0"/>
              <a:t>2.3 Inner Product and Outer Product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33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1361</Words>
  <Application>Microsoft Office PowerPoint</Application>
  <PresentationFormat>Widescreen</PresentationFormat>
  <Paragraphs>151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2. Qubit: Topics</vt:lpstr>
      <vt:lpstr>PowerPoint Presentation</vt:lpstr>
      <vt:lpstr>2.2 Representation of Qubits</vt:lpstr>
      <vt:lpstr>Dirac Notation</vt:lpstr>
      <vt:lpstr>Basic Elements of Dirac Notation</vt:lpstr>
      <vt:lpstr>Qubit States</vt:lpstr>
      <vt:lpstr>Common Qubit States</vt:lpstr>
      <vt:lpstr>Measurement in Qubit Notation</vt:lpstr>
      <vt:lpstr>2.3 Inner Product and Outer Product</vt:lpstr>
      <vt:lpstr>Bra-Ket: Inner Product (⟨ψ|ϕ⟩)</vt:lpstr>
      <vt:lpstr>Ket-Bra: Outer Product (|ψ⟩⟨ϕ|)</vt:lpstr>
      <vt:lpstr>Inner Product Example</vt:lpstr>
      <vt:lpstr>Inner Product Example</vt:lpstr>
      <vt:lpstr>Inner Product Example</vt:lpstr>
      <vt:lpstr>Outer Product Example</vt:lpstr>
      <vt:lpstr>2.4 Perpendicular and Parallel Qubit Vectors</vt:lpstr>
      <vt:lpstr>Perpendicular Qubit Vectors</vt:lpstr>
      <vt:lpstr>Two Parallel Qubit Vectors</vt:lpstr>
      <vt:lpstr>2.5 Magnitude and Normalization of the Qubit Vector</vt:lpstr>
      <vt:lpstr>Magnitude of the Qubit Vector</vt:lpstr>
      <vt:lpstr>Normalization Process</vt:lpstr>
      <vt:lpstr>PowerPoint Presentation</vt:lpstr>
      <vt:lpstr>2.6 Angle between two Qubit vector using Dot Product</vt:lpstr>
      <vt:lpstr>Finding the Angle Between Two Qubit Vectors Using the Dot Product</vt:lpstr>
      <vt:lpstr>Example</vt:lpstr>
      <vt:lpstr>PowerPoint Presentation</vt:lpstr>
      <vt:lpstr>2.7 Linear Combination of Two Qubit Vectors</vt:lpstr>
      <vt:lpstr>Example</vt:lpstr>
      <vt:lpstr>2.7 Superposition of Qubits</vt:lpstr>
      <vt:lpstr>1. Equal Superposition</vt:lpstr>
      <vt:lpstr>2. Biased Towards ∣0⟩</vt:lpstr>
      <vt:lpstr>3. Biased Towards ∣1⟩</vt:lpstr>
      <vt:lpstr>4. Closer to ∣0⟩</vt:lpstr>
      <vt:lpstr>5. Very Close to ∣1⟩</vt:lpstr>
      <vt:lpstr>Note</vt:lpstr>
      <vt:lpstr>2.9 Hilbert Space in Quantum Computing</vt:lpstr>
      <vt:lpstr>Hilbert Space in Quantum Computing</vt:lpstr>
      <vt:lpstr>2.10 Basis in Quantum Mechanics</vt:lpstr>
      <vt:lpstr>|0&gt; and |1&gt; are ortho normal basis</vt:lpstr>
      <vt:lpstr>|0&gt; and |1&gt; are ortho normal basis</vt:lpstr>
      <vt:lpstr>2.11 Tensor Products</vt:lpstr>
      <vt:lpstr>Tensor Product Notation</vt:lpstr>
      <vt:lpstr>Example 1 :</vt:lpstr>
      <vt:lpstr>Example 2:</vt:lpstr>
      <vt:lpstr>Example 3:</vt:lpstr>
      <vt:lpstr>Example 4:</vt:lpstr>
      <vt:lpstr>Example 5:</vt:lpstr>
      <vt:lpstr>2.12 Entanglement of Qubits in Hilbert Space</vt:lpstr>
      <vt:lpstr>Entanglement of Qubits in Hilbert Space</vt:lpstr>
      <vt:lpstr>2.13 What is Bell State?</vt:lpstr>
      <vt:lpstr>PowerPoint Presentation</vt:lpstr>
      <vt:lpstr>PowerPoint Presentation</vt:lpstr>
      <vt:lpstr>PowerPoint Presentation</vt:lpstr>
      <vt:lpstr>PowerPoint Presentation</vt:lpstr>
      <vt:lpstr>Prove that The Bell State is entangled state</vt:lpstr>
      <vt:lpstr>PowerPoint Presentation</vt:lpstr>
      <vt:lpstr>PowerPoint Presentation</vt:lpstr>
      <vt:lpstr>PowerPoint Presentation</vt:lpstr>
      <vt:lpstr>2.14 Complex Numbers in Polar Form</vt:lpstr>
      <vt:lpstr>2.15 Representing QuBits states using Bloch Sphere</vt:lpstr>
      <vt:lpstr>PowerPoint Presentation</vt:lpstr>
      <vt:lpstr>PowerPoint Presentation</vt:lpstr>
      <vt:lpstr>Representing QuBits states using Bloch Sphere</vt:lpstr>
      <vt:lpstr>Qubit State in Polar Coordinates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Quantum Computing</dc:title>
  <dc:creator>Thyagaraju GS</dc:creator>
  <cp:lastModifiedBy>Thyagaraju GS</cp:lastModifiedBy>
  <cp:revision>377</cp:revision>
  <dcterms:created xsi:type="dcterms:W3CDTF">2024-08-01T09:17:12Z</dcterms:created>
  <dcterms:modified xsi:type="dcterms:W3CDTF">2024-08-17T02:49:22Z</dcterms:modified>
</cp:coreProperties>
</file>