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1" r:id="rId2"/>
    <p:sldId id="268" r:id="rId3"/>
    <p:sldId id="300" r:id="rId4"/>
    <p:sldId id="302" r:id="rId5"/>
    <p:sldId id="303" r:id="rId6"/>
    <p:sldId id="304" r:id="rId7"/>
    <p:sldId id="313" r:id="rId8"/>
    <p:sldId id="305" r:id="rId9"/>
    <p:sldId id="306" r:id="rId10"/>
    <p:sldId id="307" r:id="rId11"/>
    <p:sldId id="309" r:id="rId12"/>
    <p:sldId id="310" r:id="rId13"/>
    <p:sldId id="311" r:id="rId14"/>
    <p:sldId id="312" r:id="rId15"/>
    <p:sldId id="30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74" autoAdjust="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CEE65-9482-4225-B3A6-5714B51D4080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C8903-5B18-4F4A-8559-BCDCC3903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351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C8903-5B18-4F4A-8559-BCDCC3903FC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86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D9F-2BF6-44E0-8CD3-7FB7DE90BDB4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1073-4E57-4106-8B9D-7AA004EE9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67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D9F-2BF6-44E0-8CD3-7FB7DE90BDB4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1073-4E57-4106-8B9D-7AA004EE9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79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D9F-2BF6-44E0-8CD3-7FB7DE90BDB4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1073-4E57-4106-8B9D-7AA004EE9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10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D9F-2BF6-44E0-8CD3-7FB7DE90BDB4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1073-4E57-4106-8B9D-7AA004EE9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24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D9F-2BF6-44E0-8CD3-7FB7DE90BDB4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1073-4E57-4106-8B9D-7AA004EE9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46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D9F-2BF6-44E0-8CD3-7FB7DE90BDB4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1073-4E57-4106-8B9D-7AA004EE9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39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D9F-2BF6-44E0-8CD3-7FB7DE90BDB4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1073-4E57-4106-8B9D-7AA004EE9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17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D9F-2BF6-44E0-8CD3-7FB7DE90BDB4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1073-4E57-4106-8B9D-7AA004EE9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01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D9F-2BF6-44E0-8CD3-7FB7DE90BDB4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1073-4E57-4106-8B9D-7AA004EE9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54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D9F-2BF6-44E0-8CD3-7FB7DE90BDB4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1073-4E57-4106-8B9D-7AA004EE9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26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D9F-2BF6-44E0-8CD3-7FB7DE90BDB4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1073-4E57-4106-8B9D-7AA004EE9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51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43D9F-2BF6-44E0-8CD3-7FB7DE90BDB4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51073-4E57-4106-8B9D-7AA004EE9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09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qiskit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Open Source SDKs for Quantum Computing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51993"/>
            <a:ext cx="10515600" cy="1999926"/>
          </a:xfrm>
        </p:spPr>
        <p:txBody>
          <a:bodyPr/>
          <a:lstStyle/>
          <a:p>
            <a:r>
              <a:rPr lang="en-US" dirty="0"/>
              <a:t>There are several open-source SDKs (</a:t>
            </a:r>
            <a:r>
              <a:rPr lang="en-US" b="1" dirty="0"/>
              <a:t>Software Development Kits</a:t>
            </a:r>
            <a:r>
              <a:rPr lang="en-US" dirty="0"/>
              <a:t>) available for </a:t>
            </a:r>
            <a:r>
              <a:rPr lang="en-US" b="1" dirty="0"/>
              <a:t>quantum computing</a:t>
            </a:r>
            <a:r>
              <a:rPr lang="en-US" dirty="0"/>
              <a:t>, each designed to help developers and researchers build, test, and run quantum algorithms on various </a:t>
            </a:r>
            <a:r>
              <a:rPr lang="en-US" b="1" dirty="0"/>
              <a:t>quantum hardware and simulators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0241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495" y="0"/>
            <a:ext cx="9955014" cy="33591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167" y="747208"/>
            <a:ext cx="5339833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06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7" y="0"/>
            <a:ext cx="9032033" cy="34321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284" y="887559"/>
            <a:ext cx="6439799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17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1" y="0"/>
            <a:ext cx="9862457" cy="35024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811" y="668623"/>
            <a:ext cx="5994189" cy="566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39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682"/>
            <a:ext cx="8087854" cy="2936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595" y="500045"/>
            <a:ext cx="5553850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0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7" y="314733"/>
            <a:ext cx="9267917" cy="30162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534" y="939366"/>
            <a:ext cx="5268060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58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331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90" y="197174"/>
            <a:ext cx="10591801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Open Source SDKs  for Quantum Computing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5154560"/>
              </p:ext>
            </p:extLst>
          </p:nvPr>
        </p:nvGraphicFramePr>
        <p:xfrm>
          <a:off x="408990" y="1530221"/>
          <a:ext cx="10591801" cy="5086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5638">
                  <a:extLst>
                    <a:ext uri="{9D8B030D-6E8A-4147-A177-3AD203B41FA5}">
                      <a16:colId xmlns:a16="http://schemas.microsoft.com/office/drawing/2014/main" val="2552297119"/>
                    </a:ext>
                  </a:extLst>
                </a:gridCol>
                <a:gridCol w="1448021">
                  <a:extLst>
                    <a:ext uri="{9D8B030D-6E8A-4147-A177-3AD203B41FA5}">
                      <a16:colId xmlns:a16="http://schemas.microsoft.com/office/drawing/2014/main" val="947730837"/>
                    </a:ext>
                  </a:extLst>
                </a:gridCol>
                <a:gridCol w="4146116">
                  <a:extLst>
                    <a:ext uri="{9D8B030D-6E8A-4147-A177-3AD203B41FA5}">
                      <a16:colId xmlns:a16="http://schemas.microsoft.com/office/drawing/2014/main" val="216963899"/>
                    </a:ext>
                  </a:extLst>
                </a:gridCol>
                <a:gridCol w="3872026">
                  <a:extLst>
                    <a:ext uri="{9D8B030D-6E8A-4147-A177-3AD203B41FA5}">
                      <a16:colId xmlns:a16="http://schemas.microsoft.com/office/drawing/2014/main" val="374492356"/>
                    </a:ext>
                  </a:extLst>
                </a:gridCol>
              </a:tblGrid>
              <a:tr h="44174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Sl.NO</a:t>
                      </a:r>
                      <a:endParaRPr lang="en-IN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SDK</a:t>
                      </a:r>
                      <a:endParaRPr lang="en-IN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Developer</a:t>
                      </a:r>
                      <a:endParaRPr lang="en-IN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Language</a:t>
                      </a:r>
                      <a:endParaRPr lang="en-IN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321660"/>
                  </a:ext>
                </a:extLst>
              </a:tr>
              <a:tr h="48206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Qiskit</a:t>
                      </a:r>
                      <a:endParaRPr lang="en-IN" sz="2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IBM Research and the Qiskit community.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451567"/>
                  </a:ext>
                </a:extLst>
              </a:tr>
              <a:tr h="4087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Cirq</a:t>
                      </a:r>
                      <a:endParaRPr lang="en-IN" sz="2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158936"/>
                  </a:ext>
                </a:extLst>
              </a:tr>
              <a:tr h="3576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Braket</a:t>
                      </a:r>
                      <a:endParaRPr lang="en-IN" sz="2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</a:t>
                      </a:r>
                      <a:endParaRPr lang="en-IN" sz="2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25328"/>
                  </a:ext>
                </a:extLst>
              </a:tr>
              <a:tr h="4230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Forest</a:t>
                      </a:r>
                      <a:endParaRPr lang="en-IN" sz="2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Rigetti</a:t>
                      </a:r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Computing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54729"/>
                  </a:ext>
                </a:extLst>
              </a:tr>
              <a:tr h="4087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D-Wave Systems.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180391"/>
                  </a:ext>
                </a:extLst>
              </a:tr>
              <a:tr h="4087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ProjectQ</a:t>
                      </a:r>
                      <a:endParaRPr lang="en-IN" sz="2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ETH Zurich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197198"/>
                  </a:ext>
                </a:extLst>
              </a:tr>
              <a:tr h="4230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QDK</a:t>
                      </a:r>
                      <a:endParaRPr lang="en-IN" sz="2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IN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181349"/>
                  </a:ext>
                </a:extLst>
              </a:tr>
              <a:tr h="1062652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Others</a:t>
                      </a:r>
                      <a:r>
                        <a:rPr lang="en-US" sz="2400" dirty="0" smtClean="0"/>
                        <a:t> : </a:t>
                      </a:r>
                      <a:r>
                        <a:rPr lang="en-IN" sz="2400" dirty="0" smtClean="0"/>
                        <a:t>Strawberry Fields (Xanadu)(</a:t>
                      </a:r>
                      <a:r>
                        <a:rPr lang="en-IN" sz="2400" b="1" dirty="0" smtClean="0"/>
                        <a:t>Python</a:t>
                      </a:r>
                      <a:r>
                        <a:rPr lang="en-IN" sz="2400" dirty="0" smtClean="0"/>
                        <a:t>), </a:t>
                      </a:r>
                      <a:r>
                        <a:rPr lang="en-IN" sz="2400" dirty="0" err="1" smtClean="0"/>
                        <a:t>Quipper</a:t>
                      </a:r>
                      <a:r>
                        <a:rPr lang="en-IN" sz="2400" dirty="0" smtClean="0"/>
                        <a:t> (</a:t>
                      </a:r>
                      <a:r>
                        <a:rPr lang="en-IN" sz="2400" b="1" dirty="0" err="1" smtClean="0"/>
                        <a:t>Haskel</a:t>
                      </a:r>
                      <a:r>
                        <a:rPr lang="en-IN" sz="2400" dirty="0" smtClean="0"/>
                        <a:t>), </a:t>
                      </a:r>
                      <a:r>
                        <a:rPr lang="en-IN" sz="2400" dirty="0" err="1" smtClean="0"/>
                        <a:t>PennyLane</a:t>
                      </a:r>
                      <a:r>
                        <a:rPr lang="en-IN" sz="2400" dirty="0" smtClean="0"/>
                        <a:t>(</a:t>
                      </a:r>
                      <a:r>
                        <a:rPr lang="en-IN" sz="2400" b="1" dirty="0" smtClean="0"/>
                        <a:t>Python</a:t>
                      </a:r>
                      <a:r>
                        <a:rPr lang="en-IN" sz="2400" dirty="0" smtClean="0"/>
                        <a:t>),etc.</a:t>
                      </a:r>
                      <a:endParaRPr lang="en-IN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638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8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Qiskit Key Features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Components</a:t>
            </a:r>
            <a:r>
              <a:rPr lang="en-US" dirty="0"/>
              <a:t>: Includes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Terra[ Earth] </a:t>
            </a:r>
            <a:r>
              <a:rPr lang="en-US" dirty="0"/>
              <a:t>: circuit construction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Aer [ Air] </a:t>
            </a:r>
            <a:r>
              <a:rPr lang="en-US" dirty="0"/>
              <a:t>: simulation,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err="1"/>
              <a:t>Ignis</a:t>
            </a:r>
            <a:r>
              <a:rPr lang="en-US" b="1" dirty="0"/>
              <a:t> [Fire ] </a:t>
            </a:r>
            <a:r>
              <a:rPr lang="en-US" dirty="0"/>
              <a:t>:  error mitigation, and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Aqua [Water</a:t>
            </a:r>
            <a:r>
              <a:rPr lang="en-US" dirty="0"/>
              <a:t>] : application-specific algorithms.</a:t>
            </a:r>
          </a:p>
          <a:p>
            <a:r>
              <a:rPr lang="en-US" b="1" dirty="0"/>
              <a:t>Ecosystem:</a:t>
            </a:r>
            <a:r>
              <a:rPr lang="en-US" dirty="0"/>
              <a:t> Supports a wide range of quantum algorithms and applications, including finance, chemistry, and machine learning.</a:t>
            </a:r>
          </a:p>
          <a:p>
            <a:r>
              <a:rPr lang="en-US" b="1" dirty="0"/>
              <a:t>Community</a:t>
            </a:r>
            <a:r>
              <a:rPr lang="en-US" dirty="0"/>
              <a:t>: Strong community support with extensive tutorials and resources.</a:t>
            </a:r>
          </a:p>
          <a:p>
            <a:r>
              <a:rPr lang="en-US" b="1" dirty="0"/>
              <a:t>Use Cases</a:t>
            </a:r>
            <a:r>
              <a:rPr lang="en-US" dirty="0"/>
              <a:t>: Suitable for both beginners and advanced users, enabling access to IBM's quantum hardware and simulators.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868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/>
              <a:t>Installing </a:t>
            </a:r>
            <a:r>
              <a:rPr lang="en-IN" b="1" dirty="0" err="1"/>
              <a:t>Qiskit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pip install </a:t>
            </a:r>
            <a:r>
              <a:rPr lang="en-IN" b="1" dirty="0" err="1" smtClean="0"/>
              <a:t>qiskit</a:t>
            </a:r>
            <a:r>
              <a:rPr lang="en-IN" b="1" dirty="0" smtClean="0"/>
              <a:t>  </a:t>
            </a:r>
          </a:p>
          <a:p>
            <a:pPr lvl="1"/>
            <a:r>
              <a:rPr lang="en-IN" dirty="0" smtClean="0"/>
              <a:t>[ This </a:t>
            </a:r>
            <a:r>
              <a:rPr lang="en-US" dirty="0"/>
              <a:t>This will install the latest stable version of Qiskit, including</a:t>
            </a:r>
            <a:r>
              <a:rPr lang="en-US" dirty="0" smtClean="0"/>
              <a:t>: </a:t>
            </a:r>
            <a:r>
              <a:rPr lang="en-IN" dirty="0" err="1"/>
              <a:t>Q</a:t>
            </a:r>
            <a:r>
              <a:rPr lang="en-IN" b="1" dirty="0" err="1"/>
              <a:t>iskit</a:t>
            </a:r>
            <a:r>
              <a:rPr lang="en-IN" b="1" dirty="0"/>
              <a:t> </a:t>
            </a:r>
            <a:r>
              <a:rPr lang="en-IN" b="1" dirty="0" smtClean="0"/>
              <a:t>Terra,</a:t>
            </a:r>
            <a:r>
              <a:rPr lang="en-IN" b="1" dirty="0"/>
              <a:t> </a:t>
            </a:r>
            <a:r>
              <a:rPr lang="en-IN" b="1" dirty="0" err="1"/>
              <a:t>Qiskit</a:t>
            </a:r>
            <a:r>
              <a:rPr lang="en-IN" b="1" dirty="0"/>
              <a:t> </a:t>
            </a:r>
            <a:r>
              <a:rPr lang="en-IN" b="1" dirty="0" smtClean="0"/>
              <a:t>Aer</a:t>
            </a:r>
            <a:r>
              <a:rPr lang="en-IN" b="1" dirty="0"/>
              <a:t>, </a:t>
            </a:r>
            <a:r>
              <a:rPr lang="en-IN" b="1" dirty="0" err="1"/>
              <a:t>Qiskit</a:t>
            </a:r>
            <a:r>
              <a:rPr lang="en-IN" b="1" dirty="0"/>
              <a:t> </a:t>
            </a:r>
            <a:r>
              <a:rPr lang="en-IN" b="1" dirty="0" err="1" smtClean="0"/>
              <a:t>Ignis</a:t>
            </a:r>
            <a:r>
              <a:rPr lang="en-IN" b="1" dirty="0"/>
              <a:t> and </a:t>
            </a:r>
            <a:r>
              <a:rPr lang="en-IN" b="1" dirty="0" err="1"/>
              <a:t>Qiskit</a:t>
            </a:r>
            <a:r>
              <a:rPr lang="en-IN" b="1" dirty="0"/>
              <a:t> </a:t>
            </a:r>
            <a:r>
              <a:rPr lang="en-IN" b="1" dirty="0" smtClean="0"/>
              <a:t>Aqua</a:t>
            </a:r>
            <a:r>
              <a:rPr lang="en-IN" dirty="0" smtClean="0"/>
              <a:t>]</a:t>
            </a:r>
          </a:p>
          <a:p>
            <a:pPr lvl="1"/>
            <a:r>
              <a:rPr lang="en-US" dirty="0" smtClean="0"/>
              <a:t>Upgrading </a:t>
            </a:r>
            <a:r>
              <a:rPr lang="en-US" b="1" dirty="0" err="1" smtClean="0"/>
              <a:t>qistkit</a:t>
            </a:r>
            <a:r>
              <a:rPr lang="en-US" dirty="0" smtClean="0"/>
              <a:t>: </a:t>
            </a:r>
            <a:r>
              <a:rPr lang="en-IN" b="1" dirty="0"/>
              <a:t>pip install --upgrade </a:t>
            </a:r>
            <a:r>
              <a:rPr lang="en-IN" b="1" dirty="0" err="1"/>
              <a:t>qiskit</a:t>
            </a:r>
            <a:endParaRPr lang="en-IN" b="1" dirty="0" smtClean="0"/>
          </a:p>
          <a:p>
            <a:r>
              <a:rPr lang="en-IN" b="1" dirty="0"/>
              <a:t>Installing Individual </a:t>
            </a:r>
            <a:r>
              <a:rPr lang="en-IN" b="1" dirty="0" smtClean="0"/>
              <a:t>Components</a:t>
            </a:r>
          </a:p>
          <a:p>
            <a:pPr lvl="1"/>
            <a:r>
              <a:rPr lang="en-IN" b="1" dirty="0"/>
              <a:t>pip install </a:t>
            </a:r>
            <a:r>
              <a:rPr lang="en-IN" b="1" dirty="0" err="1"/>
              <a:t>qiskit</a:t>
            </a:r>
            <a:r>
              <a:rPr lang="en-IN" b="1" dirty="0"/>
              <a:t>-terra</a:t>
            </a:r>
          </a:p>
          <a:p>
            <a:pPr lvl="1"/>
            <a:r>
              <a:rPr lang="en-IN" b="1" dirty="0"/>
              <a:t>pip install </a:t>
            </a:r>
            <a:r>
              <a:rPr lang="en-IN" b="1" dirty="0" err="1"/>
              <a:t>qiskit-aer</a:t>
            </a:r>
            <a:endParaRPr lang="en-IN" b="1" dirty="0"/>
          </a:p>
          <a:p>
            <a:pPr lvl="1"/>
            <a:r>
              <a:rPr lang="en-IN" b="1" dirty="0" smtClean="0"/>
              <a:t>pip </a:t>
            </a:r>
            <a:r>
              <a:rPr lang="en-IN" b="1" dirty="0"/>
              <a:t>install </a:t>
            </a:r>
            <a:r>
              <a:rPr lang="en-IN" b="1" dirty="0" err="1"/>
              <a:t>qiskit-ignis</a:t>
            </a:r>
            <a:endParaRPr lang="en-IN" b="1" dirty="0"/>
          </a:p>
          <a:p>
            <a:pPr lvl="1"/>
            <a:r>
              <a:rPr lang="en-US" b="1" dirty="0"/>
              <a:t>pip install </a:t>
            </a:r>
            <a:r>
              <a:rPr lang="en-US" b="1" dirty="0" err="1"/>
              <a:t>qiskit</a:t>
            </a:r>
            <a:r>
              <a:rPr lang="en-US" b="1" dirty="0"/>
              <a:t>-aqua</a:t>
            </a:r>
          </a:p>
          <a:p>
            <a:endParaRPr lang="en-US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21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797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/>
              <a:t>Verifying the Installation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64" y="1494746"/>
            <a:ext cx="967875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1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/>
              <a:t>Verifying the Installation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73" y="2237883"/>
            <a:ext cx="5657107" cy="334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0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/>
              <a:t>Qiskit Python Programs to representing Single Qubit States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62744"/>
            <a:ext cx="10515600" cy="3203575"/>
          </a:xfrm>
        </p:spPr>
        <p:txBody>
          <a:bodyPr/>
          <a:lstStyle/>
          <a:p>
            <a:r>
              <a:rPr lang="en-US" b="1" dirty="0"/>
              <a:t>|0⟩ state </a:t>
            </a:r>
            <a:endParaRPr lang="en-US" b="1" dirty="0" smtClean="0"/>
          </a:p>
          <a:p>
            <a:r>
              <a:rPr lang="en-US" b="1" dirty="0" smtClean="0"/>
              <a:t>|1⟩ </a:t>
            </a:r>
            <a:r>
              <a:rPr lang="en-US" b="1" dirty="0"/>
              <a:t>state </a:t>
            </a:r>
          </a:p>
          <a:p>
            <a:r>
              <a:rPr lang="en-US" b="1" dirty="0" smtClean="0"/>
              <a:t>|</a:t>
            </a:r>
            <a:r>
              <a:rPr lang="en-US" b="1" dirty="0" err="1" smtClean="0"/>
              <a:t>i</a:t>
            </a:r>
            <a:r>
              <a:rPr lang="en-US" b="1" dirty="0" smtClean="0"/>
              <a:t>⟩ </a:t>
            </a:r>
            <a:r>
              <a:rPr lang="en-US" b="1" dirty="0"/>
              <a:t>state </a:t>
            </a:r>
          </a:p>
          <a:p>
            <a:r>
              <a:rPr lang="en-US" b="1" dirty="0" smtClean="0"/>
              <a:t>|-</a:t>
            </a:r>
            <a:r>
              <a:rPr lang="en-US" b="1" dirty="0" err="1" smtClean="0"/>
              <a:t>i</a:t>
            </a:r>
            <a:r>
              <a:rPr lang="en-US" b="1" dirty="0" smtClean="0"/>
              <a:t>⟩ </a:t>
            </a:r>
            <a:r>
              <a:rPr lang="en-US" b="1" dirty="0"/>
              <a:t>state </a:t>
            </a:r>
          </a:p>
          <a:p>
            <a:r>
              <a:rPr lang="en-US" b="1" dirty="0" smtClean="0"/>
              <a:t>|+⟩ </a:t>
            </a:r>
            <a:r>
              <a:rPr lang="en-US" b="1" dirty="0"/>
              <a:t>state </a:t>
            </a:r>
          </a:p>
          <a:p>
            <a:r>
              <a:rPr lang="en-US" b="1" dirty="0" smtClean="0"/>
              <a:t>|-⟩ </a:t>
            </a:r>
            <a:r>
              <a:rPr lang="en-US" b="1" dirty="0"/>
              <a:t>state </a:t>
            </a:r>
          </a:p>
          <a:p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169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562"/>
            <a:ext cx="11943184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/>
              <a:t>1. Qiskit Python program to represent the |0⟩ state vector</a:t>
            </a:r>
            <a:endParaRPr lang="en-IN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6125"/>
            <a:ext cx="8210037" cy="46880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470" y="1336124"/>
            <a:ext cx="5800530" cy="530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159" y="391886"/>
            <a:ext cx="6900759" cy="610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7120</TotalTime>
  <Words>300</Words>
  <Application>Microsoft Office PowerPoint</Application>
  <PresentationFormat>Widescreen</PresentationFormat>
  <Paragraphs>66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Open Source SDKs for Quantum Computing</vt:lpstr>
      <vt:lpstr>Open Source SDKs  for Quantum Computing</vt:lpstr>
      <vt:lpstr>Qiskit Key Features</vt:lpstr>
      <vt:lpstr>Installing Qiskit</vt:lpstr>
      <vt:lpstr>Verifying the Installation</vt:lpstr>
      <vt:lpstr>Verifying the Installation</vt:lpstr>
      <vt:lpstr>Qiskit Python Programs to representing Single Qubit States</vt:lpstr>
      <vt:lpstr>1. Qiskit Python program to represent the |0⟩ state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Quantum Computing</dc:title>
  <dc:creator>Thyagaraju GS</dc:creator>
  <cp:lastModifiedBy>Thyagaraju GS</cp:lastModifiedBy>
  <cp:revision>393</cp:revision>
  <dcterms:created xsi:type="dcterms:W3CDTF">2024-08-01T09:17:12Z</dcterms:created>
  <dcterms:modified xsi:type="dcterms:W3CDTF">2024-08-17T07:41:01Z</dcterms:modified>
</cp:coreProperties>
</file>