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422" r:id="rId4"/>
    <p:sldId id="423" r:id="rId5"/>
    <p:sldId id="424" r:id="rId6"/>
    <p:sldId id="425" r:id="rId7"/>
    <p:sldId id="426" r:id="rId8"/>
    <p:sldId id="427" r:id="rId9"/>
    <p:sldId id="428" r:id="rId10"/>
    <p:sldId id="429" r:id="rId11"/>
    <p:sldId id="439" r:id="rId12"/>
    <p:sldId id="440" r:id="rId13"/>
    <p:sldId id="430" r:id="rId14"/>
    <p:sldId id="438" r:id="rId15"/>
    <p:sldId id="441" r:id="rId16"/>
    <p:sldId id="431" r:id="rId17"/>
    <p:sldId id="442" r:id="rId18"/>
    <p:sldId id="444" r:id="rId19"/>
    <p:sldId id="432" r:id="rId20"/>
    <p:sldId id="445" r:id="rId21"/>
    <p:sldId id="446" r:id="rId22"/>
    <p:sldId id="433" r:id="rId23"/>
    <p:sldId id="447" r:id="rId24"/>
    <p:sldId id="448" r:id="rId25"/>
    <p:sldId id="449" r:id="rId26"/>
    <p:sldId id="434" r:id="rId27"/>
    <p:sldId id="435" r:id="rId28"/>
    <p:sldId id="450" r:id="rId29"/>
    <p:sldId id="451" r:id="rId30"/>
    <p:sldId id="452" r:id="rId31"/>
    <p:sldId id="436" r:id="rId32"/>
    <p:sldId id="437" r:id="rId33"/>
    <p:sldId id="453" r:id="rId34"/>
    <p:sldId id="454" r:id="rId35"/>
    <p:sldId id="474" r:id="rId36"/>
    <p:sldId id="475" r:id="rId37"/>
    <p:sldId id="476" r:id="rId38"/>
    <p:sldId id="477" r:id="rId39"/>
    <p:sldId id="478" r:id="rId40"/>
    <p:sldId id="455" r:id="rId41"/>
    <p:sldId id="456" r:id="rId42"/>
    <p:sldId id="457" r:id="rId43"/>
    <p:sldId id="458" r:id="rId44"/>
    <p:sldId id="459" r:id="rId45"/>
    <p:sldId id="460" r:id="rId46"/>
    <p:sldId id="461" r:id="rId47"/>
    <p:sldId id="462" r:id="rId48"/>
    <p:sldId id="463" r:id="rId49"/>
    <p:sldId id="464" r:id="rId50"/>
    <p:sldId id="466" r:id="rId51"/>
    <p:sldId id="467" r:id="rId52"/>
    <p:sldId id="468" r:id="rId53"/>
    <p:sldId id="469" r:id="rId54"/>
    <p:sldId id="470" r:id="rId55"/>
    <p:sldId id="471" r:id="rId56"/>
    <p:sldId id="465" r:id="rId57"/>
    <p:sldId id="472" r:id="rId58"/>
    <p:sldId id="47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74" autoAdjust="0"/>
  </p:normalViewPr>
  <p:slideViewPr>
    <p:cSldViewPr snapToGrid="0">
      <p:cViewPr varScale="1">
        <p:scale>
          <a:sx n="82" d="100"/>
          <a:sy n="82" d="100"/>
        </p:scale>
        <p:origin x="69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CEE65-9482-4225-B3A6-5714B51D4080}" type="datetimeFigureOut">
              <a:rPr lang="en-IN" smtClean="0"/>
              <a:t>19-08-2024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C8903-5B18-4F4A-8559-BCDCC3903FCA}" type="slidenum">
              <a:rPr lang="en-IN" smtClean="0"/>
              <a:t>‹#›</a:t>
            </a:fld>
            <a:endParaRPr lang="en-IN"/>
          </a:p>
        </p:txBody>
      </p:sp>
    </p:spTree>
    <p:extLst>
      <p:ext uri="{BB962C8B-B14F-4D97-AF65-F5344CB8AC3E}">
        <p14:creationId xmlns:p14="http://schemas.microsoft.com/office/powerpoint/2010/main" val="1921351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1C8903-5B18-4F4A-8559-BCDCC3903FCA}" type="slidenum">
              <a:rPr lang="en-IN" smtClean="0"/>
              <a:t>2</a:t>
            </a:fld>
            <a:endParaRPr lang="en-IN"/>
          </a:p>
        </p:txBody>
      </p:sp>
    </p:spTree>
    <p:extLst>
      <p:ext uri="{BB962C8B-B14F-4D97-AF65-F5344CB8AC3E}">
        <p14:creationId xmlns:p14="http://schemas.microsoft.com/office/powerpoint/2010/main" val="371571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643D9F-2BF6-44E0-8CD3-7FB7DE90BDB4}"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275767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643D9F-2BF6-44E0-8CD3-7FB7DE90BDB4}"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114679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643D9F-2BF6-44E0-8CD3-7FB7DE90BDB4}"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3330106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643D9F-2BF6-44E0-8CD3-7FB7DE90BDB4}"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87024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643D9F-2BF6-44E0-8CD3-7FB7DE90BDB4}"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184546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3643D9F-2BF6-44E0-8CD3-7FB7DE90BDB4}"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406639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643D9F-2BF6-44E0-8CD3-7FB7DE90BDB4}" type="datetimeFigureOut">
              <a:rPr lang="en-IN" smtClean="0"/>
              <a:t>19-08-2024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377117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3643D9F-2BF6-44E0-8CD3-7FB7DE90BDB4}" type="datetimeFigureOut">
              <a:rPr lang="en-IN" smtClean="0"/>
              <a:t>19-08-2024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427801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43D9F-2BF6-44E0-8CD3-7FB7DE90BDB4}" type="datetimeFigureOut">
              <a:rPr lang="en-IN" smtClean="0"/>
              <a:t>19-08-2024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176754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643D9F-2BF6-44E0-8CD3-7FB7DE90BDB4}"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492269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643D9F-2BF6-44E0-8CD3-7FB7DE90BDB4}"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379951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43D9F-2BF6-44E0-8CD3-7FB7DE90BDB4}" type="datetimeFigureOut">
              <a:rPr lang="en-IN" smtClean="0"/>
              <a:t>19-08-2024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51073-4E57-4106-8B9D-7AA004EE950F}" type="slidenum">
              <a:rPr lang="en-IN" smtClean="0"/>
              <a:t>‹#›</a:t>
            </a:fld>
            <a:endParaRPr lang="en-IN"/>
          </a:p>
        </p:txBody>
      </p:sp>
    </p:spTree>
    <p:extLst>
      <p:ext uri="{BB962C8B-B14F-4D97-AF65-F5344CB8AC3E}">
        <p14:creationId xmlns:p14="http://schemas.microsoft.com/office/powerpoint/2010/main" val="1249093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39.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20000"/>
              <a:lumOff val="80000"/>
            </a:schemeClr>
          </a:solidFill>
        </p:spPr>
        <p:txBody>
          <a:bodyPr/>
          <a:lstStyle/>
          <a:p>
            <a:r>
              <a:rPr lang="en-US" b="1" dirty="0" smtClean="0"/>
              <a:t>Quantum Gates and Quantum Circuits</a:t>
            </a:r>
            <a:endParaRPr lang="en-IN" b="1" dirty="0"/>
          </a:p>
        </p:txBody>
      </p:sp>
      <p:sp>
        <p:nvSpPr>
          <p:cNvPr id="3" name="Subtitle 2"/>
          <p:cNvSpPr>
            <a:spLocks noGrp="1"/>
          </p:cNvSpPr>
          <p:nvPr>
            <p:ph type="subTitle" idx="1"/>
          </p:nvPr>
        </p:nvSpPr>
        <p:spPr/>
        <p:txBody>
          <a:bodyPr/>
          <a:lstStyle/>
          <a:p>
            <a:r>
              <a:rPr lang="en-US" dirty="0"/>
              <a:t>Dr. Thyagaraju G S </a:t>
            </a:r>
          </a:p>
          <a:p>
            <a:r>
              <a:rPr lang="en-US" dirty="0"/>
              <a:t>Professor and </a:t>
            </a:r>
            <a:r>
              <a:rPr lang="en-US" dirty="0" err="1"/>
              <a:t>HoD</a:t>
            </a:r>
            <a:r>
              <a:rPr lang="en-US" dirty="0"/>
              <a:t>, Department of CSE, </a:t>
            </a:r>
          </a:p>
          <a:p>
            <a:r>
              <a:rPr lang="en-US" dirty="0"/>
              <a:t>SDM Institute Of Technology, Ujire-574240</a:t>
            </a:r>
            <a:endParaRPr lang="en-IN" dirty="0"/>
          </a:p>
        </p:txBody>
      </p:sp>
    </p:spTree>
    <p:extLst>
      <p:ext uri="{BB962C8B-B14F-4D97-AF65-F5344CB8AC3E}">
        <p14:creationId xmlns:p14="http://schemas.microsoft.com/office/powerpoint/2010/main" val="3930021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9822"/>
          </a:xfrm>
          <a:solidFill>
            <a:schemeClr val="accent2">
              <a:lumMod val="20000"/>
              <a:lumOff val="80000"/>
            </a:schemeClr>
          </a:solidFill>
        </p:spPr>
        <p:txBody>
          <a:bodyPr/>
          <a:lstStyle/>
          <a:p>
            <a:r>
              <a:rPr lang="en-IN" b="1" dirty="0" smtClean="0"/>
              <a:t>1.3.2 T </a:t>
            </a:r>
            <a:r>
              <a:rPr lang="en-IN" b="1" dirty="0"/>
              <a:t>Gate </a:t>
            </a:r>
            <a:r>
              <a:rPr lang="en-IN" b="1" dirty="0" smtClean="0"/>
              <a:t>(</a:t>
            </a:r>
            <a:r>
              <a:rPr lang="en-US" b="1" dirty="0" smtClean="0"/>
              <a:t>Phase</a:t>
            </a:r>
            <a:r>
              <a:rPr lang="el-GR" b="1" dirty="0" smtClean="0"/>
              <a:t> </a:t>
            </a:r>
            <a:r>
              <a:rPr lang="en-IN" b="1" dirty="0"/>
              <a:t>Gate)</a:t>
            </a:r>
          </a:p>
        </p:txBody>
      </p:sp>
      <p:pic>
        <p:nvPicPr>
          <p:cNvPr id="3" name="Picture 2"/>
          <p:cNvPicPr>
            <a:picLocks noChangeAspect="1"/>
          </p:cNvPicPr>
          <p:nvPr/>
        </p:nvPicPr>
        <p:blipFill>
          <a:blip r:embed="rId2"/>
          <a:stretch>
            <a:fillRect/>
          </a:stretch>
        </p:blipFill>
        <p:spPr>
          <a:xfrm>
            <a:off x="1070531" y="1865116"/>
            <a:ext cx="8676614" cy="3639945"/>
          </a:xfrm>
          <a:prstGeom prst="rect">
            <a:avLst/>
          </a:prstGeom>
        </p:spPr>
      </p:pic>
    </p:spTree>
    <p:extLst>
      <p:ext uri="{BB962C8B-B14F-4D97-AF65-F5344CB8AC3E}">
        <p14:creationId xmlns:p14="http://schemas.microsoft.com/office/powerpoint/2010/main" val="3668618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24" y="197175"/>
            <a:ext cx="10515600" cy="810532"/>
          </a:xfrm>
          <a:solidFill>
            <a:schemeClr val="accent2">
              <a:lumMod val="20000"/>
              <a:lumOff val="80000"/>
            </a:schemeClr>
          </a:solidFill>
        </p:spPr>
        <p:txBody>
          <a:bodyPr/>
          <a:lstStyle/>
          <a:p>
            <a:r>
              <a:rPr lang="en-US" dirty="0" smtClean="0"/>
              <a:t>Note</a:t>
            </a:r>
            <a:endParaRPr lang="en-IN" dirty="0"/>
          </a:p>
        </p:txBody>
      </p:sp>
      <p:pic>
        <p:nvPicPr>
          <p:cNvPr id="3" name="Picture 2"/>
          <p:cNvPicPr>
            <a:picLocks noChangeAspect="1"/>
          </p:cNvPicPr>
          <p:nvPr/>
        </p:nvPicPr>
        <p:blipFill>
          <a:blip r:embed="rId2"/>
          <a:stretch>
            <a:fillRect/>
          </a:stretch>
        </p:blipFill>
        <p:spPr>
          <a:xfrm>
            <a:off x="297024" y="1007707"/>
            <a:ext cx="6582694" cy="1895740"/>
          </a:xfrm>
          <a:prstGeom prst="rect">
            <a:avLst/>
          </a:prstGeom>
        </p:spPr>
      </p:pic>
      <p:pic>
        <p:nvPicPr>
          <p:cNvPr id="4" name="Picture 3"/>
          <p:cNvPicPr>
            <a:picLocks noChangeAspect="1"/>
          </p:cNvPicPr>
          <p:nvPr/>
        </p:nvPicPr>
        <p:blipFill>
          <a:blip r:embed="rId3"/>
          <a:stretch>
            <a:fillRect/>
          </a:stretch>
        </p:blipFill>
        <p:spPr>
          <a:xfrm>
            <a:off x="231710" y="2903447"/>
            <a:ext cx="9240540" cy="3536302"/>
          </a:xfrm>
          <a:prstGeom prst="rect">
            <a:avLst/>
          </a:prstGeom>
        </p:spPr>
      </p:pic>
    </p:spTree>
    <p:extLst>
      <p:ext uri="{BB962C8B-B14F-4D97-AF65-F5344CB8AC3E}">
        <p14:creationId xmlns:p14="http://schemas.microsoft.com/office/powerpoint/2010/main" val="283365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19854" y="215945"/>
            <a:ext cx="6268325" cy="1686160"/>
          </a:xfrm>
          <a:prstGeom prst="rect">
            <a:avLst/>
          </a:prstGeom>
        </p:spPr>
      </p:pic>
      <p:pic>
        <p:nvPicPr>
          <p:cNvPr id="4" name="Picture 3"/>
          <p:cNvPicPr>
            <a:picLocks noChangeAspect="1"/>
          </p:cNvPicPr>
          <p:nvPr/>
        </p:nvPicPr>
        <p:blipFill>
          <a:blip r:embed="rId3"/>
          <a:stretch>
            <a:fillRect/>
          </a:stretch>
        </p:blipFill>
        <p:spPr>
          <a:xfrm>
            <a:off x="619854" y="2178375"/>
            <a:ext cx="7554379" cy="1848108"/>
          </a:xfrm>
          <a:prstGeom prst="rect">
            <a:avLst/>
          </a:prstGeom>
        </p:spPr>
      </p:pic>
      <p:pic>
        <p:nvPicPr>
          <p:cNvPr id="5" name="Picture 4"/>
          <p:cNvPicPr>
            <a:picLocks noChangeAspect="1"/>
          </p:cNvPicPr>
          <p:nvPr/>
        </p:nvPicPr>
        <p:blipFill>
          <a:blip r:embed="rId4"/>
          <a:stretch>
            <a:fillRect/>
          </a:stretch>
        </p:blipFill>
        <p:spPr>
          <a:xfrm>
            <a:off x="619854" y="4380399"/>
            <a:ext cx="5868219" cy="1848108"/>
          </a:xfrm>
          <a:prstGeom prst="rect">
            <a:avLst/>
          </a:prstGeom>
        </p:spPr>
      </p:pic>
    </p:spTree>
    <p:extLst>
      <p:ext uri="{BB962C8B-B14F-4D97-AF65-F5344CB8AC3E}">
        <p14:creationId xmlns:p14="http://schemas.microsoft.com/office/powerpoint/2010/main" val="1017012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539" y="178514"/>
            <a:ext cx="10515600" cy="959822"/>
          </a:xfrm>
          <a:solidFill>
            <a:schemeClr val="accent2">
              <a:lumMod val="20000"/>
              <a:lumOff val="80000"/>
            </a:schemeClr>
          </a:solidFill>
        </p:spPr>
        <p:txBody>
          <a:bodyPr/>
          <a:lstStyle/>
          <a:p>
            <a:r>
              <a:rPr lang="en-IN" b="1" dirty="0" smtClean="0"/>
              <a:t>1.4.1 CNOT </a:t>
            </a:r>
            <a:r>
              <a:rPr lang="en-IN" b="1" dirty="0"/>
              <a:t>Gate (Controlled-X)</a:t>
            </a:r>
          </a:p>
        </p:txBody>
      </p:sp>
      <p:pic>
        <p:nvPicPr>
          <p:cNvPr id="3" name="Picture 2"/>
          <p:cNvPicPr>
            <a:picLocks noChangeAspect="1"/>
          </p:cNvPicPr>
          <p:nvPr/>
        </p:nvPicPr>
        <p:blipFill>
          <a:blip r:embed="rId2"/>
          <a:stretch>
            <a:fillRect/>
          </a:stretch>
        </p:blipFill>
        <p:spPr>
          <a:xfrm>
            <a:off x="715347" y="2098158"/>
            <a:ext cx="8368460" cy="2146440"/>
          </a:xfrm>
          <a:prstGeom prst="rect">
            <a:avLst/>
          </a:prstGeom>
        </p:spPr>
      </p:pic>
      <p:pic>
        <p:nvPicPr>
          <p:cNvPr id="4" name="Picture 3"/>
          <p:cNvPicPr>
            <a:picLocks noChangeAspect="1"/>
          </p:cNvPicPr>
          <p:nvPr/>
        </p:nvPicPr>
        <p:blipFill>
          <a:blip r:embed="rId3"/>
          <a:stretch>
            <a:fillRect/>
          </a:stretch>
        </p:blipFill>
        <p:spPr>
          <a:xfrm>
            <a:off x="819539" y="4244598"/>
            <a:ext cx="7535327" cy="2419688"/>
          </a:xfrm>
          <a:prstGeom prst="rect">
            <a:avLst/>
          </a:prstGeom>
        </p:spPr>
      </p:pic>
      <p:sp>
        <p:nvSpPr>
          <p:cNvPr id="5" name="Rectangle 4"/>
          <p:cNvSpPr/>
          <p:nvPr/>
        </p:nvSpPr>
        <p:spPr>
          <a:xfrm>
            <a:off x="715347" y="1138336"/>
            <a:ext cx="10619792" cy="830997"/>
          </a:xfrm>
          <a:prstGeom prst="rect">
            <a:avLst/>
          </a:prstGeom>
        </p:spPr>
        <p:txBody>
          <a:bodyPr wrap="square">
            <a:spAutoFit/>
          </a:bodyPr>
          <a:lstStyle/>
          <a:p>
            <a:r>
              <a:rPr lang="en-US" sz="2400" dirty="0"/>
              <a:t>The Controlled-NOT (CNOT) gate, also known as the Controlled-X gate, is a two-qubit gate that flips the state of the target qubit if the control qubit is in the state ∣</a:t>
            </a:r>
            <a:r>
              <a:rPr lang="en-US" sz="2400" dirty="0" smtClean="0"/>
              <a:t>1&gt;</a:t>
            </a:r>
            <a:endParaRPr lang="en-IN" sz="2400" dirty="0"/>
          </a:p>
        </p:txBody>
      </p:sp>
      <p:pic>
        <p:nvPicPr>
          <p:cNvPr id="3074" name="Picture 2" descr="Cnot quantum g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781" y="2600739"/>
            <a:ext cx="4578220" cy="2605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147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216" y="169183"/>
            <a:ext cx="11104984" cy="801202"/>
          </a:xfrm>
          <a:solidFill>
            <a:schemeClr val="accent2">
              <a:lumMod val="20000"/>
              <a:lumOff val="80000"/>
            </a:schemeClr>
          </a:solidFill>
        </p:spPr>
        <p:txBody>
          <a:bodyPr/>
          <a:lstStyle/>
          <a:p>
            <a:r>
              <a:rPr lang="en-IN" b="1" dirty="0"/>
              <a:t>CNOT Gate Matrix Representation</a:t>
            </a:r>
          </a:p>
        </p:txBody>
      </p:sp>
      <p:pic>
        <p:nvPicPr>
          <p:cNvPr id="3" name="Picture 2"/>
          <p:cNvPicPr>
            <a:picLocks noChangeAspect="1"/>
          </p:cNvPicPr>
          <p:nvPr/>
        </p:nvPicPr>
        <p:blipFill>
          <a:blip r:embed="rId2"/>
          <a:stretch>
            <a:fillRect/>
          </a:stretch>
        </p:blipFill>
        <p:spPr>
          <a:xfrm>
            <a:off x="698676" y="1189525"/>
            <a:ext cx="6315956" cy="1829055"/>
          </a:xfrm>
          <a:prstGeom prst="rect">
            <a:avLst/>
          </a:prstGeom>
        </p:spPr>
      </p:pic>
      <p:pic>
        <p:nvPicPr>
          <p:cNvPr id="4" name="Picture 3"/>
          <p:cNvPicPr>
            <a:picLocks noChangeAspect="1"/>
          </p:cNvPicPr>
          <p:nvPr/>
        </p:nvPicPr>
        <p:blipFill>
          <a:blip r:embed="rId3"/>
          <a:stretch>
            <a:fillRect/>
          </a:stretch>
        </p:blipFill>
        <p:spPr>
          <a:xfrm>
            <a:off x="579209" y="3442119"/>
            <a:ext cx="9316750" cy="2810267"/>
          </a:xfrm>
          <a:prstGeom prst="rect">
            <a:avLst/>
          </a:prstGeom>
        </p:spPr>
      </p:pic>
    </p:spTree>
    <p:extLst>
      <p:ext uri="{BB962C8B-B14F-4D97-AF65-F5344CB8AC3E}">
        <p14:creationId xmlns:p14="http://schemas.microsoft.com/office/powerpoint/2010/main" val="1039506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69167" y="0"/>
            <a:ext cx="8278380" cy="2476846"/>
          </a:xfrm>
          <a:prstGeom prst="rect">
            <a:avLst/>
          </a:prstGeom>
        </p:spPr>
      </p:pic>
      <p:pic>
        <p:nvPicPr>
          <p:cNvPr id="4" name="Picture 3"/>
          <p:cNvPicPr>
            <a:picLocks noChangeAspect="1"/>
          </p:cNvPicPr>
          <p:nvPr/>
        </p:nvPicPr>
        <p:blipFill>
          <a:blip r:embed="rId3"/>
          <a:stretch>
            <a:fillRect/>
          </a:stretch>
        </p:blipFill>
        <p:spPr>
          <a:xfrm>
            <a:off x="635851" y="2647711"/>
            <a:ext cx="9431066" cy="2029108"/>
          </a:xfrm>
          <a:prstGeom prst="rect">
            <a:avLst/>
          </a:prstGeom>
        </p:spPr>
      </p:pic>
      <p:pic>
        <p:nvPicPr>
          <p:cNvPr id="5" name="Picture 4"/>
          <p:cNvPicPr>
            <a:picLocks noChangeAspect="1"/>
          </p:cNvPicPr>
          <p:nvPr/>
        </p:nvPicPr>
        <p:blipFill>
          <a:blip r:embed="rId4"/>
          <a:stretch>
            <a:fillRect/>
          </a:stretch>
        </p:blipFill>
        <p:spPr>
          <a:xfrm>
            <a:off x="635851" y="5185832"/>
            <a:ext cx="4648849" cy="647790"/>
          </a:xfrm>
          <a:prstGeom prst="rect">
            <a:avLst/>
          </a:prstGeom>
        </p:spPr>
      </p:pic>
    </p:spTree>
    <p:extLst>
      <p:ext uri="{BB962C8B-B14F-4D97-AF65-F5344CB8AC3E}">
        <p14:creationId xmlns:p14="http://schemas.microsoft.com/office/powerpoint/2010/main" val="91876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3128"/>
          </a:xfrm>
          <a:solidFill>
            <a:schemeClr val="accent2">
              <a:lumMod val="20000"/>
              <a:lumOff val="80000"/>
            </a:schemeClr>
          </a:solidFill>
        </p:spPr>
        <p:txBody>
          <a:bodyPr/>
          <a:lstStyle/>
          <a:p>
            <a:r>
              <a:rPr lang="en-IN" b="1" dirty="0" smtClean="0"/>
              <a:t>1.4.2 Controlled-Z </a:t>
            </a:r>
            <a:r>
              <a:rPr lang="en-IN" b="1" dirty="0"/>
              <a:t>Gate (CZ)</a:t>
            </a:r>
          </a:p>
        </p:txBody>
      </p:sp>
      <p:pic>
        <p:nvPicPr>
          <p:cNvPr id="3" name="Picture 2"/>
          <p:cNvPicPr>
            <a:picLocks noChangeAspect="1"/>
          </p:cNvPicPr>
          <p:nvPr/>
        </p:nvPicPr>
        <p:blipFill>
          <a:blip r:embed="rId2"/>
          <a:stretch>
            <a:fillRect/>
          </a:stretch>
        </p:blipFill>
        <p:spPr>
          <a:xfrm>
            <a:off x="511628" y="2783692"/>
            <a:ext cx="10740296" cy="4074308"/>
          </a:xfrm>
          <a:prstGeom prst="rect">
            <a:avLst/>
          </a:prstGeom>
        </p:spPr>
      </p:pic>
      <p:sp>
        <p:nvSpPr>
          <p:cNvPr id="4" name="Rectangle 3"/>
          <p:cNvSpPr/>
          <p:nvPr/>
        </p:nvSpPr>
        <p:spPr>
          <a:xfrm>
            <a:off x="753827" y="1583811"/>
            <a:ext cx="10255898" cy="1015663"/>
          </a:xfrm>
          <a:prstGeom prst="rect">
            <a:avLst/>
          </a:prstGeom>
        </p:spPr>
        <p:txBody>
          <a:bodyPr wrap="square">
            <a:spAutoFit/>
          </a:bodyPr>
          <a:lstStyle/>
          <a:p>
            <a:r>
              <a:rPr lang="en-US" sz="2000" dirty="0"/>
              <a:t>The Controlled-Z (CZ) gate is a two-qubit quantum gate that applies a Z gate (also known as a phase-flip gate) to the second qubit, but only if the first qubit (the control qubit) is in the state ∣1⟩|1\rangle∣1⟩. Otherwise, it leaves both qubits unchanged. </a:t>
            </a:r>
            <a:endParaRPr lang="en-IN" sz="2000" dirty="0"/>
          </a:p>
        </p:txBody>
      </p:sp>
    </p:spTree>
    <p:extLst>
      <p:ext uri="{BB962C8B-B14F-4D97-AF65-F5344CB8AC3E}">
        <p14:creationId xmlns:p14="http://schemas.microsoft.com/office/powerpoint/2010/main" val="1637973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935"/>
            <a:ext cx="10515600" cy="925578"/>
          </a:xfrm>
          <a:solidFill>
            <a:schemeClr val="accent2">
              <a:lumMod val="20000"/>
              <a:lumOff val="80000"/>
            </a:schemeClr>
          </a:solidFill>
        </p:spPr>
        <p:txBody>
          <a:bodyPr/>
          <a:lstStyle/>
          <a:p>
            <a:r>
              <a:rPr lang="en-US" dirty="0"/>
              <a:t>Applying the CZ Gate to Basis States</a:t>
            </a:r>
            <a:endParaRPr lang="en-IN" dirty="0"/>
          </a:p>
        </p:txBody>
      </p:sp>
      <p:pic>
        <p:nvPicPr>
          <p:cNvPr id="3" name="Picture 2"/>
          <p:cNvPicPr>
            <a:picLocks noChangeAspect="1"/>
          </p:cNvPicPr>
          <p:nvPr/>
        </p:nvPicPr>
        <p:blipFill>
          <a:blip r:embed="rId2"/>
          <a:stretch>
            <a:fillRect/>
          </a:stretch>
        </p:blipFill>
        <p:spPr>
          <a:xfrm>
            <a:off x="838200" y="1308133"/>
            <a:ext cx="7897327" cy="2486372"/>
          </a:xfrm>
          <a:prstGeom prst="rect">
            <a:avLst/>
          </a:prstGeom>
        </p:spPr>
      </p:pic>
      <p:pic>
        <p:nvPicPr>
          <p:cNvPr id="4" name="Picture 3"/>
          <p:cNvPicPr>
            <a:picLocks noChangeAspect="1"/>
          </p:cNvPicPr>
          <p:nvPr/>
        </p:nvPicPr>
        <p:blipFill>
          <a:blip r:embed="rId3"/>
          <a:stretch>
            <a:fillRect/>
          </a:stretch>
        </p:blipFill>
        <p:spPr>
          <a:xfrm>
            <a:off x="838200" y="4159531"/>
            <a:ext cx="7792537" cy="2457793"/>
          </a:xfrm>
          <a:prstGeom prst="rect">
            <a:avLst/>
          </a:prstGeom>
        </p:spPr>
      </p:pic>
    </p:spTree>
    <p:extLst>
      <p:ext uri="{BB962C8B-B14F-4D97-AF65-F5344CB8AC3E}">
        <p14:creationId xmlns:p14="http://schemas.microsoft.com/office/powerpoint/2010/main" val="5265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935"/>
            <a:ext cx="10515600" cy="925578"/>
          </a:xfrm>
          <a:solidFill>
            <a:schemeClr val="accent2">
              <a:lumMod val="20000"/>
              <a:lumOff val="80000"/>
            </a:schemeClr>
          </a:solidFill>
        </p:spPr>
        <p:txBody>
          <a:bodyPr/>
          <a:lstStyle/>
          <a:p>
            <a:r>
              <a:rPr lang="en-US" dirty="0"/>
              <a:t>Applying the CZ Gate to Basis States</a:t>
            </a:r>
            <a:endParaRPr lang="en-IN" dirty="0"/>
          </a:p>
        </p:txBody>
      </p:sp>
      <p:pic>
        <p:nvPicPr>
          <p:cNvPr id="5" name="Picture 4"/>
          <p:cNvPicPr>
            <a:picLocks noChangeAspect="1"/>
          </p:cNvPicPr>
          <p:nvPr/>
        </p:nvPicPr>
        <p:blipFill>
          <a:blip r:embed="rId2"/>
          <a:stretch>
            <a:fillRect/>
          </a:stretch>
        </p:blipFill>
        <p:spPr>
          <a:xfrm>
            <a:off x="838200" y="1397866"/>
            <a:ext cx="8297433" cy="2438740"/>
          </a:xfrm>
          <a:prstGeom prst="rect">
            <a:avLst/>
          </a:prstGeom>
        </p:spPr>
      </p:pic>
      <p:pic>
        <p:nvPicPr>
          <p:cNvPr id="6" name="Picture 5"/>
          <p:cNvPicPr>
            <a:picLocks noChangeAspect="1"/>
          </p:cNvPicPr>
          <p:nvPr/>
        </p:nvPicPr>
        <p:blipFill>
          <a:blip r:embed="rId3"/>
          <a:stretch>
            <a:fillRect/>
          </a:stretch>
        </p:blipFill>
        <p:spPr>
          <a:xfrm>
            <a:off x="838200" y="4084959"/>
            <a:ext cx="8211696" cy="2543530"/>
          </a:xfrm>
          <a:prstGeom prst="rect">
            <a:avLst/>
          </a:prstGeom>
        </p:spPr>
      </p:pic>
    </p:spTree>
    <p:extLst>
      <p:ext uri="{BB962C8B-B14F-4D97-AF65-F5344CB8AC3E}">
        <p14:creationId xmlns:p14="http://schemas.microsoft.com/office/powerpoint/2010/main" val="2335259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3128"/>
          </a:xfrm>
          <a:solidFill>
            <a:schemeClr val="accent2">
              <a:lumMod val="20000"/>
              <a:lumOff val="80000"/>
            </a:schemeClr>
          </a:solidFill>
        </p:spPr>
        <p:txBody>
          <a:bodyPr/>
          <a:lstStyle/>
          <a:p>
            <a:r>
              <a:rPr lang="en-IN" b="1" dirty="0" smtClean="0"/>
              <a:t>1.5 Swap </a:t>
            </a:r>
            <a:r>
              <a:rPr lang="en-IN" b="1" dirty="0"/>
              <a:t>Gate</a:t>
            </a:r>
          </a:p>
        </p:txBody>
      </p:sp>
      <p:pic>
        <p:nvPicPr>
          <p:cNvPr id="3" name="Picture 2"/>
          <p:cNvPicPr>
            <a:picLocks noChangeAspect="1"/>
          </p:cNvPicPr>
          <p:nvPr/>
        </p:nvPicPr>
        <p:blipFill>
          <a:blip r:embed="rId2"/>
          <a:stretch>
            <a:fillRect/>
          </a:stretch>
        </p:blipFill>
        <p:spPr>
          <a:xfrm>
            <a:off x="1036013" y="1953658"/>
            <a:ext cx="8182632" cy="3812659"/>
          </a:xfrm>
          <a:prstGeom prst="rect">
            <a:avLst/>
          </a:prstGeom>
        </p:spPr>
      </p:pic>
    </p:spTree>
    <p:extLst>
      <p:ext uri="{BB962C8B-B14F-4D97-AF65-F5344CB8AC3E}">
        <p14:creationId xmlns:p14="http://schemas.microsoft.com/office/powerpoint/2010/main" val="373720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US" b="1" dirty="0"/>
              <a:t>Topics : </a:t>
            </a:r>
            <a:endParaRPr lang="en-IN"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b="1" dirty="0" smtClean="0"/>
              <a:t>Quantum Gates </a:t>
            </a:r>
            <a:endParaRPr lang="en-IN" b="1" dirty="0"/>
          </a:p>
          <a:p>
            <a:pPr marL="514350" indent="-514350">
              <a:buFont typeface="+mj-lt"/>
              <a:buAutoNum type="arabicPeriod"/>
            </a:pPr>
            <a:r>
              <a:rPr lang="en-IN" b="1" dirty="0" smtClean="0"/>
              <a:t>Quantum Circuits</a:t>
            </a:r>
            <a:endParaRPr lang="en-IN" b="1" dirty="0"/>
          </a:p>
          <a:p>
            <a:pPr marL="0" indent="0">
              <a:buNone/>
            </a:pPr>
            <a:endParaRPr lang="en-IN" dirty="0"/>
          </a:p>
        </p:txBody>
      </p:sp>
    </p:spTree>
    <p:extLst>
      <p:ext uri="{BB962C8B-B14F-4D97-AF65-F5344CB8AC3E}">
        <p14:creationId xmlns:p14="http://schemas.microsoft.com/office/powerpoint/2010/main" val="647151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902" y="131860"/>
            <a:ext cx="10515600" cy="782540"/>
          </a:xfrm>
        </p:spPr>
        <p:txBody>
          <a:bodyPr/>
          <a:lstStyle/>
          <a:p>
            <a:r>
              <a:rPr lang="en-US" dirty="0"/>
              <a:t>Applying the Swap Gate to Basis States</a:t>
            </a:r>
            <a:endParaRPr lang="en-IN" dirty="0"/>
          </a:p>
        </p:txBody>
      </p:sp>
      <p:pic>
        <p:nvPicPr>
          <p:cNvPr id="3" name="Picture 2"/>
          <p:cNvPicPr>
            <a:picLocks noChangeAspect="1"/>
          </p:cNvPicPr>
          <p:nvPr/>
        </p:nvPicPr>
        <p:blipFill>
          <a:blip r:embed="rId2"/>
          <a:stretch>
            <a:fillRect/>
          </a:stretch>
        </p:blipFill>
        <p:spPr>
          <a:xfrm>
            <a:off x="716902" y="1228937"/>
            <a:ext cx="7811590" cy="2534004"/>
          </a:xfrm>
          <a:prstGeom prst="rect">
            <a:avLst/>
          </a:prstGeom>
        </p:spPr>
      </p:pic>
      <p:pic>
        <p:nvPicPr>
          <p:cNvPr id="4" name="Picture 3"/>
          <p:cNvPicPr>
            <a:picLocks noChangeAspect="1"/>
          </p:cNvPicPr>
          <p:nvPr/>
        </p:nvPicPr>
        <p:blipFill>
          <a:blip r:embed="rId3"/>
          <a:stretch>
            <a:fillRect/>
          </a:stretch>
        </p:blipFill>
        <p:spPr>
          <a:xfrm>
            <a:off x="716902" y="4224846"/>
            <a:ext cx="8135485" cy="2457793"/>
          </a:xfrm>
          <a:prstGeom prst="rect">
            <a:avLst/>
          </a:prstGeom>
        </p:spPr>
      </p:pic>
    </p:spTree>
    <p:extLst>
      <p:ext uri="{BB962C8B-B14F-4D97-AF65-F5344CB8AC3E}">
        <p14:creationId xmlns:p14="http://schemas.microsoft.com/office/powerpoint/2010/main" val="3155872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47657" y="446534"/>
            <a:ext cx="8478433" cy="2400635"/>
          </a:xfrm>
          <a:prstGeom prst="rect">
            <a:avLst/>
          </a:prstGeom>
        </p:spPr>
      </p:pic>
      <p:pic>
        <p:nvPicPr>
          <p:cNvPr id="4" name="Picture 3"/>
          <p:cNvPicPr>
            <a:picLocks noChangeAspect="1"/>
          </p:cNvPicPr>
          <p:nvPr/>
        </p:nvPicPr>
        <p:blipFill>
          <a:blip r:embed="rId3"/>
          <a:stretch>
            <a:fillRect/>
          </a:stretch>
        </p:blipFill>
        <p:spPr>
          <a:xfrm>
            <a:off x="1147657" y="3611636"/>
            <a:ext cx="8087854" cy="2657846"/>
          </a:xfrm>
          <a:prstGeom prst="rect">
            <a:avLst/>
          </a:prstGeom>
        </p:spPr>
      </p:pic>
    </p:spTree>
    <p:extLst>
      <p:ext uri="{BB962C8B-B14F-4D97-AF65-F5344CB8AC3E}">
        <p14:creationId xmlns:p14="http://schemas.microsoft.com/office/powerpoint/2010/main" val="2647027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b="1" dirty="0" smtClean="0"/>
              <a:t>1.6 Toffoli </a:t>
            </a:r>
            <a:r>
              <a:rPr lang="en-IN" b="1" dirty="0"/>
              <a:t>Gate (CCNOT)</a:t>
            </a:r>
          </a:p>
        </p:txBody>
      </p:sp>
      <p:pic>
        <p:nvPicPr>
          <p:cNvPr id="3" name="Picture 2"/>
          <p:cNvPicPr>
            <a:picLocks noChangeAspect="1"/>
          </p:cNvPicPr>
          <p:nvPr/>
        </p:nvPicPr>
        <p:blipFill>
          <a:blip r:embed="rId2"/>
          <a:stretch>
            <a:fillRect/>
          </a:stretch>
        </p:blipFill>
        <p:spPr>
          <a:xfrm>
            <a:off x="838199" y="1690688"/>
            <a:ext cx="10453409" cy="2629385"/>
          </a:xfrm>
          <a:prstGeom prst="rect">
            <a:avLst/>
          </a:prstGeom>
        </p:spPr>
      </p:pic>
    </p:spTree>
    <p:extLst>
      <p:ext uri="{BB962C8B-B14F-4D97-AF65-F5344CB8AC3E}">
        <p14:creationId xmlns:p14="http://schemas.microsoft.com/office/powerpoint/2010/main" val="1257918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1214" y="154087"/>
            <a:ext cx="5239481" cy="895475"/>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299022" y="1702057"/>
            <a:ext cx="4801270" cy="2800741"/>
          </a:xfrm>
          <a:prstGeom prst="rect">
            <a:avLst/>
          </a:prstGeom>
        </p:spPr>
      </p:pic>
      <p:sp>
        <p:nvSpPr>
          <p:cNvPr id="6" name="Rectangle 5"/>
          <p:cNvSpPr/>
          <p:nvPr/>
        </p:nvSpPr>
        <p:spPr>
          <a:xfrm>
            <a:off x="6024465" y="403231"/>
            <a:ext cx="6096000" cy="646331"/>
          </a:xfrm>
          <a:prstGeom prst="rect">
            <a:avLst/>
          </a:prstGeom>
        </p:spPr>
        <p:txBody>
          <a:bodyPr>
            <a:spAutoFit/>
          </a:bodyPr>
          <a:lstStyle/>
          <a:p>
            <a:r>
              <a:rPr lang="en-US" dirty="0"/>
              <a:t>The Toffoli gate performs the following operation on the computational basis states:</a:t>
            </a:r>
            <a:endParaRPr lang="en-IN" dirty="0"/>
          </a:p>
        </p:txBody>
      </p:sp>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6233091" y="1151488"/>
            <a:ext cx="2095792" cy="3715268"/>
          </a:xfrm>
          <a:prstGeom prst="rect">
            <a:avLst/>
          </a:prstGeom>
        </p:spPr>
      </p:pic>
      <p:sp>
        <p:nvSpPr>
          <p:cNvPr id="8" name="Rectangle 7"/>
          <p:cNvSpPr/>
          <p:nvPr/>
        </p:nvSpPr>
        <p:spPr>
          <a:xfrm>
            <a:off x="5548604" y="5317190"/>
            <a:ext cx="6096000" cy="1200329"/>
          </a:xfrm>
          <a:prstGeom prst="rect">
            <a:avLst/>
          </a:prstGeom>
        </p:spPr>
        <p:txBody>
          <a:bodyPr>
            <a:spAutoFit/>
          </a:bodyPr>
          <a:lstStyle/>
          <a:p>
            <a:r>
              <a:rPr lang="en-US" sz="2400" dirty="0"/>
              <a:t>The target qubit (third qubit) is flipped only when both control qubits (first and second qubits) are </a:t>
            </a:r>
            <a:r>
              <a:rPr lang="en-US" sz="2400" b="1" dirty="0"/>
              <a:t>∣1</a:t>
            </a:r>
            <a:r>
              <a:rPr lang="en-US" sz="2400" b="1" dirty="0" smtClean="0"/>
              <a:t>⟩</a:t>
            </a:r>
            <a:r>
              <a:rPr lang="en-US" sz="2400" dirty="0" smtClean="0"/>
              <a:t>.</a:t>
            </a:r>
            <a:endParaRPr lang="en-IN" sz="2400" dirty="0"/>
          </a:p>
        </p:txBody>
      </p:sp>
    </p:spTree>
    <p:extLst>
      <p:ext uri="{BB962C8B-B14F-4D97-AF65-F5344CB8AC3E}">
        <p14:creationId xmlns:p14="http://schemas.microsoft.com/office/powerpoint/2010/main" val="1702002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865" y="653343"/>
            <a:ext cx="10901265" cy="830997"/>
          </a:xfrm>
          <a:prstGeom prst="rect">
            <a:avLst/>
          </a:prstGeom>
        </p:spPr>
        <p:txBody>
          <a:bodyPr wrap="square">
            <a:spAutoFit/>
          </a:bodyPr>
          <a:lstStyle/>
          <a:p>
            <a:r>
              <a:rPr lang="en-US" sz="2400" b="1" dirty="0"/>
              <a:t>State Vector ∣</a:t>
            </a:r>
            <a:r>
              <a:rPr lang="en-US" sz="2400" b="1" dirty="0" smtClean="0"/>
              <a:t>110⟩:</a:t>
            </a:r>
            <a:endParaRPr lang="en-US" sz="2400" b="1" dirty="0"/>
          </a:p>
          <a:p>
            <a:r>
              <a:rPr lang="en-US" sz="2400" dirty="0"/>
              <a:t>The state ∣</a:t>
            </a:r>
            <a:r>
              <a:rPr lang="en-US" sz="2400" dirty="0" smtClean="0"/>
              <a:t>110⟩ </a:t>
            </a:r>
            <a:r>
              <a:rPr lang="en-US" sz="2400" dirty="0"/>
              <a:t>corresponds to the following column vector (indexing from 0):</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3187919" y="2092375"/>
            <a:ext cx="1971950" cy="2762636"/>
          </a:xfrm>
          <a:prstGeom prst="rect">
            <a:avLst/>
          </a:prstGeom>
        </p:spPr>
      </p:pic>
    </p:spTree>
    <p:extLst>
      <p:ext uri="{BB962C8B-B14F-4D97-AF65-F5344CB8AC3E}">
        <p14:creationId xmlns:p14="http://schemas.microsoft.com/office/powerpoint/2010/main" val="2581670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737118" y="1054359"/>
            <a:ext cx="10347649" cy="4022696"/>
          </a:xfrm>
          <a:prstGeom prst="rect">
            <a:avLst/>
          </a:prstGeom>
        </p:spPr>
      </p:pic>
    </p:spTree>
    <p:extLst>
      <p:ext uri="{BB962C8B-B14F-4D97-AF65-F5344CB8AC3E}">
        <p14:creationId xmlns:p14="http://schemas.microsoft.com/office/powerpoint/2010/main" val="191760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b="1" dirty="0" smtClean="0"/>
              <a:t>1.7 Identity </a:t>
            </a:r>
            <a:r>
              <a:rPr lang="en-IN" b="1" dirty="0"/>
              <a:t>Gate (I)</a:t>
            </a:r>
          </a:p>
        </p:txBody>
      </p:sp>
      <p:pic>
        <p:nvPicPr>
          <p:cNvPr id="3" name="Picture 2"/>
          <p:cNvPicPr>
            <a:picLocks noChangeAspect="1"/>
          </p:cNvPicPr>
          <p:nvPr/>
        </p:nvPicPr>
        <p:blipFill>
          <a:blip r:embed="rId2"/>
          <a:stretch>
            <a:fillRect/>
          </a:stretch>
        </p:blipFill>
        <p:spPr>
          <a:xfrm>
            <a:off x="963067" y="1918163"/>
            <a:ext cx="9627177" cy="3978784"/>
          </a:xfrm>
          <a:prstGeom prst="rect">
            <a:avLst/>
          </a:prstGeom>
        </p:spPr>
      </p:pic>
    </p:spTree>
    <p:extLst>
      <p:ext uri="{BB962C8B-B14F-4D97-AF65-F5344CB8AC3E}">
        <p14:creationId xmlns:p14="http://schemas.microsoft.com/office/powerpoint/2010/main" val="1889168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b="1" dirty="0" smtClean="0"/>
              <a:t>1.8.1 Rx </a:t>
            </a:r>
            <a:r>
              <a:rPr lang="en-IN" b="1" dirty="0"/>
              <a:t>Gate</a:t>
            </a:r>
          </a:p>
        </p:txBody>
      </p:sp>
      <p:pic>
        <p:nvPicPr>
          <p:cNvPr id="3" name="Picture 2"/>
          <p:cNvPicPr>
            <a:picLocks noChangeAspect="1"/>
          </p:cNvPicPr>
          <p:nvPr/>
        </p:nvPicPr>
        <p:blipFill>
          <a:blip r:embed="rId2"/>
          <a:stretch>
            <a:fillRect/>
          </a:stretch>
        </p:blipFill>
        <p:spPr>
          <a:xfrm>
            <a:off x="976896" y="1767372"/>
            <a:ext cx="8562099" cy="3457771"/>
          </a:xfrm>
          <a:prstGeom prst="rect">
            <a:avLst/>
          </a:prstGeom>
        </p:spPr>
      </p:pic>
    </p:spTree>
    <p:extLst>
      <p:ext uri="{BB962C8B-B14F-4D97-AF65-F5344CB8AC3E}">
        <p14:creationId xmlns:p14="http://schemas.microsoft.com/office/powerpoint/2010/main" val="283318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6058" y="143609"/>
            <a:ext cx="9725608" cy="830997"/>
          </a:xfrm>
          <a:prstGeom prst="rect">
            <a:avLst/>
          </a:prstGeom>
        </p:spPr>
        <p:txBody>
          <a:bodyPr wrap="square">
            <a:spAutoFit/>
          </a:bodyPr>
          <a:lstStyle/>
          <a:p>
            <a:r>
              <a:rPr lang="en-US" sz="2400" dirty="0"/>
              <a:t>The Rx gate is a </a:t>
            </a:r>
            <a:r>
              <a:rPr lang="en-US" sz="2400" b="1" dirty="0"/>
              <a:t>single-qubit rotation gate</a:t>
            </a:r>
            <a:r>
              <a:rPr lang="en-US" sz="2400" dirty="0"/>
              <a:t> that rotates the state of a qubit around the X-axis of the Bloch sphere</a:t>
            </a:r>
            <a:endParaRPr lang="en-IN" sz="2400" dirty="0"/>
          </a:p>
        </p:txBody>
      </p:sp>
      <p:pic>
        <p:nvPicPr>
          <p:cNvPr id="4" name="Picture 3"/>
          <p:cNvPicPr>
            <a:picLocks noChangeAspect="1"/>
          </p:cNvPicPr>
          <p:nvPr/>
        </p:nvPicPr>
        <p:blipFill>
          <a:blip r:embed="rId2"/>
          <a:stretch>
            <a:fillRect/>
          </a:stretch>
        </p:blipFill>
        <p:spPr>
          <a:xfrm>
            <a:off x="566058" y="974606"/>
            <a:ext cx="7409898" cy="3849321"/>
          </a:xfrm>
          <a:prstGeom prst="rect">
            <a:avLst/>
          </a:prstGeom>
        </p:spPr>
      </p:pic>
      <p:pic>
        <p:nvPicPr>
          <p:cNvPr id="5" name="Picture 4"/>
          <p:cNvPicPr>
            <a:picLocks noChangeAspect="1"/>
          </p:cNvPicPr>
          <p:nvPr/>
        </p:nvPicPr>
        <p:blipFill>
          <a:blip r:embed="rId3"/>
          <a:stretch>
            <a:fillRect/>
          </a:stretch>
        </p:blipFill>
        <p:spPr>
          <a:xfrm>
            <a:off x="650033" y="5355283"/>
            <a:ext cx="8064759" cy="1409897"/>
          </a:xfrm>
          <a:prstGeom prst="rect">
            <a:avLst/>
          </a:prstGeom>
        </p:spPr>
      </p:pic>
    </p:spTree>
    <p:extLst>
      <p:ext uri="{BB962C8B-B14F-4D97-AF65-F5344CB8AC3E}">
        <p14:creationId xmlns:p14="http://schemas.microsoft.com/office/powerpoint/2010/main" val="1797543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3008" y="113200"/>
            <a:ext cx="10515600" cy="679904"/>
          </a:xfrm>
          <a:solidFill>
            <a:schemeClr val="accent2">
              <a:lumMod val="20000"/>
              <a:lumOff val="80000"/>
            </a:schemeClr>
          </a:solidFill>
        </p:spPr>
        <p:txBody>
          <a:bodyPr>
            <a:normAutofit fontScale="90000"/>
          </a:bodyPr>
          <a:lstStyle/>
          <a:p>
            <a:r>
              <a:rPr lang="en-US" b="1" dirty="0"/>
              <a:t>Example 1: Rx Gate on ∣</a:t>
            </a:r>
            <a:r>
              <a:rPr lang="en-US" b="1" dirty="0" smtClean="0"/>
              <a:t>0⟩</a:t>
            </a:r>
            <a:endParaRPr lang="en-IN" b="1" dirty="0"/>
          </a:p>
        </p:txBody>
      </p:sp>
      <p:pic>
        <p:nvPicPr>
          <p:cNvPr id="4" name="Picture 3"/>
          <p:cNvPicPr>
            <a:picLocks noChangeAspect="1"/>
          </p:cNvPicPr>
          <p:nvPr/>
        </p:nvPicPr>
        <p:blipFill>
          <a:blip r:embed="rId2"/>
          <a:stretch>
            <a:fillRect/>
          </a:stretch>
        </p:blipFill>
        <p:spPr>
          <a:xfrm>
            <a:off x="452624" y="958126"/>
            <a:ext cx="8468907" cy="2972215"/>
          </a:xfrm>
          <a:prstGeom prst="rect">
            <a:avLst/>
          </a:prstGeom>
        </p:spPr>
      </p:pic>
      <p:pic>
        <p:nvPicPr>
          <p:cNvPr id="5" name="Picture 4"/>
          <p:cNvPicPr>
            <a:picLocks noChangeAspect="1"/>
          </p:cNvPicPr>
          <p:nvPr/>
        </p:nvPicPr>
        <p:blipFill>
          <a:blip r:embed="rId3"/>
          <a:stretch>
            <a:fillRect/>
          </a:stretch>
        </p:blipFill>
        <p:spPr>
          <a:xfrm>
            <a:off x="353008" y="4095364"/>
            <a:ext cx="9459645" cy="2762636"/>
          </a:xfrm>
          <a:prstGeom prst="rect">
            <a:avLst/>
          </a:prstGeom>
        </p:spPr>
      </p:pic>
    </p:spTree>
    <p:extLst>
      <p:ext uri="{BB962C8B-B14F-4D97-AF65-F5344CB8AC3E}">
        <p14:creationId xmlns:p14="http://schemas.microsoft.com/office/powerpoint/2010/main" val="339668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Quantum Gates</a:t>
            </a:r>
            <a:endParaRPr lang="en-IN"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IN" dirty="0"/>
              <a:t>Pauli Gates (X, Y, Z</a:t>
            </a:r>
            <a:r>
              <a:rPr lang="en-IN" dirty="0" smtClean="0"/>
              <a:t>)</a:t>
            </a:r>
          </a:p>
          <a:p>
            <a:pPr marL="514350" indent="-514350">
              <a:buFont typeface="+mj-lt"/>
              <a:buAutoNum type="arabicPeriod"/>
            </a:pPr>
            <a:r>
              <a:rPr lang="en-IN" dirty="0"/>
              <a:t>Hadamard Gate (H</a:t>
            </a:r>
            <a:r>
              <a:rPr lang="en-IN" dirty="0" smtClean="0"/>
              <a:t>)</a:t>
            </a:r>
          </a:p>
          <a:p>
            <a:pPr marL="514350" indent="-514350">
              <a:buFont typeface="+mj-lt"/>
              <a:buAutoNum type="arabicPeriod"/>
            </a:pPr>
            <a:r>
              <a:rPr lang="en-IN" dirty="0"/>
              <a:t>Phase Gates (S, T</a:t>
            </a:r>
            <a:r>
              <a:rPr lang="en-IN" dirty="0" smtClean="0"/>
              <a:t>)</a:t>
            </a:r>
          </a:p>
          <a:p>
            <a:pPr marL="514350" indent="-514350">
              <a:buFont typeface="+mj-lt"/>
              <a:buAutoNum type="arabicPeriod"/>
            </a:pPr>
            <a:r>
              <a:rPr lang="en-IN" dirty="0"/>
              <a:t>Controlled </a:t>
            </a:r>
            <a:r>
              <a:rPr lang="en-IN" dirty="0" smtClean="0"/>
              <a:t>Gates(CX,XZ)</a:t>
            </a:r>
          </a:p>
          <a:p>
            <a:pPr marL="514350" indent="-514350">
              <a:buFont typeface="+mj-lt"/>
              <a:buAutoNum type="arabicPeriod"/>
            </a:pPr>
            <a:r>
              <a:rPr lang="en-IN" dirty="0"/>
              <a:t>Swap </a:t>
            </a:r>
            <a:r>
              <a:rPr lang="en-IN" dirty="0" smtClean="0"/>
              <a:t>Gate</a:t>
            </a:r>
          </a:p>
          <a:p>
            <a:pPr marL="514350" indent="-514350">
              <a:buFont typeface="+mj-lt"/>
              <a:buAutoNum type="arabicPeriod"/>
            </a:pPr>
            <a:r>
              <a:rPr lang="en-IN" dirty="0"/>
              <a:t>Toffoli Gate (CCNOT</a:t>
            </a:r>
            <a:r>
              <a:rPr lang="en-IN" dirty="0" smtClean="0"/>
              <a:t>)</a:t>
            </a:r>
          </a:p>
          <a:p>
            <a:pPr marL="514350" indent="-514350">
              <a:buFont typeface="+mj-lt"/>
              <a:buAutoNum type="arabicPeriod"/>
            </a:pPr>
            <a:r>
              <a:rPr lang="en-IN" dirty="0" err="1"/>
              <a:t>Fredkin</a:t>
            </a:r>
            <a:r>
              <a:rPr lang="en-IN" dirty="0"/>
              <a:t> Gate (CSWAP</a:t>
            </a:r>
            <a:r>
              <a:rPr lang="en-IN" dirty="0" smtClean="0"/>
              <a:t>)</a:t>
            </a:r>
          </a:p>
          <a:p>
            <a:pPr marL="514350" indent="-514350">
              <a:buFont typeface="+mj-lt"/>
              <a:buAutoNum type="arabicPeriod"/>
            </a:pPr>
            <a:r>
              <a:rPr lang="en-IN" dirty="0"/>
              <a:t>Identity Gate (I</a:t>
            </a:r>
            <a:r>
              <a:rPr lang="en-IN" dirty="0" smtClean="0"/>
              <a:t>)</a:t>
            </a:r>
          </a:p>
          <a:p>
            <a:pPr marL="514350" indent="-514350">
              <a:buFont typeface="+mj-lt"/>
              <a:buAutoNum type="arabicPeriod"/>
            </a:pPr>
            <a:r>
              <a:rPr lang="en-US" dirty="0"/>
              <a:t>Rotation Gates (Rx, Ry, </a:t>
            </a:r>
            <a:r>
              <a:rPr lang="en-US" dirty="0" err="1"/>
              <a:t>Rz</a:t>
            </a:r>
            <a:r>
              <a:rPr lang="en-US" dirty="0"/>
              <a:t>)</a:t>
            </a:r>
            <a:endParaRPr lang="en-IN" dirty="0"/>
          </a:p>
        </p:txBody>
      </p:sp>
    </p:spTree>
    <p:extLst>
      <p:ext uri="{BB962C8B-B14F-4D97-AF65-F5344CB8AC3E}">
        <p14:creationId xmlns:p14="http://schemas.microsoft.com/office/powerpoint/2010/main" val="4015041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3008" y="113200"/>
            <a:ext cx="10515600" cy="679904"/>
          </a:xfrm>
          <a:solidFill>
            <a:schemeClr val="accent2">
              <a:lumMod val="20000"/>
              <a:lumOff val="80000"/>
            </a:schemeClr>
          </a:solidFill>
        </p:spPr>
        <p:txBody>
          <a:bodyPr>
            <a:normAutofit fontScale="90000"/>
          </a:bodyPr>
          <a:lstStyle/>
          <a:p>
            <a:r>
              <a:rPr lang="en-US" b="1" dirty="0"/>
              <a:t>Example 2: Rx Gate on ∣1</a:t>
            </a:r>
            <a:r>
              <a:rPr lang="en-US" b="1" dirty="0" smtClean="0"/>
              <a:t>⟩</a:t>
            </a:r>
            <a:endParaRPr lang="en-IN" b="1" dirty="0"/>
          </a:p>
        </p:txBody>
      </p:sp>
      <p:pic>
        <p:nvPicPr>
          <p:cNvPr id="2" name="Picture 1"/>
          <p:cNvPicPr>
            <a:picLocks noChangeAspect="1"/>
          </p:cNvPicPr>
          <p:nvPr/>
        </p:nvPicPr>
        <p:blipFill>
          <a:blip r:embed="rId2"/>
          <a:stretch>
            <a:fillRect/>
          </a:stretch>
        </p:blipFill>
        <p:spPr>
          <a:xfrm>
            <a:off x="353008" y="888336"/>
            <a:ext cx="8240275" cy="2991267"/>
          </a:xfrm>
          <a:prstGeom prst="rect">
            <a:avLst/>
          </a:prstGeom>
        </p:spPr>
      </p:pic>
      <p:pic>
        <p:nvPicPr>
          <p:cNvPr id="6" name="Picture 5"/>
          <p:cNvPicPr>
            <a:picLocks noChangeAspect="1"/>
          </p:cNvPicPr>
          <p:nvPr/>
        </p:nvPicPr>
        <p:blipFill>
          <a:blip r:embed="rId3"/>
          <a:stretch>
            <a:fillRect/>
          </a:stretch>
        </p:blipFill>
        <p:spPr>
          <a:xfrm>
            <a:off x="473960" y="3974835"/>
            <a:ext cx="7754432" cy="2600688"/>
          </a:xfrm>
          <a:prstGeom prst="rect">
            <a:avLst/>
          </a:prstGeom>
        </p:spPr>
      </p:pic>
    </p:spTree>
    <p:extLst>
      <p:ext uri="{BB962C8B-B14F-4D97-AF65-F5344CB8AC3E}">
        <p14:creationId xmlns:p14="http://schemas.microsoft.com/office/powerpoint/2010/main" val="321171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b="1" dirty="0" smtClean="0"/>
              <a:t>1.8.2 Ry </a:t>
            </a:r>
            <a:r>
              <a:rPr lang="en-IN" b="1" dirty="0"/>
              <a:t>Gate</a:t>
            </a:r>
          </a:p>
        </p:txBody>
      </p:sp>
      <p:pic>
        <p:nvPicPr>
          <p:cNvPr id="3" name="Picture 2"/>
          <p:cNvPicPr>
            <a:picLocks noChangeAspect="1"/>
          </p:cNvPicPr>
          <p:nvPr/>
        </p:nvPicPr>
        <p:blipFill>
          <a:blip r:embed="rId2"/>
          <a:stretch>
            <a:fillRect/>
          </a:stretch>
        </p:blipFill>
        <p:spPr>
          <a:xfrm>
            <a:off x="914193" y="2173743"/>
            <a:ext cx="8585399" cy="3312657"/>
          </a:xfrm>
          <a:prstGeom prst="rect">
            <a:avLst/>
          </a:prstGeom>
        </p:spPr>
      </p:pic>
    </p:spTree>
    <p:extLst>
      <p:ext uri="{BB962C8B-B14F-4D97-AF65-F5344CB8AC3E}">
        <p14:creationId xmlns:p14="http://schemas.microsoft.com/office/powerpoint/2010/main" val="2275588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b="1" dirty="0" smtClean="0"/>
              <a:t>1.8.3 </a:t>
            </a:r>
            <a:r>
              <a:rPr lang="en-IN" b="1" dirty="0" err="1" smtClean="0"/>
              <a:t>Rz</a:t>
            </a:r>
            <a:r>
              <a:rPr lang="en-IN" b="1" dirty="0" smtClean="0"/>
              <a:t> </a:t>
            </a:r>
            <a:r>
              <a:rPr lang="en-IN" b="1" dirty="0"/>
              <a:t>Gate</a:t>
            </a:r>
          </a:p>
        </p:txBody>
      </p:sp>
      <p:pic>
        <p:nvPicPr>
          <p:cNvPr id="3" name="Picture 2"/>
          <p:cNvPicPr>
            <a:picLocks noChangeAspect="1"/>
          </p:cNvPicPr>
          <p:nvPr/>
        </p:nvPicPr>
        <p:blipFill>
          <a:blip r:embed="rId2"/>
          <a:stretch>
            <a:fillRect/>
          </a:stretch>
        </p:blipFill>
        <p:spPr>
          <a:xfrm>
            <a:off x="986490" y="2103470"/>
            <a:ext cx="9350707" cy="3532220"/>
          </a:xfrm>
          <a:prstGeom prst="rect">
            <a:avLst/>
          </a:prstGeom>
        </p:spPr>
      </p:pic>
    </p:spTree>
    <p:extLst>
      <p:ext uri="{BB962C8B-B14F-4D97-AF65-F5344CB8AC3E}">
        <p14:creationId xmlns:p14="http://schemas.microsoft.com/office/powerpoint/2010/main" val="1967285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US" b="1" dirty="0" smtClean="0"/>
              <a:t>2.0 Quantum Circuit</a:t>
            </a:r>
            <a:endParaRPr lang="en-IN" b="1" dirty="0"/>
          </a:p>
        </p:txBody>
      </p:sp>
      <p:sp>
        <p:nvSpPr>
          <p:cNvPr id="3" name="Content Placeholder 2"/>
          <p:cNvSpPr>
            <a:spLocks noGrp="1"/>
          </p:cNvSpPr>
          <p:nvPr>
            <p:ph idx="1"/>
          </p:nvPr>
        </p:nvSpPr>
        <p:spPr/>
        <p:txBody>
          <a:bodyPr/>
          <a:lstStyle/>
          <a:p>
            <a:pPr marL="0" indent="0">
              <a:buNone/>
            </a:pPr>
            <a:r>
              <a:rPr lang="en-IN" b="1" dirty="0"/>
              <a:t>Quantum </a:t>
            </a:r>
            <a:r>
              <a:rPr lang="en-IN" b="1" dirty="0" smtClean="0"/>
              <a:t>circuit is</a:t>
            </a:r>
            <a:r>
              <a:rPr lang="en-IN" dirty="0" smtClean="0"/>
              <a:t> </a:t>
            </a:r>
          </a:p>
          <a:p>
            <a:r>
              <a:rPr lang="en-IN" dirty="0" smtClean="0"/>
              <a:t>Sequences </a:t>
            </a:r>
            <a:r>
              <a:rPr lang="en-IN" dirty="0"/>
              <a:t>of quantum </a:t>
            </a:r>
            <a:r>
              <a:rPr lang="en-IN" b="1" dirty="0"/>
              <a:t>gates applied to qubits</a:t>
            </a:r>
            <a:r>
              <a:rPr lang="en-IN" dirty="0" smtClean="0"/>
              <a:t>,. </a:t>
            </a:r>
          </a:p>
          <a:p>
            <a:r>
              <a:rPr lang="en-IN" dirty="0" smtClean="0"/>
              <a:t>Model </a:t>
            </a:r>
            <a:r>
              <a:rPr lang="en-IN" dirty="0"/>
              <a:t>for quantum computation, where quantum information is processed through a series of quantum gates to </a:t>
            </a:r>
            <a:r>
              <a:rPr lang="en-IN" b="1" dirty="0"/>
              <a:t>manipulate qubit states and generate outputs.</a:t>
            </a:r>
          </a:p>
        </p:txBody>
      </p:sp>
    </p:spTree>
    <p:extLst>
      <p:ext uri="{BB962C8B-B14F-4D97-AF65-F5344CB8AC3E}">
        <p14:creationId xmlns:p14="http://schemas.microsoft.com/office/powerpoint/2010/main" val="3399367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844"/>
            <a:ext cx="10515600" cy="754548"/>
          </a:xfrm>
          <a:solidFill>
            <a:schemeClr val="accent2">
              <a:lumMod val="20000"/>
              <a:lumOff val="80000"/>
            </a:schemeClr>
          </a:solidFill>
        </p:spPr>
        <p:txBody>
          <a:bodyPr/>
          <a:lstStyle/>
          <a:p>
            <a:r>
              <a:rPr lang="en-US" b="1" dirty="0"/>
              <a:t>Basic Structure of a Quantum Circuit</a:t>
            </a:r>
            <a:endParaRPr lang="en-IN" b="1" dirty="0"/>
          </a:p>
        </p:txBody>
      </p:sp>
      <p:sp>
        <p:nvSpPr>
          <p:cNvPr id="3" name="Content Placeholder 2"/>
          <p:cNvSpPr>
            <a:spLocks noGrp="1"/>
          </p:cNvSpPr>
          <p:nvPr>
            <p:ph idx="1"/>
          </p:nvPr>
        </p:nvSpPr>
        <p:spPr>
          <a:xfrm>
            <a:off x="838200" y="1545705"/>
            <a:ext cx="10515600" cy="4780449"/>
          </a:xfrm>
        </p:spPr>
        <p:txBody>
          <a:bodyPr>
            <a:normAutofit fontScale="85000" lnSpcReduction="20000"/>
          </a:bodyPr>
          <a:lstStyle/>
          <a:p>
            <a:pPr marL="0" indent="0">
              <a:buNone/>
            </a:pPr>
            <a:r>
              <a:rPr lang="en-US" dirty="0"/>
              <a:t>A quantum circuit typically consists of:</a:t>
            </a:r>
          </a:p>
          <a:p>
            <a:r>
              <a:rPr lang="en-US" b="1" dirty="0"/>
              <a:t>Qubits</a:t>
            </a:r>
            <a:r>
              <a:rPr lang="en-US" dirty="0"/>
              <a:t>: The basic unit of quantum information, analogous to bits in classical computing. Qubits can exist in superposition states.</a:t>
            </a:r>
          </a:p>
          <a:p>
            <a:r>
              <a:rPr lang="en-US" b="1" dirty="0"/>
              <a:t>Quantum Gates</a:t>
            </a:r>
            <a:r>
              <a:rPr lang="en-US" dirty="0"/>
              <a:t>: Operations that change the state of qubits. </a:t>
            </a:r>
            <a:endParaRPr lang="en-US" dirty="0" smtClean="0"/>
          </a:p>
          <a:p>
            <a:pPr lvl="1"/>
            <a:r>
              <a:rPr lang="en-IN" dirty="0" smtClean="0"/>
              <a:t>Single-qubit </a:t>
            </a:r>
            <a:r>
              <a:rPr lang="en-IN" dirty="0"/>
              <a:t>gates (e.g., Hadamard, Pauli-X, Y, Z)</a:t>
            </a:r>
          </a:p>
          <a:p>
            <a:pPr lvl="1"/>
            <a:r>
              <a:rPr lang="en-IN" dirty="0"/>
              <a:t>Multi-qubit gates (e.g., CNOT, SWAP)</a:t>
            </a:r>
          </a:p>
          <a:p>
            <a:r>
              <a:rPr lang="en-US" b="1" dirty="0" smtClean="0"/>
              <a:t>Measurement</a:t>
            </a:r>
            <a:r>
              <a:rPr lang="en-US" dirty="0"/>
              <a:t>: The final step in a quantum circuit, where the qubits are measured to produce a classical output. The process of observing qubit states, collapsing </a:t>
            </a:r>
            <a:r>
              <a:rPr lang="en-US" dirty="0" err="1"/>
              <a:t>superpositions</a:t>
            </a:r>
            <a:r>
              <a:rPr lang="en-US" dirty="0" smtClean="0"/>
              <a:t>.</a:t>
            </a:r>
          </a:p>
          <a:p>
            <a:r>
              <a:rPr lang="en-US" b="1" dirty="0"/>
              <a:t>Circuit diagram</a:t>
            </a:r>
            <a:r>
              <a:rPr lang="en-US" dirty="0"/>
              <a:t>: A visual representation of qubit operations over time</a:t>
            </a:r>
            <a:r>
              <a:rPr lang="en-US" dirty="0" smtClean="0"/>
              <a:t>.</a:t>
            </a:r>
          </a:p>
          <a:p>
            <a:r>
              <a:rPr lang="en-US" b="1" dirty="0"/>
              <a:t>Initialization</a:t>
            </a:r>
            <a:r>
              <a:rPr lang="en-US" dirty="0"/>
              <a:t>: Setting qubits to known starting states</a:t>
            </a:r>
            <a:r>
              <a:rPr lang="en-US" dirty="0" smtClean="0"/>
              <a:t>.</a:t>
            </a:r>
          </a:p>
          <a:p>
            <a:r>
              <a:rPr lang="en-US" b="1" dirty="0"/>
              <a:t>Quantum register</a:t>
            </a:r>
            <a:r>
              <a:rPr lang="en-US" dirty="0"/>
              <a:t>: A collection of qubits used in the circuit</a:t>
            </a:r>
            <a:r>
              <a:rPr lang="en-US" dirty="0" smtClean="0"/>
              <a:t>.</a:t>
            </a:r>
          </a:p>
          <a:p>
            <a:r>
              <a:rPr lang="en-US" b="1" dirty="0"/>
              <a:t>Classical register</a:t>
            </a:r>
            <a:r>
              <a:rPr lang="en-US" dirty="0"/>
              <a:t>: Stores measurement results for further processing.</a:t>
            </a:r>
            <a:endParaRPr lang="en-US" dirty="0" smtClean="0"/>
          </a:p>
          <a:p>
            <a:endParaRPr lang="en-US" dirty="0"/>
          </a:p>
          <a:p>
            <a:endParaRPr lang="en-IN" dirty="0"/>
          </a:p>
        </p:txBody>
      </p:sp>
    </p:spTree>
    <p:extLst>
      <p:ext uri="{BB962C8B-B14F-4D97-AF65-F5344CB8AC3E}">
        <p14:creationId xmlns:p14="http://schemas.microsoft.com/office/powerpoint/2010/main" val="1636915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a:t>
            </a:r>
            <a:endParaRPr lang="en-IN" b="1" dirty="0"/>
          </a:p>
        </p:txBody>
      </p:sp>
      <p:sp>
        <p:nvSpPr>
          <p:cNvPr id="3" name="Content Placeholder 2"/>
          <p:cNvSpPr>
            <a:spLocks noGrp="1"/>
          </p:cNvSpPr>
          <p:nvPr>
            <p:ph idx="1"/>
          </p:nvPr>
        </p:nvSpPr>
        <p:spPr/>
        <p:txBody>
          <a:bodyPr/>
          <a:lstStyle/>
          <a:p>
            <a:r>
              <a:rPr lang="en-US" dirty="0"/>
              <a:t>Quantum circuits can be categorized based on their </a:t>
            </a:r>
            <a:r>
              <a:rPr lang="en-US" b="1" dirty="0"/>
              <a:t>functionality and the types of operations</a:t>
            </a:r>
            <a:r>
              <a:rPr lang="en-US" dirty="0"/>
              <a:t> they perform. Here are some common types of quantum circuits:</a:t>
            </a:r>
            <a:endParaRPr lang="en-IN" dirty="0"/>
          </a:p>
        </p:txBody>
      </p:sp>
    </p:spTree>
    <p:extLst>
      <p:ext uri="{BB962C8B-B14F-4D97-AF65-F5344CB8AC3E}">
        <p14:creationId xmlns:p14="http://schemas.microsoft.com/office/powerpoint/2010/main" val="1900865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b="1" dirty="0" smtClean="0"/>
              <a:t>1. Basic </a:t>
            </a:r>
            <a:r>
              <a:rPr lang="en-IN" b="1" dirty="0"/>
              <a:t>Quantum Circuits</a:t>
            </a:r>
            <a:endParaRPr lang="en-IN" dirty="0"/>
          </a:p>
        </p:txBody>
      </p:sp>
      <p:sp>
        <p:nvSpPr>
          <p:cNvPr id="3" name="Content Placeholder 2"/>
          <p:cNvSpPr>
            <a:spLocks noGrp="1"/>
          </p:cNvSpPr>
          <p:nvPr>
            <p:ph idx="1"/>
          </p:nvPr>
        </p:nvSpPr>
        <p:spPr/>
        <p:txBody>
          <a:bodyPr/>
          <a:lstStyle/>
          <a:p>
            <a:r>
              <a:rPr lang="en-US" dirty="0"/>
              <a:t>These circuits perform simple quantum operations such as initializing qubits, applying single-qubit gates, and measuring the output.</a:t>
            </a:r>
          </a:p>
          <a:p>
            <a:r>
              <a:rPr lang="en-US" b="1" dirty="0"/>
              <a:t>Example: Basic Quantum Circuit</a:t>
            </a:r>
            <a:endParaRPr lang="en-US" dirty="0"/>
          </a:p>
          <a:p>
            <a:r>
              <a:rPr lang="en-US" b="1" dirty="0"/>
              <a:t>Circuit</a:t>
            </a:r>
            <a:r>
              <a:rPr lang="en-US" dirty="0"/>
              <a:t>: Apply a </a:t>
            </a:r>
            <a:r>
              <a:rPr lang="en-US" dirty="0" err="1"/>
              <a:t>Hadamard</a:t>
            </a:r>
            <a:r>
              <a:rPr lang="en-US" dirty="0"/>
              <a:t> gate to a single qubit, then measure the result.</a:t>
            </a:r>
          </a:p>
          <a:p>
            <a:r>
              <a:rPr lang="en-US" b="1" dirty="0"/>
              <a:t>Operation</a:t>
            </a:r>
            <a:r>
              <a:rPr lang="en-US" dirty="0"/>
              <a:t>: This circuit creates a superposition state</a:t>
            </a:r>
          </a:p>
          <a:p>
            <a:endParaRPr lang="en-IN" dirty="0"/>
          </a:p>
        </p:txBody>
      </p:sp>
    </p:spTree>
    <p:extLst>
      <p:ext uri="{BB962C8B-B14F-4D97-AF65-F5344CB8AC3E}">
        <p14:creationId xmlns:p14="http://schemas.microsoft.com/office/powerpoint/2010/main" val="2103619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dirty="0"/>
              <a:t>2. </a:t>
            </a:r>
            <a:r>
              <a:rPr lang="en-IN" b="1" dirty="0"/>
              <a:t>Entanglement Circuits</a:t>
            </a:r>
            <a:endParaRPr lang="en-IN" dirty="0"/>
          </a:p>
        </p:txBody>
      </p:sp>
      <p:sp>
        <p:nvSpPr>
          <p:cNvPr id="3" name="Content Placeholder 2"/>
          <p:cNvSpPr>
            <a:spLocks noGrp="1"/>
          </p:cNvSpPr>
          <p:nvPr>
            <p:ph idx="1"/>
          </p:nvPr>
        </p:nvSpPr>
        <p:spPr/>
        <p:txBody>
          <a:bodyPr/>
          <a:lstStyle/>
          <a:p>
            <a:r>
              <a:rPr lang="en-US" dirty="0"/>
              <a:t>These circuits involve creating entangled states between two or more qubits, where the state of one qubit is dependent on the state of another. The most common example is the Bell state.</a:t>
            </a:r>
          </a:p>
          <a:p>
            <a:r>
              <a:rPr lang="en-US" b="1" dirty="0"/>
              <a:t>Example: Entanglement Circuit</a:t>
            </a:r>
            <a:endParaRPr lang="en-US" dirty="0"/>
          </a:p>
          <a:p>
            <a:r>
              <a:rPr lang="en-US" b="1" dirty="0"/>
              <a:t>Circuit</a:t>
            </a:r>
            <a:r>
              <a:rPr lang="en-US" dirty="0"/>
              <a:t>: Apply a </a:t>
            </a:r>
            <a:r>
              <a:rPr lang="en-US" dirty="0" err="1"/>
              <a:t>Hadamard</a:t>
            </a:r>
            <a:r>
              <a:rPr lang="en-US" dirty="0"/>
              <a:t> gate to the first qubit and a CNOT gate to entangle it with the second qubit.</a:t>
            </a:r>
          </a:p>
          <a:p>
            <a:r>
              <a:rPr lang="en-US" b="1" dirty="0"/>
              <a:t>Operation</a:t>
            </a:r>
            <a:r>
              <a:rPr lang="en-US" dirty="0"/>
              <a:t>: This circuit creates an entangled Bell state.</a:t>
            </a:r>
          </a:p>
          <a:p>
            <a:endParaRPr lang="en-IN" dirty="0"/>
          </a:p>
        </p:txBody>
      </p:sp>
    </p:spTree>
    <p:extLst>
      <p:ext uri="{BB962C8B-B14F-4D97-AF65-F5344CB8AC3E}">
        <p14:creationId xmlns:p14="http://schemas.microsoft.com/office/powerpoint/2010/main" val="1724141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3. </a:t>
            </a:r>
            <a:r>
              <a:rPr lang="fr-FR" b="1" dirty="0"/>
              <a:t>Quantum Fourier </a:t>
            </a:r>
            <a:r>
              <a:rPr lang="fr-FR" b="1" dirty="0" err="1"/>
              <a:t>Transform</a:t>
            </a:r>
            <a:r>
              <a:rPr lang="fr-FR" b="1" dirty="0"/>
              <a:t> (QFT) Circuits</a:t>
            </a:r>
            <a:endParaRPr lang="en-IN" dirty="0"/>
          </a:p>
        </p:txBody>
      </p:sp>
      <p:sp>
        <p:nvSpPr>
          <p:cNvPr id="3" name="Content Placeholder 2"/>
          <p:cNvSpPr>
            <a:spLocks noGrp="1"/>
          </p:cNvSpPr>
          <p:nvPr>
            <p:ph idx="1"/>
          </p:nvPr>
        </p:nvSpPr>
        <p:spPr/>
        <p:txBody>
          <a:bodyPr/>
          <a:lstStyle/>
          <a:p>
            <a:r>
              <a:rPr lang="en-IN" dirty="0"/>
              <a:t>QFT circuits perform the quantum equivalent of the discrete Fourier transform on a set of qubits. QFT is essential in quantum algorithms like Shor's algorithm for factoring large numbers.</a:t>
            </a:r>
          </a:p>
          <a:p>
            <a:r>
              <a:rPr lang="en-IN" b="1" dirty="0"/>
              <a:t>Example: QFT Circuit</a:t>
            </a:r>
            <a:endParaRPr lang="en-IN" dirty="0"/>
          </a:p>
          <a:p>
            <a:r>
              <a:rPr lang="en-IN" b="1" dirty="0"/>
              <a:t>Circuit</a:t>
            </a:r>
            <a:r>
              <a:rPr lang="en-IN" dirty="0"/>
              <a:t>: Perform a QFT on 3 qubits.</a:t>
            </a:r>
          </a:p>
          <a:p>
            <a:r>
              <a:rPr lang="en-IN" b="1" dirty="0"/>
              <a:t>Operation</a:t>
            </a:r>
            <a:r>
              <a:rPr lang="en-IN" dirty="0"/>
              <a:t>: This circuit maps the input qubits to a superposition state that represents their Fourier coefficients.</a:t>
            </a:r>
          </a:p>
          <a:p>
            <a:endParaRPr lang="en-IN" dirty="0"/>
          </a:p>
        </p:txBody>
      </p:sp>
    </p:spTree>
    <p:extLst>
      <p:ext uri="{BB962C8B-B14F-4D97-AF65-F5344CB8AC3E}">
        <p14:creationId xmlns:p14="http://schemas.microsoft.com/office/powerpoint/2010/main" val="2576197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a:t>
            </a:r>
            <a:r>
              <a:rPr lang="en-IN" b="1" dirty="0"/>
              <a:t>Grover's Search Circuit</a:t>
            </a:r>
            <a:endParaRPr lang="en-IN" dirty="0"/>
          </a:p>
        </p:txBody>
      </p:sp>
      <p:sp>
        <p:nvSpPr>
          <p:cNvPr id="3" name="Content Placeholder 2"/>
          <p:cNvSpPr>
            <a:spLocks noGrp="1"/>
          </p:cNvSpPr>
          <p:nvPr>
            <p:ph idx="1"/>
          </p:nvPr>
        </p:nvSpPr>
        <p:spPr/>
        <p:txBody>
          <a:bodyPr/>
          <a:lstStyle/>
          <a:p>
            <a:r>
              <a:rPr lang="en-US" dirty="0"/>
              <a:t>Grover's algorithm is a quantum search algorithm that provides a quadratic speedup over classical search algorithms. The Grover circuit is designed to find a specific item from an unsorted database.</a:t>
            </a:r>
          </a:p>
          <a:p>
            <a:r>
              <a:rPr lang="en-US" b="1" dirty="0"/>
              <a:t>Example: Grover's Circuit</a:t>
            </a:r>
            <a:endParaRPr lang="en-US" dirty="0"/>
          </a:p>
          <a:p>
            <a:r>
              <a:rPr lang="en-US" b="1" dirty="0"/>
              <a:t>Circuit</a:t>
            </a:r>
            <a:r>
              <a:rPr lang="en-US" dirty="0"/>
              <a:t>: Implement Grover's search algorithm to find a specific state.</a:t>
            </a:r>
          </a:p>
          <a:p>
            <a:r>
              <a:rPr lang="en-US" b="1" dirty="0"/>
              <a:t>Operation</a:t>
            </a:r>
            <a:r>
              <a:rPr lang="en-US" dirty="0"/>
              <a:t>: This circuit amplifies the amplitude of the desired state to increase its probability of being measured.</a:t>
            </a:r>
          </a:p>
          <a:p>
            <a:endParaRPr lang="en-IN" dirty="0"/>
          </a:p>
        </p:txBody>
      </p:sp>
    </p:spTree>
    <p:extLst>
      <p:ext uri="{BB962C8B-B14F-4D97-AF65-F5344CB8AC3E}">
        <p14:creationId xmlns:p14="http://schemas.microsoft.com/office/powerpoint/2010/main" val="1894481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rmAutofit/>
          </a:bodyPr>
          <a:lstStyle/>
          <a:p>
            <a:r>
              <a:rPr lang="en-US" sz="3200" b="1" dirty="0" smtClean="0"/>
              <a:t>1.1.1 Pauli X Gate</a:t>
            </a:r>
            <a:endParaRPr lang="en-IN" sz="3200" dirty="0"/>
          </a:p>
        </p:txBody>
      </p:sp>
      <p:pic>
        <p:nvPicPr>
          <p:cNvPr id="4" name="Picture 3"/>
          <p:cNvPicPr>
            <a:picLocks noChangeAspect="1"/>
          </p:cNvPicPr>
          <p:nvPr/>
        </p:nvPicPr>
        <p:blipFill>
          <a:blip r:embed="rId2"/>
          <a:stretch>
            <a:fillRect/>
          </a:stretch>
        </p:blipFill>
        <p:spPr>
          <a:xfrm>
            <a:off x="910019" y="1690688"/>
            <a:ext cx="10701131" cy="4644798"/>
          </a:xfrm>
          <a:prstGeom prst="rect">
            <a:avLst/>
          </a:prstGeom>
        </p:spPr>
      </p:pic>
      <p:pic>
        <p:nvPicPr>
          <p:cNvPr id="1026" name="Picture 2" descr="What is the quantum NOT gate? | PennyL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869" y="107092"/>
            <a:ext cx="6000750" cy="166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072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Circuits</a:t>
            </a:r>
            <a:endParaRPr lang="en-IN" dirty="0"/>
          </a:p>
        </p:txBody>
      </p:sp>
      <p:sp>
        <p:nvSpPr>
          <p:cNvPr id="3" name="Content Placeholder 2"/>
          <p:cNvSpPr>
            <a:spLocks noGrp="1"/>
          </p:cNvSpPr>
          <p:nvPr>
            <p:ph idx="1"/>
          </p:nvPr>
        </p:nvSpPr>
        <p:spPr>
          <a:xfrm>
            <a:off x="838200" y="1825625"/>
            <a:ext cx="10515600" cy="1356114"/>
          </a:xfrm>
        </p:spPr>
        <p:txBody>
          <a:bodyPr/>
          <a:lstStyle/>
          <a:p>
            <a:r>
              <a:rPr lang="en-US" dirty="0"/>
              <a:t>In the quantum circuit model, wires represent qubits and gates represent operations acting on these qubits.</a:t>
            </a:r>
            <a:endParaRPr lang="en-IN" dirty="0"/>
          </a:p>
        </p:txBody>
      </p:sp>
      <p:pic>
        <p:nvPicPr>
          <p:cNvPr id="5122" name="Picture 2" descr="Simple quantum 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3103206"/>
            <a:ext cx="8952528" cy="15434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32588" y="4869867"/>
            <a:ext cx="9874898" cy="1200329"/>
          </a:xfrm>
          <a:prstGeom prst="rect">
            <a:avLst/>
          </a:prstGeom>
        </p:spPr>
        <p:txBody>
          <a:bodyPr wrap="square">
            <a:spAutoFit/>
          </a:bodyPr>
          <a:lstStyle/>
          <a:p>
            <a:r>
              <a:rPr lang="en-US" sz="2400" dirty="0">
                <a:solidFill>
                  <a:srgbClr val="161616"/>
                </a:solidFill>
                <a:latin typeface="IBM Plex Sans"/>
              </a:rPr>
              <a:t>In this circuit, we have a single qubit named </a:t>
            </a:r>
            <a:r>
              <a:rPr lang="en-US" sz="2400" dirty="0">
                <a:solidFill>
                  <a:srgbClr val="161616"/>
                </a:solidFill>
                <a:latin typeface="inherit"/>
              </a:rPr>
              <a:t>X</a:t>
            </a:r>
            <a:r>
              <a:rPr lang="en-US" sz="2400" dirty="0" smtClean="0">
                <a:solidFill>
                  <a:srgbClr val="161616"/>
                </a:solidFill>
                <a:latin typeface="inherit"/>
              </a:rPr>
              <a:t>,</a:t>
            </a:r>
            <a:r>
              <a:rPr lang="en-US" sz="2400" dirty="0">
                <a:solidFill>
                  <a:srgbClr val="161616"/>
                </a:solidFill>
                <a:latin typeface="IBM Plex Sans"/>
              </a:rPr>
              <a:t> which is represented by the horizontal line, and a sequence of gates representing unitary operations on this qubit.</a:t>
            </a:r>
            <a:endParaRPr lang="en-IN" sz="2400" dirty="0"/>
          </a:p>
        </p:txBody>
      </p:sp>
    </p:spTree>
    <p:extLst>
      <p:ext uri="{BB962C8B-B14F-4D97-AF65-F5344CB8AC3E}">
        <p14:creationId xmlns:p14="http://schemas.microsoft.com/office/powerpoint/2010/main" val="1424612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Circuits</a:t>
            </a:r>
            <a:endParaRPr lang="en-IN" dirty="0"/>
          </a:p>
        </p:txBody>
      </p:sp>
      <p:sp>
        <p:nvSpPr>
          <p:cNvPr id="3" name="Content Placeholder 2"/>
          <p:cNvSpPr>
            <a:spLocks noGrp="1"/>
          </p:cNvSpPr>
          <p:nvPr>
            <p:ph idx="1"/>
          </p:nvPr>
        </p:nvSpPr>
        <p:spPr>
          <a:xfrm>
            <a:off x="838200" y="1825625"/>
            <a:ext cx="10515600" cy="1356114"/>
          </a:xfrm>
        </p:spPr>
        <p:txBody>
          <a:bodyPr/>
          <a:lstStyle/>
          <a:p>
            <a:r>
              <a:rPr lang="en-US" dirty="0"/>
              <a:t>In the quantum circuit model, wires represent qubits and gates represent operations acting on these qubits.</a:t>
            </a:r>
            <a:endParaRPr lang="en-IN" dirty="0"/>
          </a:p>
        </p:txBody>
      </p:sp>
      <p:pic>
        <p:nvPicPr>
          <p:cNvPr id="6146" name="Picture 2" descr="Simple quantum circuit evalu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67" y="3023117"/>
            <a:ext cx="9498564" cy="1894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104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a:t>
            </a:r>
            <a:r>
              <a:rPr lang="en-US" dirty="0"/>
              <a:t>example of a quantum circuit, this time with two qubits</a:t>
            </a:r>
            <a:endParaRPr lang="en-IN" dirty="0"/>
          </a:p>
        </p:txBody>
      </p:sp>
      <p:sp>
        <p:nvSpPr>
          <p:cNvPr id="3" name="Content Placeholder 2"/>
          <p:cNvSpPr>
            <a:spLocks noGrp="1"/>
          </p:cNvSpPr>
          <p:nvPr>
            <p:ph idx="1"/>
          </p:nvPr>
        </p:nvSpPr>
        <p:spPr>
          <a:xfrm>
            <a:off x="838200" y="4310743"/>
            <a:ext cx="10515600" cy="1866220"/>
          </a:xfrm>
        </p:spPr>
        <p:txBody>
          <a:bodyPr/>
          <a:lstStyle/>
          <a:p>
            <a:r>
              <a:rPr lang="en-US" dirty="0"/>
              <a:t>As always, the gate labeled </a:t>
            </a:r>
            <a:r>
              <a:rPr lang="en-US" dirty="0" smtClean="0"/>
              <a:t>H</a:t>
            </a:r>
            <a:r>
              <a:rPr lang="en-US" dirty="0"/>
              <a:t> refers to a </a:t>
            </a:r>
            <a:r>
              <a:rPr lang="en-US" dirty="0" err="1"/>
              <a:t>Hadamard</a:t>
            </a:r>
            <a:r>
              <a:rPr lang="en-US" dirty="0"/>
              <a:t> operation, while the second gate is a two-qubit gate: it's the </a:t>
            </a:r>
            <a:r>
              <a:rPr lang="en-US" i="1" dirty="0"/>
              <a:t>controlled-NOT</a:t>
            </a:r>
            <a:r>
              <a:rPr lang="en-US" dirty="0"/>
              <a:t> operation, where the solid circle represents the control qubit and the circle resembling the symbol </a:t>
            </a:r>
            <a:r>
              <a:rPr lang="en-US" dirty="0" smtClean="0"/>
              <a:t>⊕</a:t>
            </a:r>
            <a:r>
              <a:rPr lang="en-US" dirty="0"/>
              <a:t> denotes the target qubit.</a:t>
            </a:r>
            <a:endParaRPr lang="en-IN" dirty="0"/>
          </a:p>
        </p:txBody>
      </p:sp>
      <p:pic>
        <p:nvPicPr>
          <p:cNvPr id="7170" name="Picture 2" descr="Quantum circuit that creates an eb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57" y="1690688"/>
            <a:ext cx="7557796" cy="225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333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a:t>
            </a:r>
            <a:r>
              <a:rPr lang="en-US" dirty="0"/>
              <a:t>example of a quantum circuit, this time with two qubits</a:t>
            </a:r>
            <a:endParaRPr lang="en-IN" dirty="0"/>
          </a:p>
        </p:txBody>
      </p:sp>
      <p:sp>
        <p:nvSpPr>
          <p:cNvPr id="3" name="Content Placeholder 2"/>
          <p:cNvSpPr>
            <a:spLocks noGrp="1"/>
          </p:cNvSpPr>
          <p:nvPr>
            <p:ph idx="1"/>
          </p:nvPr>
        </p:nvSpPr>
        <p:spPr>
          <a:xfrm>
            <a:off x="838200" y="4310743"/>
            <a:ext cx="10515600" cy="1866220"/>
          </a:xfrm>
        </p:spPr>
        <p:txBody>
          <a:bodyPr>
            <a:normAutofit/>
          </a:bodyPr>
          <a:lstStyle/>
          <a:p>
            <a:r>
              <a:rPr lang="en-US" dirty="0" smtClean="0"/>
              <a:t>Above circuit  </a:t>
            </a:r>
            <a:r>
              <a:rPr lang="en-US" dirty="0"/>
              <a:t>describes an operation on a pair of qubits (</a:t>
            </a:r>
            <a:r>
              <a:rPr lang="en-US" dirty="0" smtClean="0"/>
              <a:t>X,Y)</a:t>
            </a:r>
            <a:r>
              <a:rPr lang="en-US" dirty="0"/>
              <a:t> — and if the input to the circuit is a quantum state ∣ψ⟩∣</a:t>
            </a:r>
            <a:r>
              <a:rPr lang="en-US" dirty="0" smtClean="0"/>
              <a:t>ϕ⟩,</a:t>
            </a:r>
            <a:r>
              <a:rPr lang="en-US" dirty="0"/>
              <a:t> then this means that the lower qubit </a:t>
            </a:r>
            <a:r>
              <a:rPr lang="en-US" dirty="0" smtClean="0"/>
              <a:t>X</a:t>
            </a:r>
            <a:r>
              <a:rPr lang="en-US" dirty="0"/>
              <a:t> starts in the state ∣</a:t>
            </a:r>
            <a:r>
              <a:rPr lang="en-US" dirty="0" smtClean="0"/>
              <a:t>ψ⟩</a:t>
            </a:r>
            <a:r>
              <a:rPr lang="en-US" dirty="0"/>
              <a:t> and the upper qubit </a:t>
            </a:r>
            <a:r>
              <a:rPr lang="en-US" dirty="0" smtClean="0"/>
              <a:t>Y</a:t>
            </a:r>
            <a:r>
              <a:rPr lang="en-US" dirty="0"/>
              <a:t> starts in the state ∣ϕ</a:t>
            </a:r>
            <a:r>
              <a:rPr lang="en-US" dirty="0" smtClean="0"/>
              <a:t>⟩.</a:t>
            </a:r>
            <a:r>
              <a:rPr lang="en-US" dirty="0"/>
              <a:t> </a:t>
            </a:r>
            <a:endParaRPr lang="en-IN" dirty="0"/>
          </a:p>
        </p:txBody>
      </p:sp>
      <p:pic>
        <p:nvPicPr>
          <p:cNvPr id="7170" name="Picture 2" descr="Quantum circuit that creates an eb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57" y="1690688"/>
            <a:ext cx="7557796" cy="225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844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operation is a </a:t>
            </a:r>
            <a:r>
              <a:rPr lang="en-US" dirty="0" err="1"/>
              <a:t>Hadamard</a:t>
            </a:r>
            <a:r>
              <a:rPr lang="en-US" dirty="0"/>
              <a:t> operation on </a:t>
            </a:r>
            <a:r>
              <a:rPr lang="en-US" dirty="0" smtClean="0"/>
              <a:t>Y:</a:t>
            </a:r>
            <a:endParaRPr lang="en-IN" dirty="0"/>
          </a:p>
        </p:txBody>
      </p:sp>
      <p:sp>
        <p:nvSpPr>
          <p:cNvPr id="3" name="Content Placeholder 2"/>
          <p:cNvSpPr>
            <a:spLocks noGrp="1"/>
          </p:cNvSpPr>
          <p:nvPr>
            <p:ph idx="1"/>
          </p:nvPr>
        </p:nvSpPr>
        <p:spPr>
          <a:xfrm>
            <a:off x="838200" y="4842588"/>
            <a:ext cx="10515600" cy="1866220"/>
          </a:xfrm>
        </p:spPr>
        <p:txBody>
          <a:bodyPr>
            <a:normAutofit/>
          </a:bodyPr>
          <a:lstStyle/>
          <a:p>
            <a:r>
              <a:rPr lang="en-US" dirty="0"/>
              <a:t>When applying a gate to a single qubit like this, nothing happens to the other qubits — and nothing happening is equivalent to the identity operation being performed. </a:t>
            </a:r>
            <a:endParaRPr lang="en-IN" dirty="0"/>
          </a:p>
        </p:txBody>
      </p:sp>
      <p:pic>
        <p:nvPicPr>
          <p:cNvPr id="4" name="Picture 3"/>
          <p:cNvPicPr>
            <a:picLocks noChangeAspect="1"/>
          </p:cNvPicPr>
          <p:nvPr/>
        </p:nvPicPr>
        <p:blipFill>
          <a:blip r:embed="rId2"/>
          <a:stretch>
            <a:fillRect/>
          </a:stretch>
        </p:blipFill>
        <p:spPr>
          <a:xfrm>
            <a:off x="3133897" y="1690688"/>
            <a:ext cx="5319638" cy="2890374"/>
          </a:xfrm>
          <a:prstGeom prst="rect">
            <a:avLst/>
          </a:prstGeom>
        </p:spPr>
      </p:pic>
    </p:spTree>
    <p:extLst>
      <p:ext uri="{BB962C8B-B14F-4D97-AF65-F5344CB8AC3E}">
        <p14:creationId xmlns:p14="http://schemas.microsoft.com/office/powerpoint/2010/main" val="960201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operation is a </a:t>
            </a:r>
            <a:r>
              <a:rPr lang="en-US" dirty="0" err="1"/>
              <a:t>Hadamard</a:t>
            </a:r>
            <a:r>
              <a:rPr lang="en-US" dirty="0"/>
              <a:t> operation on </a:t>
            </a:r>
            <a:r>
              <a:rPr lang="en-US" dirty="0" smtClean="0"/>
              <a:t>Y:</a:t>
            </a:r>
            <a:endParaRPr lang="en-IN" dirty="0"/>
          </a:p>
        </p:txBody>
      </p:sp>
      <p:sp>
        <p:nvSpPr>
          <p:cNvPr id="3" name="Content Placeholder 2"/>
          <p:cNvSpPr>
            <a:spLocks noGrp="1"/>
          </p:cNvSpPr>
          <p:nvPr>
            <p:ph idx="1"/>
          </p:nvPr>
        </p:nvSpPr>
        <p:spPr>
          <a:xfrm>
            <a:off x="959864" y="1745166"/>
            <a:ext cx="10515600" cy="867747"/>
          </a:xfrm>
        </p:spPr>
        <p:txBody>
          <a:bodyPr>
            <a:normAutofit/>
          </a:bodyPr>
          <a:lstStyle/>
          <a:p>
            <a:r>
              <a:rPr lang="en-US" dirty="0"/>
              <a:t>In our circuit there is just one other qubit, X</a:t>
            </a:r>
            <a:r>
              <a:rPr lang="en-US" dirty="0" smtClean="0"/>
              <a:t>,</a:t>
            </a:r>
            <a:r>
              <a:rPr lang="en-US" dirty="0"/>
              <a:t> so the dotted rectangle in the figure above represents this operation:</a:t>
            </a:r>
            <a:endParaRPr lang="en-IN" dirty="0"/>
          </a:p>
        </p:txBody>
      </p:sp>
      <p:pic>
        <p:nvPicPr>
          <p:cNvPr id="5" name="Picture 4"/>
          <p:cNvPicPr>
            <a:picLocks noChangeAspect="1"/>
          </p:cNvPicPr>
          <p:nvPr/>
        </p:nvPicPr>
        <p:blipFill>
          <a:blip r:embed="rId2"/>
          <a:stretch>
            <a:fillRect/>
          </a:stretch>
        </p:blipFill>
        <p:spPr>
          <a:xfrm>
            <a:off x="6217664" y="2710753"/>
            <a:ext cx="4437895" cy="2241847"/>
          </a:xfrm>
          <a:prstGeom prst="rect">
            <a:avLst/>
          </a:prstGeom>
        </p:spPr>
      </p:pic>
      <p:sp>
        <p:nvSpPr>
          <p:cNvPr id="6" name="Rectangle 5"/>
          <p:cNvSpPr/>
          <p:nvPr/>
        </p:nvSpPr>
        <p:spPr>
          <a:xfrm>
            <a:off x="1060580" y="5300503"/>
            <a:ext cx="10414884" cy="1384995"/>
          </a:xfrm>
          <a:prstGeom prst="rect">
            <a:avLst/>
          </a:prstGeom>
        </p:spPr>
        <p:txBody>
          <a:bodyPr wrap="square">
            <a:spAutoFit/>
          </a:bodyPr>
          <a:lstStyle/>
          <a:p>
            <a:r>
              <a:rPr lang="en-US" sz="2800" dirty="0"/>
              <a:t>Note that the identity matrix is on the left of the tensor product and H is on the right, which is consistent with </a:t>
            </a:r>
            <a:r>
              <a:rPr lang="en-US" sz="2800" dirty="0" err="1"/>
              <a:t>Qiskit's</a:t>
            </a:r>
            <a:r>
              <a:rPr lang="en-US" sz="2800" dirty="0"/>
              <a:t> ordering convention</a:t>
            </a:r>
            <a:r>
              <a:rPr lang="en-US" dirty="0">
                <a:solidFill>
                  <a:srgbClr val="161616"/>
                </a:solidFill>
                <a:latin typeface="IBM Plex Sans"/>
              </a:rPr>
              <a:t>.</a:t>
            </a:r>
            <a:endParaRPr lang="en-IN" dirty="0"/>
          </a:p>
        </p:txBody>
      </p:sp>
      <p:pic>
        <p:nvPicPr>
          <p:cNvPr id="7" name="Picture 6"/>
          <p:cNvPicPr>
            <a:picLocks noChangeAspect="1"/>
          </p:cNvPicPr>
          <p:nvPr/>
        </p:nvPicPr>
        <p:blipFill>
          <a:blip r:embed="rId3"/>
          <a:stretch>
            <a:fillRect/>
          </a:stretch>
        </p:blipFill>
        <p:spPr>
          <a:xfrm>
            <a:off x="1571638" y="2667391"/>
            <a:ext cx="3991532" cy="2619741"/>
          </a:xfrm>
          <a:prstGeom prst="rect">
            <a:avLst/>
          </a:prstGeom>
        </p:spPr>
      </p:pic>
    </p:spTree>
    <p:extLst>
      <p:ext uri="{BB962C8B-B14F-4D97-AF65-F5344CB8AC3E}">
        <p14:creationId xmlns:p14="http://schemas.microsoft.com/office/powerpoint/2010/main" val="18509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second operation is the controlled-NOT operation, where </a:t>
            </a:r>
            <a:r>
              <a:rPr lang="en-US" dirty="0" smtClean="0"/>
              <a:t>Y</a:t>
            </a:r>
            <a:r>
              <a:rPr lang="en-US" dirty="0"/>
              <a:t> is the control and </a:t>
            </a:r>
            <a:r>
              <a:rPr lang="en-US" dirty="0" smtClean="0"/>
              <a:t>X</a:t>
            </a:r>
            <a:r>
              <a:rPr lang="en-US" dirty="0"/>
              <a:t> is the target</a:t>
            </a:r>
            <a:r>
              <a:rPr lang="en-US" dirty="0" smtClean="0"/>
              <a:t>:</a:t>
            </a:r>
            <a:endParaRPr lang="en-IN" dirty="0"/>
          </a:p>
        </p:txBody>
      </p:sp>
      <p:pic>
        <p:nvPicPr>
          <p:cNvPr id="4" name="Picture 3"/>
          <p:cNvPicPr>
            <a:picLocks noChangeAspect="1"/>
          </p:cNvPicPr>
          <p:nvPr/>
        </p:nvPicPr>
        <p:blipFill>
          <a:blip r:embed="rId2"/>
          <a:stretch>
            <a:fillRect/>
          </a:stretch>
        </p:blipFill>
        <p:spPr>
          <a:xfrm>
            <a:off x="2840405" y="2398310"/>
            <a:ext cx="4010585" cy="2353003"/>
          </a:xfrm>
          <a:prstGeom prst="rect">
            <a:avLst/>
          </a:prstGeom>
        </p:spPr>
      </p:pic>
    </p:spTree>
    <p:extLst>
      <p:ext uri="{BB962C8B-B14F-4D97-AF65-F5344CB8AC3E}">
        <p14:creationId xmlns:p14="http://schemas.microsoft.com/office/powerpoint/2010/main" val="8240998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controlled-NOT gate's action on standard basis states is as follows:</a:t>
            </a:r>
            <a:endParaRPr lang="en-IN" dirty="0"/>
          </a:p>
        </p:txBody>
      </p:sp>
      <p:pic>
        <p:nvPicPr>
          <p:cNvPr id="4" name="Picture 3"/>
          <p:cNvPicPr>
            <a:picLocks noChangeAspect="1"/>
          </p:cNvPicPr>
          <p:nvPr/>
        </p:nvPicPr>
        <p:blipFill>
          <a:blip r:embed="rId2"/>
          <a:stretch>
            <a:fillRect/>
          </a:stretch>
        </p:blipFill>
        <p:spPr>
          <a:xfrm>
            <a:off x="2950219" y="2209172"/>
            <a:ext cx="5981563" cy="2876011"/>
          </a:xfrm>
          <a:prstGeom prst="rect">
            <a:avLst/>
          </a:prstGeom>
        </p:spPr>
      </p:pic>
    </p:spTree>
    <p:extLst>
      <p:ext uri="{BB962C8B-B14F-4D97-AF65-F5344CB8AC3E}">
        <p14:creationId xmlns:p14="http://schemas.microsoft.com/office/powerpoint/2010/main" val="6516931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3717" y="141190"/>
            <a:ext cx="11160967" cy="1325563"/>
          </a:xfrm>
        </p:spPr>
        <p:txBody>
          <a:bodyPr>
            <a:normAutofit/>
          </a:bodyPr>
          <a:lstStyle/>
          <a:p>
            <a:r>
              <a:rPr lang="en-US" sz="3200" dirty="0"/>
              <a:t>Given that we order the qubits as (X,Y</a:t>
            </a:r>
            <a:r>
              <a:rPr lang="en-US" sz="3200" dirty="0" smtClean="0"/>
              <a:t>),</a:t>
            </a:r>
            <a:r>
              <a:rPr lang="en-US" sz="3200" dirty="0"/>
              <a:t> the matrix representation of the controlled-NOT gate is this:</a:t>
            </a:r>
            <a:endParaRPr lang="en-IN" sz="3200" dirty="0"/>
          </a:p>
        </p:txBody>
      </p:sp>
      <p:pic>
        <p:nvPicPr>
          <p:cNvPr id="5" name="Picture 4"/>
          <p:cNvPicPr>
            <a:picLocks noChangeAspect="1"/>
          </p:cNvPicPr>
          <p:nvPr/>
        </p:nvPicPr>
        <p:blipFill>
          <a:blip r:embed="rId2"/>
          <a:stretch>
            <a:fillRect/>
          </a:stretch>
        </p:blipFill>
        <p:spPr>
          <a:xfrm>
            <a:off x="4536681" y="1214318"/>
            <a:ext cx="2125376" cy="1872856"/>
          </a:xfrm>
          <a:prstGeom prst="rect">
            <a:avLst/>
          </a:prstGeom>
        </p:spPr>
      </p:pic>
      <p:sp>
        <p:nvSpPr>
          <p:cNvPr id="6" name="Rectangle 5"/>
          <p:cNvSpPr/>
          <p:nvPr/>
        </p:nvSpPr>
        <p:spPr>
          <a:xfrm>
            <a:off x="203716" y="3087174"/>
            <a:ext cx="11618169" cy="830997"/>
          </a:xfrm>
          <a:prstGeom prst="rect">
            <a:avLst/>
          </a:prstGeom>
        </p:spPr>
        <p:txBody>
          <a:bodyPr wrap="square">
            <a:spAutoFit/>
          </a:bodyPr>
          <a:lstStyle/>
          <a:p>
            <a:r>
              <a:rPr lang="en-US" sz="2400" dirty="0">
                <a:solidFill>
                  <a:srgbClr val="161616"/>
                </a:solidFill>
                <a:latin typeface="IBM Plex Sans"/>
              </a:rPr>
              <a:t>The unitary operation of the entire circuit, which we'll call </a:t>
            </a:r>
            <a:r>
              <a:rPr lang="en-US" sz="2400" dirty="0">
                <a:solidFill>
                  <a:srgbClr val="161616"/>
                </a:solidFill>
                <a:latin typeface="inherit"/>
              </a:rPr>
              <a:t>U,</a:t>
            </a:r>
            <a:r>
              <a:rPr lang="en-US" sz="2400" i="1" dirty="0">
                <a:solidFill>
                  <a:srgbClr val="161616"/>
                </a:solidFill>
                <a:latin typeface="KaTeX_Math"/>
              </a:rPr>
              <a:t>U</a:t>
            </a:r>
            <a:r>
              <a:rPr lang="en-US" sz="2400" dirty="0">
                <a:solidFill>
                  <a:srgbClr val="161616"/>
                </a:solidFill>
                <a:latin typeface="inherit"/>
              </a:rPr>
              <a:t>,</a:t>
            </a:r>
            <a:r>
              <a:rPr lang="en-US" sz="2400" dirty="0">
                <a:solidFill>
                  <a:srgbClr val="161616"/>
                </a:solidFill>
                <a:latin typeface="IBM Plex Sans"/>
              </a:rPr>
              <a:t> is the composition of the operations:</a:t>
            </a:r>
            <a:endParaRPr lang="en-IN" sz="2400" dirty="0"/>
          </a:p>
        </p:txBody>
      </p:sp>
      <p:pic>
        <p:nvPicPr>
          <p:cNvPr id="7" name="Picture 6"/>
          <p:cNvPicPr>
            <a:picLocks noChangeAspect="1"/>
          </p:cNvPicPr>
          <p:nvPr/>
        </p:nvPicPr>
        <p:blipFill>
          <a:blip r:embed="rId3"/>
          <a:stretch>
            <a:fillRect/>
          </a:stretch>
        </p:blipFill>
        <p:spPr>
          <a:xfrm>
            <a:off x="1254012" y="4151700"/>
            <a:ext cx="9625482" cy="2193115"/>
          </a:xfrm>
          <a:prstGeom prst="rect">
            <a:avLst/>
          </a:prstGeom>
        </p:spPr>
      </p:pic>
    </p:spTree>
    <p:extLst>
      <p:ext uri="{BB962C8B-B14F-4D97-AF65-F5344CB8AC3E}">
        <p14:creationId xmlns:p14="http://schemas.microsoft.com/office/powerpoint/2010/main" val="193437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6" y="122529"/>
            <a:ext cx="10909041" cy="791871"/>
          </a:xfrm>
        </p:spPr>
        <p:txBody>
          <a:bodyPr>
            <a:normAutofit/>
          </a:bodyPr>
          <a:lstStyle/>
          <a:p>
            <a:r>
              <a:rPr lang="en-US" sz="3600" b="1" dirty="0"/>
              <a:t>In particular, recalling our notation for the Bell states,</a:t>
            </a:r>
            <a:endParaRPr lang="en-IN" sz="3600" b="1" dirty="0"/>
          </a:p>
        </p:txBody>
      </p:sp>
      <p:pic>
        <p:nvPicPr>
          <p:cNvPr id="3" name="Picture 2"/>
          <p:cNvPicPr>
            <a:picLocks noChangeAspect="1"/>
          </p:cNvPicPr>
          <p:nvPr/>
        </p:nvPicPr>
        <p:blipFill>
          <a:blip r:embed="rId2"/>
          <a:stretch>
            <a:fillRect/>
          </a:stretch>
        </p:blipFill>
        <p:spPr>
          <a:xfrm>
            <a:off x="3413449" y="1359957"/>
            <a:ext cx="4713514" cy="3338272"/>
          </a:xfrm>
          <a:prstGeom prst="rect">
            <a:avLst/>
          </a:prstGeom>
        </p:spPr>
      </p:pic>
    </p:spTree>
    <p:extLst>
      <p:ext uri="{BB962C8B-B14F-4D97-AF65-F5344CB8AC3E}">
        <p14:creationId xmlns:p14="http://schemas.microsoft.com/office/powerpoint/2010/main" val="226969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rmAutofit/>
          </a:bodyPr>
          <a:lstStyle/>
          <a:p>
            <a:r>
              <a:rPr lang="en-US" sz="3200" b="1" dirty="0" smtClean="0"/>
              <a:t>Pauli X Gate</a:t>
            </a:r>
            <a:endParaRPr lang="en-IN" sz="3200" b="1" dirty="0"/>
          </a:p>
        </p:txBody>
      </p:sp>
      <p:pic>
        <p:nvPicPr>
          <p:cNvPr id="3" name="Picture 2"/>
          <p:cNvPicPr>
            <a:picLocks noChangeAspect="1"/>
          </p:cNvPicPr>
          <p:nvPr/>
        </p:nvPicPr>
        <p:blipFill>
          <a:blip r:embed="rId2"/>
          <a:stretch>
            <a:fillRect/>
          </a:stretch>
        </p:blipFill>
        <p:spPr>
          <a:xfrm>
            <a:off x="503852" y="1836603"/>
            <a:ext cx="11476653" cy="4237625"/>
          </a:xfrm>
          <a:prstGeom prst="rect">
            <a:avLst/>
          </a:prstGeom>
        </p:spPr>
      </p:pic>
    </p:spTree>
    <p:extLst>
      <p:ext uri="{BB962C8B-B14F-4D97-AF65-F5344CB8AC3E}">
        <p14:creationId xmlns:p14="http://schemas.microsoft.com/office/powerpoint/2010/main" val="735624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6" y="122529"/>
            <a:ext cx="10909041" cy="791871"/>
          </a:xfrm>
        </p:spPr>
        <p:txBody>
          <a:bodyPr>
            <a:normAutofit/>
          </a:bodyPr>
          <a:lstStyle/>
          <a:p>
            <a:r>
              <a:rPr lang="en-US" sz="3600" b="1" dirty="0" smtClean="0"/>
              <a:t>We get</a:t>
            </a:r>
            <a:endParaRPr lang="en-IN" sz="3600" b="1" dirty="0"/>
          </a:p>
        </p:txBody>
      </p:sp>
      <p:pic>
        <p:nvPicPr>
          <p:cNvPr id="4" name="Picture 3"/>
          <p:cNvPicPr>
            <a:picLocks noChangeAspect="1"/>
          </p:cNvPicPr>
          <p:nvPr/>
        </p:nvPicPr>
        <p:blipFill>
          <a:blip r:embed="rId2"/>
          <a:stretch>
            <a:fillRect/>
          </a:stretch>
        </p:blipFill>
        <p:spPr>
          <a:xfrm>
            <a:off x="2607267" y="1438955"/>
            <a:ext cx="4101443" cy="2909110"/>
          </a:xfrm>
          <a:prstGeom prst="rect">
            <a:avLst/>
          </a:prstGeom>
        </p:spPr>
      </p:pic>
    </p:spTree>
    <p:extLst>
      <p:ext uri="{BB962C8B-B14F-4D97-AF65-F5344CB8AC3E}">
        <p14:creationId xmlns:p14="http://schemas.microsoft.com/office/powerpoint/2010/main" val="2511481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90" y="365125"/>
            <a:ext cx="11915192" cy="1325563"/>
          </a:xfrm>
        </p:spPr>
        <p:txBody>
          <a:bodyPr>
            <a:noAutofit/>
          </a:bodyPr>
          <a:lstStyle/>
          <a:p>
            <a:r>
              <a:rPr lang="en-US" sz="3200" b="1" dirty="0"/>
              <a:t>In general, quantum circuits can contain any number of </a:t>
            </a:r>
            <a:r>
              <a:rPr lang="en-US" sz="3200" b="1" dirty="0">
                <a:solidFill>
                  <a:srgbClr val="FF0000"/>
                </a:solidFill>
              </a:rPr>
              <a:t>qubit wires</a:t>
            </a:r>
            <a:r>
              <a:rPr lang="en-US" sz="3200" b="1" dirty="0"/>
              <a:t>. We may also include </a:t>
            </a:r>
            <a:r>
              <a:rPr lang="en-US" sz="3200" b="1" dirty="0">
                <a:solidFill>
                  <a:srgbClr val="FF0000"/>
                </a:solidFill>
              </a:rPr>
              <a:t>classical bit wires</a:t>
            </a:r>
            <a:r>
              <a:rPr lang="en-US" sz="3200" b="1" dirty="0"/>
              <a:t>, which are indicated by double lines like in this example:</a:t>
            </a:r>
            <a:endParaRPr lang="en-IN" sz="3200" b="1" dirty="0"/>
          </a:p>
        </p:txBody>
      </p:sp>
      <p:pic>
        <p:nvPicPr>
          <p:cNvPr id="10242" name="Picture 2" descr="Example circuit with measur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23" y="1959429"/>
            <a:ext cx="11374017" cy="467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021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612" y="1867353"/>
            <a:ext cx="10515600" cy="2611340"/>
          </a:xfrm>
        </p:spPr>
        <p:txBody>
          <a:bodyPr>
            <a:noAutofit/>
          </a:bodyPr>
          <a:lstStyle/>
          <a:p>
            <a:pPr marL="457200" indent="-457200">
              <a:buFont typeface="Arial" panose="020B0604020202020204" pitchFamily="34" charset="0"/>
              <a:buChar char="•"/>
            </a:pPr>
            <a:r>
              <a:rPr lang="en-US" sz="2800" b="1" dirty="0"/>
              <a:t>Sometimes it is convenient to depict a measurement as a gate that takes a qubit as input and outputs a classical bit (as opposed to outputting the qubit in its post-measurement state and writing the result to a separate classical bit</a:t>
            </a:r>
            <a:r>
              <a:rPr lang="en-US" sz="2800" b="1" dirty="0" smtClean="0"/>
              <a:t>).</a:t>
            </a:r>
            <a:br>
              <a:rPr lang="en-US" sz="2800" b="1" dirty="0" smtClean="0"/>
            </a:br>
            <a:r>
              <a:rPr lang="en-US" sz="2800" b="1" dirty="0" smtClean="0"/>
              <a:t> </a:t>
            </a:r>
            <a:br>
              <a:rPr lang="en-US" sz="2800" b="1" dirty="0" smtClean="0"/>
            </a:br>
            <a:r>
              <a:rPr lang="en-US" sz="2800" b="1" dirty="0" smtClean="0"/>
              <a:t>This </a:t>
            </a:r>
            <a:r>
              <a:rPr lang="en-US" sz="2800" b="1" dirty="0"/>
              <a:t>means the measured qubit has been discarded and can safely be ignored thereafter.</a:t>
            </a:r>
            <a:endParaRPr lang="en-IN" sz="2800" b="1" dirty="0"/>
          </a:p>
        </p:txBody>
      </p:sp>
    </p:spTree>
    <p:extLst>
      <p:ext uri="{BB962C8B-B14F-4D97-AF65-F5344CB8AC3E}">
        <p14:creationId xmlns:p14="http://schemas.microsoft.com/office/powerpoint/2010/main" val="35186830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For example, the following circuit diagram represents the same process as the one in the previous diagram, but where we ignore </a:t>
            </a:r>
            <a:r>
              <a:rPr lang="en-US" sz="3200" b="1" dirty="0" smtClean="0"/>
              <a:t>X</a:t>
            </a:r>
            <a:r>
              <a:rPr lang="en-US" sz="3200" b="1" dirty="0"/>
              <a:t> and </a:t>
            </a:r>
            <a:r>
              <a:rPr lang="en-US" sz="3200" b="1" dirty="0" smtClean="0"/>
              <a:t>Y</a:t>
            </a:r>
            <a:r>
              <a:rPr lang="en-US" sz="3200" b="1" dirty="0"/>
              <a:t> after measuring them:</a:t>
            </a:r>
            <a:endParaRPr lang="en-IN" sz="3200" b="1" dirty="0"/>
          </a:p>
        </p:txBody>
      </p:sp>
      <p:pic>
        <p:nvPicPr>
          <p:cNvPr id="13314" name="Picture 2" descr="Example circuit with measurements compa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36" y="2220684"/>
            <a:ext cx="11410950" cy="3540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359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Single-qubit </a:t>
            </a:r>
            <a:r>
              <a:rPr lang="en-US" dirty="0"/>
              <a:t>gates are generally shown as squares with a letter indicating which operation it is, like this:</a:t>
            </a:r>
            <a:endParaRPr lang="en-IN" dirty="0"/>
          </a:p>
        </p:txBody>
      </p:sp>
      <p:pic>
        <p:nvPicPr>
          <p:cNvPr id="14338" name="Picture 2" descr="Single-qubit g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2230016"/>
            <a:ext cx="11220450" cy="2081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4075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Not gates (also known as </a:t>
            </a:r>
            <a:r>
              <a:rPr lang="en-US" dirty="0" smtClean="0"/>
              <a:t>X</a:t>
            </a:r>
            <a:r>
              <a:rPr lang="en-US" dirty="0"/>
              <a:t> gates) are also sometimes denoted by a circle around a plus sign:</a:t>
            </a:r>
            <a:endParaRPr lang="en-IN" dirty="0"/>
          </a:p>
        </p:txBody>
      </p:sp>
      <p:pic>
        <p:nvPicPr>
          <p:cNvPr id="3" name="Picture 2"/>
          <p:cNvPicPr>
            <a:picLocks noChangeAspect="1"/>
          </p:cNvPicPr>
          <p:nvPr/>
        </p:nvPicPr>
        <p:blipFill>
          <a:blip r:embed="rId2"/>
          <a:stretch>
            <a:fillRect/>
          </a:stretch>
        </p:blipFill>
        <p:spPr>
          <a:xfrm>
            <a:off x="3571875" y="2619262"/>
            <a:ext cx="3876864" cy="1619476"/>
          </a:xfrm>
          <a:prstGeom prst="rect">
            <a:avLst/>
          </a:prstGeom>
        </p:spPr>
      </p:pic>
    </p:spTree>
    <p:extLst>
      <p:ext uri="{BB962C8B-B14F-4D97-AF65-F5344CB8AC3E}">
        <p14:creationId xmlns:p14="http://schemas.microsoft.com/office/powerpoint/2010/main" val="31517747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Swap gates are denoted as follows:</a:t>
            </a:r>
            <a:endParaRPr lang="en-IN" dirty="0"/>
          </a:p>
        </p:txBody>
      </p:sp>
      <p:pic>
        <p:nvPicPr>
          <p:cNvPr id="3" name="Picture 2"/>
          <p:cNvPicPr>
            <a:picLocks noChangeAspect="1"/>
          </p:cNvPicPr>
          <p:nvPr/>
        </p:nvPicPr>
        <p:blipFill>
          <a:blip r:embed="rId2"/>
          <a:stretch>
            <a:fillRect/>
          </a:stretch>
        </p:blipFill>
        <p:spPr>
          <a:xfrm>
            <a:off x="4105276" y="2390775"/>
            <a:ext cx="3500576" cy="2005102"/>
          </a:xfrm>
          <a:prstGeom prst="rect">
            <a:avLst/>
          </a:prstGeom>
        </p:spPr>
      </p:pic>
    </p:spTree>
    <p:extLst>
      <p:ext uri="{BB962C8B-B14F-4D97-AF65-F5344CB8AC3E}">
        <p14:creationId xmlns:p14="http://schemas.microsoft.com/office/powerpoint/2010/main" val="20219449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5" y="607722"/>
            <a:ext cx="10515600" cy="2378074"/>
          </a:xfrm>
        </p:spPr>
        <p:txBody>
          <a:bodyPr>
            <a:noAutofit/>
          </a:bodyPr>
          <a:lstStyle/>
          <a:p>
            <a:pPr algn="just"/>
            <a:r>
              <a:rPr lang="en-US" sz="2800" b="1" dirty="0"/>
              <a:t>Controlled-gates,</a:t>
            </a:r>
            <a:r>
              <a:rPr lang="en-US" sz="2800" dirty="0"/>
              <a:t> meaning gates that describe controlled-unitary operations, are denoted by a </a:t>
            </a:r>
            <a:r>
              <a:rPr lang="en-US" sz="2800" b="1" dirty="0"/>
              <a:t>filled-in circle (indicating the control) </a:t>
            </a:r>
            <a:r>
              <a:rPr lang="en-US" sz="2800" dirty="0"/>
              <a:t>connected by a vertical line to whatever operation is being controlled. For instance, </a:t>
            </a:r>
            <a:r>
              <a:rPr lang="en-US" sz="2800" b="1" dirty="0"/>
              <a:t>controlled-NOT gates</a:t>
            </a:r>
            <a:r>
              <a:rPr lang="en-US" sz="2800" dirty="0"/>
              <a:t>, </a:t>
            </a:r>
            <a:r>
              <a:rPr lang="en-US" sz="2800" b="1" dirty="0"/>
              <a:t>controlled-controlled-NOT (or Toffoli) </a:t>
            </a:r>
            <a:r>
              <a:rPr lang="en-US" sz="2800" dirty="0"/>
              <a:t>gates, and </a:t>
            </a:r>
            <a:r>
              <a:rPr lang="en-US" sz="2800" b="1" dirty="0"/>
              <a:t>controlled-swap (</a:t>
            </a:r>
            <a:r>
              <a:rPr lang="en-US" sz="2800" b="1" dirty="0" err="1"/>
              <a:t>Fredkin</a:t>
            </a:r>
            <a:r>
              <a:rPr lang="en-US" sz="2800" b="1" dirty="0"/>
              <a:t>) gates </a:t>
            </a:r>
            <a:r>
              <a:rPr lang="en-US" sz="2800" dirty="0"/>
              <a:t>are denoted like this:</a:t>
            </a:r>
            <a:endParaRPr lang="en-IN" sz="2800" dirty="0"/>
          </a:p>
        </p:txBody>
      </p:sp>
      <p:pic>
        <p:nvPicPr>
          <p:cNvPr id="3" name="Picture 2"/>
          <p:cNvPicPr>
            <a:picLocks noChangeAspect="1"/>
          </p:cNvPicPr>
          <p:nvPr/>
        </p:nvPicPr>
        <p:blipFill>
          <a:blip r:embed="rId2"/>
          <a:stretch>
            <a:fillRect/>
          </a:stretch>
        </p:blipFill>
        <p:spPr>
          <a:xfrm>
            <a:off x="957718" y="3671143"/>
            <a:ext cx="8802328" cy="2314898"/>
          </a:xfrm>
          <a:prstGeom prst="rect">
            <a:avLst/>
          </a:prstGeom>
        </p:spPr>
      </p:pic>
    </p:spTree>
    <p:extLst>
      <p:ext uri="{BB962C8B-B14F-4D97-AF65-F5344CB8AC3E}">
        <p14:creationId xmlns:p14="http://schemas.microsoft.com/office/powerpoint/2010/main" val="22999989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800" b="1" dirty="0"/>
              <a:t>Arbitrary unitary operations on multiple qubits may be viewed as gates. They are depicted by rectangles labeled by the name of the unitary operation. For instance, here is a depiction of an (unspecified) unitary operation U</a:t>
            </a:r>
            <a:r>
              <a:rPr lang="en-US" sz="2800" b="1" i="1" dirty="0"/>
              <a:t>U</a:t>
            </a:r>
            <a:r>
              <a:rPr lang="en-US" sz="2800" b="1" dirty="0"/>
              <a:t> as a gate, along with a controlled version of this gate:</a:t>
            </a:r>
            <a:endParaRPr lang="en-IN" sz="2800" b="1" dirty="0"/>
          </a:p>
        </p:txBody>
      </p:sp>
      <p:pic>
        <p:nvPicPr>
          <p:cNvPr id="3" name="Picture 2"/>
          <p:cNvPicPr>
            <a:picLocks noChangeAspect="1"/>
          </p:cNvPicPr>
          <p:nvPr/>
        </p:nvPicPr>
        <p:blipFill>
          <a:blip r:embed="rId2"/>
          <a:stretch>
            <a:fillRect/>
          </a:stretch>
        </p:blipFill>
        <p:spPr>
          <a:xfrm>
            <a:off x="2036543" y="2512517"/>
            <a:ext cx="7783011" cy="3381847"/>
          </a:xfrm>
          <a:prstGeom prst="rect">
            <a:avLst/>
          </a:prstGeom>
        </p:spPr>
      </p:pic>
    </p:spTree>
    <p:extLst>
      <p:ext uri="{BB962C8B-B14F-4D97-AF65-F5344CB8AC3E}">
        <p14:creationId xmlns:p14="http://schemas.microsoft.com/office/powerpoint/2010/main" val="3043595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a:solidFill>
            <a:schemeClr val="accent2">
              <a:lumMod val="20000"/>
              <a:lumOff val="80000"/>
            </a:schemeClr>
          </a:solidFill>
        </p:spPr>
        <p:txBody>
          <a:bodyPr/>
          <a:lstStyle/>
          <a:p>
            <a:r>
              <a:rPr lang="en-IN" b="1" dirty="0" smtClean="0"/>
              <a:t>1.1.2 Y </a:t>
            </a:r>
            <a:r>
              <a:rPr lang="en-IN" b="1" dirty="0"/>
              <a:t>Gate (Pauli-Y)</a:t>
            </a:r>
          </a:p>
        </p:txBody>
      </p:sp>
      <p:pic>
        <p:nvPicPr>
          <p:cNvPr id="3" name="Picture 2"/>
          <p:cNvPicPr>
            <a:picLocks noChangeAspect="1"/>
          </p:cNvPicPr>
          <p:nvPr/>
        </p:nvPicPr>
        <p:blipFill>
          <a:blip r:embed="rId2"/>
          <a:stretch>
            <a:fillRect/>
          </a:stretch>
        </p:blipFill>
        <p:spPr>
          <a:xfrm>
            <a:off x="838200" y="1810138"/>
            <a:ext cx="10153261" cy="3769567"/>
          </a:xfrm>
          <a:prstGeom prst="rect">
            <a:avLst/>
          </a:prstGeom>
        </p:spPr>
      </p:pic>
      <p:pic>
        <p:nvPicPr>
          <p:cNvPr id="4" name="Picture 3"/>
          <p:cNvPicPr>
            <a:picLocks noChangeAspect="1"/>
          </p:cNvPicPr>
          <p:nvPr/>
        </p:nvPicPr>
        <p:blipFill>
          <a:blip r:embed="rId3"/>
          <a:stretch>
            <a:fillRect/>
          </a:stretch>
        </p:blipFill>
        <p:spPr>
          <a:xfrm>
            <a:off x="6477840" y="294075"/>
            <a:ext cx="1886213" cy="952633"/>
          </a:xfrm>
          <a:prstGeom prst="rect">
            <a:avLst/>
          </a:prstGeom>
        </p:spPr>
      </p:pic>
    </p:spTree>
    <p:extLst>
      <p:ext uri="{BB962C8B-B14F-4D97-AF65-F5344CB8AC3E}">
        <p14:creationId xmlns:p14="http://schemas.microsoft.com/office/powerpoint/2010/main" val="154920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9822"/>
          </a:xfrm>
          <a:solidFill>
            <a:schemeClr val="accent2">
              <a:lumMod val="20000"/>
              <a:lumOff val="80000"/>
            </a:schemeClr>
          </a:solidFill>
        </p:spPr>
        <p:txBody>
          <a:bodyPr/>
          <a:lstStyle/>
          <a:p>
            <a:r>
              <a:rPr lang="en-IN" b="1" dirty="0" smtClean="0"/>
              <a:t>1.1.3 Z </a:t>
            </a:r>
            <a:r>
              <a:rPr lang="en-IN" b="1" dirty="0"/>
              <a:t>Gate (Pauli-Z)</a:t>
            </a:r>
          </a:p>
        </p:txBody>
      </p:sp>
      <p:pic>
        <p:nvPicPr>
          <p:cNvPr id="3" name="Picture 2"/>
          <p:cNvPicPr>
            <a:picLocks noChangeAspect="1"/>
          </p:cNvPicPr>
          <p:nvPr/>
        </p:nvPicPr>
        <p:blipFill>
          <a:blip r:embed="rId2"/>
          <a:stretch>
            <a:fillRect/>
          </a:stretch>
        </p:blipFill>
        <p:spPr>
          <a:xfrm>
            <a:off x="681371" y="1597139"/>
            <a:ext cx="10829258" cy="4066542"/>
          </a:xfrm>
          <a:prstGeom prst="rect">
            <a:avLst/>
          </a:prstGeom>
        </p:spPr>
      </p:pic>
      <p:pic>
        <p:nvPicPr>
          <p:cNvPr id="4" name="Picture 3"/>
          <p:cNvPicPr>
            <a:picLocks noChangeAspect="1"/>
          </p:cNvPicPr>
          <p:nvPr/>
        </p:nvPicPr>
        <p:blipFill>
          <a:blip r:embed="rId3"/>
          <a:stretch>
            <a:fillRect/>
          </a:stretch>
        </p:blipFill>
        <p:spPr>
          <a:xfrm>
            <a:off x="6571928" y="308358"/>
            <a:ext cx="1810003" cy="1152686"/>
          </a:xfrm>
          <a:prstGeom prst="rect">
            <a:avLst/>
          </a:prstGeom>
        </p:spPr>
      </p:pic>
    </p:spTree>
    <p:extLst>
      <p:ext uri="{BB962C8B-B14F-4D97-AF65-F5344CB8AC3E}">
        <p14:creationId xmlns:p14="http://schemas.microsoft.com/office/powerpoint/2010/main" val="20275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176" y="85207"/>
            <a:ext cx="11030338" cy="978484"/>
          </a:xfrm>
          <a:solidFill>
            <a:schemeClr val="accent2">
              <a:lumMod val="20000"/>
              <a:lumOff val="80000"/>
            </a:schemeClr>
          </a:solidFill>
        </p:spPr>
        <p:txBody>
          <a:bodyPr/>
          <a:lstStyle/>
          <a:p>
            <a:r>
              <a:rPr lang="en-IN" b="1" dirty="0" smtClean="0"/>
              <a:t>1.2 Hadamard </a:t>
            </a:r>
            <a:r>
              <a:rPr lang="en-IN" b="1" dirty="0"/>
              <a:t>Gate (H)</a:t>
            </a:r>
          </a:p>
        </p:txBody>
      </p:sp>
      <p:pic>
        <p:nvPicPr>
          <p:cNvPr id="3" name="Picture 2"/>
          <p:cNvPicPr>
            <a:picLocks noChangeAspect="1"/>
          </p:cNvPicPr>
          <p:nvPr/>
        </p:nvPicPr>
        <p:blipFill>
          <a:blip r:embed="rId2"/>
          <a:stretch>
            <a:fillRect/>
          </a:stretch>
        </p:blipFill>
        <p:spPr>
          <a:xfrm>
            <a:off x="838200" y="1308279"/>
            <a:ext cx="8992855" cy="2076740"/>
          </a:xfrm>
          <a:prstGeom prst="rect">
            <a:avLst/>
          </a:prstGeom>
        </p:spPr>
      </p:pic>
      <p:pic>
        <p:nvPicPr>
          <p:cNvPr id="4" name="Picture 3"/>
          <p:cNvPicPr>
            <a:picLocks noChangeAspect="1"/>
          </p:cNvPicPr>
          <p:nvPr/>
        </p:nvPicPr>
        <p:blipFill>
          <a:blip r:embed="rId3"/>
          <a:stretch>
            <a:fillRect/>
          </a:stretch>
        </p:blipFill>
        <p:spPr>
          <a:xfrm>
            <a:off x="838200" y="3480316"/>
            <a:ext cx="9554908" cy="3191320"/>
          </a:xfrm>
          <a:prstGeom prst="rect">
            <a:avLst/>
          </a:prstGeom>
        </p:spPr>
      </p:pic>
      <p:pic>
        <p:nvPicPr>
          <p:cNvPr id="2050" name="Picture 2" descr="QuantumGr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0045" y="85208"/>
            <a:ext cx="3286125" cy="1223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78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b="1" dirty="0" smtClean="0"/>
              <a:t>1.3.1 S </a:t>
            </a:r>
            <a:r>
              <a:rPr lang="en-IN" b="1" dirty="0"/>
              <a:t>Gate (Phase Gate)</a:t>
            </a:r>
          </a:p>
        </p:txBody>
      </p:sp>
      <p:pic>
        <p:nvPicPr>
          <p:cNvPr id="3" name="Picture 2"/>
          <p:cNvPicPr>
            <a:picLocks noChangeAspect="1"/>
          </p:cNvPicPr>
          <p:nvPr/>
        </p:nvPicPr>
        <p:blipFill>
          <a:blip r:embed="rId2"/>
          <a:stretch>
            <a:fillRect/>
          </a:stretch>
        </p:blipFill>
        <p:spPr>
          <a:xfrm>
            <a:off x="838200" y="1926842"/>
            <a:ext cx="10052668" cy="3792824"/>
          </a:xfrm>
          <a:prstGeom prst="rect">
            <a:avLst/>
          </a:prstGeom>
        </p:spPr>
      </p:pic>
    </p:spTree>
    <p:extLst>
      <p:ext uri="{BB962C8B-B14F-4D97-AF65-F5344CB8AC3E}">
        <p14:creationId xmlns:p14="http://schemas.microsoft.com/office/powerpoint/2010/main" val="2606950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8184</TotalTime>
  <Words>1298</Words>
  <Application>Microsoft Office PowerPoint</Application>
  <PresentationFormat>Widescreen</PresentationFormat>
  <Paragraphs>112</Paragraphs>
  <Slides>58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IBM Plex Sans</vt:lpstr>
      <vt:lpstr>inherit</vt:lpstr>
      <vt:lpstr>KaTeX_Math</vt:lpstr>
      <vt:lpstr>Office Theme</vt:lpstr>
      <vt:lpstr>Quantum Gates and Quantum Circuits</vt:lpstr>
      <vt:lpstr>Topics : </vt:lpstr>
      <vt:lpstr>1. Quantum Gates</vt:lpstr>
      <vt:lpstr>1.1.1 Pauli X Gate</vt:lpstr>
      <vt:lpstr>Pauli X Gate</vt:lpstr>
      <vt:lpstr>1.1.2 Y Gate (Pauli-Y)</vt:lpstr>
      <vt:lpstr>1.1.3 Z Gate (Pauli-Z)</vt:lpstr>
      <vt:lpstr>1.2 Hadamard Gate (H)</vt:lpstr>
      <vt:lpstr>1.3.1 S Gate (Phase Gate)</vt:lpstr>
      <vt:lpstr>1.3.2 T Gate (Phase Gate)</vt:lpstr>
      <vt:lpstr>Note</vt:lpstr>
      <vt:lpstr>PowerPoint Presentation</vt:lpstr>
      <vt:lpstr>1.4.1 CNOT Gate (Controlled-X)</vt:lpstr>
      <vt:lpstr>CNOT Gate Matrix Representation</vt:lpstr>
      <vt:lpstr>PowerPoint Presentation</vt:lpstr>
      <vt:lpstr>1.4.2 Controlled-Z Gate (CZ)</vt:lpstr>
      <vt:lpstr>Applying the CZ Gate to Basis States</vt:lpstr>
      <vt:lpstr>Applying the CZ Gate to Basis States</vt:lpstr>
      <vt:lpstr>1.5 Swap Gate</vt:lpstr>
      <vt:lpstr>Applying the Swap Gate to Basis States</vt:lpstr>
      <vt:lpstr>PowerPoint Presentation</vt:lpstr>
      <vt:lpstr>1.6 Toffoli Gate (CCNOT)</vt:lpstr>
      <vt:lpstr>PowerPoint Presentation</vt:lpstr>
      <vt:lpstr>PowerPoint Presentation</vt:lpstr>
      <vt:lpstr>PowerPoint Presentation</vt:lpstr>
      <vt:lpstr>1.7 Identity Gate (I)</vt:lpstr>
      <vt:lpstr>1.8.1 Rx Gate</vt:lpstr>
      <vt:lpstr>PowerPoint Presentation</vt:lpstr>
      <vt:lpstr>Example 1: Rx Gate on ∣0⟩</vt:lpstr>
      <vt:lpstr>Example 2: Rx Gate on ∣1⟩</vt:lpstr>
      <vt:lpstr>1.8.2 Ry Gate</vt:lpstr>
      <vt:lpstr>1.8.3 Rz Gate</vt:lpstr>
      <vt:lpstr>2.0 Quantum Circuit</vt:lpstr>
      <vt:lpstr>Basic Structure of a Quantum Circuit</vt:lpstr>
      <vt:lpstr>Types </vt:lpstr>
      <vt:lpstr>1. Basic Quantum Circuits</vt:lpstr>
      <vt:lpstr>2. Entanglement Circuits</vt:lpstr>
      <vt:lpstr>3. Quantum Fourier Transform (QFT) Circuits</vt:lpstr>
      <vt:lpstr>4. Grover's Search Circuit</vt:lpstr>
      <vt:lpstr>Quantum Circuits</vt:lpstr>
      <vt:lpstr>Quantum Circuits</vt:lpstr>
      <vt:lpstr>Another example of a quantum circuit, this time with two qubits</vt:lpstr>
      <vt:lpstr>Another example of a quantum circuit, this time with two qubits</vt:lpstr>
      <vt:lpstr>The first operation is a Hadamard operation on Y:</vt:lpstr>
      <vt:lpstr>The first operation is a Hadamard operation on Y:</vt:lpstr>
      <vt:lpstr>The second operation is the controlled-NOT operation, where Y is the control and X is the target:</vt:lpstr>
      <vt:lpstr>The controlled-NOT gate's action on standard basis states is as follows:</vt:lpstr>
      <vt:lpstr>Given that we order the qubits as (X,Y), the matrix representation of the controlled-NOT gate is this:</vt:lpstr>
      <vt:lpstr>In particular, recalling our notation for the Bell states,</vt:lpstr>
      <vt:lpstr>We get</vt:lpstr>
      <vt:lpstr>In general, quantum circuits can contain any number of qubit wires. We may also include classical bit wires, which are indicated by double lines like in this example:</vt:lpstr>
      <vt:lpstr>Sometimes it is convenient to depict a measurement as a gate that takes a qubit as input and outputs a classical bit (as opposed to outputting the qubit in its post-measurement state and writing the result to a separate classical bit).   This means the measured qubit has been discarded and can safely be ignored thereafter.</vt:lpstr>
      <vt:lpstr>For example, the following circuit diagram represents the same process as the one in the previous diagram, but where we ignore X and Y after measuring them:</vt:lpstr>
      <vt:lpstr>Single-qubit gates are generally shown as squares with a letter indicating which operation it is, like this:</vt:lpstr>
      <vt:lpstr>Not gates (also known as X gates) are also sometimes denoted by a circle around a plus sign:</vt:lpstr>
      <vt:lpstr>Swap gates are denoted as follows:</vt:lpstr>
      <vt:lpstr>Controlled-gates, meaning gates that describe controlled-unitary operations, are denoted by a filled-in circle (indicating the control) connected by a vertical line to whatever operation is being controlled. For instance, controlled-NOT gates, controlled-controlled-NOT (or Toffoli) gates, and controlled-swap (Fredkin) gates are denoted like this:</vt:lpstr>
      <vt:lpstr>Arbitrary unitary operations on multiple qubits may be viewed as gates. They are depicted by rectangles labeled by the name of the unitary operation. For instance, here is a depiction of an (unspecified) unitary operation UU as a gate, along with a controlled version of this gate: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Quantum Computing</dc:title>
  <dc:creator>Thyagaraju GS</dc:creator>
  <cp:lastModifiedBy>Thyagaraju GS</cp:lastModifiedBy>
  <cp:revision>439</cp:revision>
  <dcterms:created xsi:type="dcterms:W3CDTF">2024-08-01T09:17:12Z</dcterms:created>
  <dcterms:modified xsi:type="dcterms:W3CDTF">2024-08-19T14:26:52Z</dcterms:modified>
</cp:coreProperties>
</file>