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422" r:id="rId4"/>
    <p:sldId id="423" r:id="rId5"/>
    <p:sldId id="424" r:id="rId6"/>
    <p:sldId id="431" r:id="rId7"/>
    <p:sldId id="432" r:id="rId8"/>
    <p:sldId id="433" r:id="rId9"/>
    <p:sldId id="434" r:id="rId10"/>
    <p:sldId id="435" r:id="rId11"/>
    <p:sldId id="436" r:id="rId12"/>
    <p:sldId id="437" r:id="rId13"/>
    <p:sldId id="438" r:id="rId14"/>
    <p:sldId id="440" r:id="rId15"/>
    <p:sldId id="441" r:id="rId16"/>
    <p:sldId id="443" r:id="rId17"/>
    <p:sldId id="444" r:id="rId18"/>
    <p:sldId id="425" r:id="rId19"/>
    <p:sldId id="426" r:id="rId20"/>
    <p:sldId id="427" r:id="rId21"/>
    <p:sldId id="428" r:id="rId22"/>
    <p:sldId id="429" r:id="rId23"/>
    <p:sldId id="4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5" autoAdjust="0"/>
    <p:restoredTop sz="95274" autoAdjust="0"/>
  </p:normalViewPr>
  <p:slideViewPr>
    <p:cSldViewPr snapToGrid="0">
      <p:cViewPr varScale="1">
        <p:scale>
          <a:sx n="87" d="100"/>
          <a:sy n="87" d="100"/>
        </p:scale>
        <p:origin x="2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CEE65-9482-4225-B3A6-5714B51D4080}"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C8903-5B18-4F4A-8559-BCDCC3903FCA}" type="slidenum">
              <a:rPr lang="en-IN" smtClean="0"/>
              <a:t>‹#›</a:t>
            </a:fld>
            <a:endParaRPr lang="en-IN"/>
          </a:p>
        </p:txBody>
      </p:sp>
    </p:spTree>
    <p:extLst>
      <p:ext uri="{BB962C8B-B14F-4D97-AF65-F5344CB8AC3E}">
        <p14:creationId xmlns:p14="http://schemas.microsoft.com/office/powerpoint/2010/main" val="192135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B1C8903-5B18-4F4A-8559-BCDCC3903FCA}" type="slidenum">
              <a:rPr lang="en-IN" smtClean="0"/>
              <a:t>2</a:t>
            </a:fld>
            <a:endParaRPr lang="en-IN"/>
          </a:p>
        </p:txBody>
      </p:sp>
    </p:spTree>
    <p:extLst>
      <p:ext uri="{BB962C8B-B14F-4D97-AF65-F5344CB8AC3E}">
        <p14:creationId xmlns:p14="http://schemas.microsoft.com/office/powerpoint/2010/main" val="371571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2757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114679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333010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8702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643D9F-2BF6-44E0-8CD3-7FB7DE90BDB4}"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184546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643D9F-2BF6-44E0-8CD3-7FB7DE90BDB4}"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406639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643D9F-2BF6-44E0-8CD3-7FB7DE90BDB4}"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377117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643D9F-2BF6-44E0-8CD3-7FB7DE90BDB4}"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427801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43D9F-2BF6-44E0-8CD3-7FB7DE90BDB4}"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176754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643D9F-2BF6-44E0-8CD3-7FB7DE90BDB4}"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49226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643D9F-2BF6-44E0-8CD3-7FB7DE90BDB4}"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51073-4E57-4106-8B9D-7AA004EE950F}" type="slidenum">
              <a:rPr lang="en-IN" smtClean="0"/>
              <a:t>‹#›</a:t>
            </a:fld>
            <a:endParaRPr lang="en-IN"/>
          </a:p>
        </p:txBody>
      </p:sp>
    </p:spTree>
    <p:extLst>
      <p:ext uri="{BB962C8B-B14F-4D97-AF65-F5344CB8AC3E}">
        <p14:creationId xmlns:p14="http://schemas.microsoft.com/office/powerpoint/2010/main" val="37995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43D9F-2BF6-44E0-8CD3-7FB7DE90BDB4}" type="datetimeFigureOut">
              <a:rPr lang="en-IN" smtClean="0"/>
              <a:t>19-08-2024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51073-4E57-4106-8B9D-7AA004EE950F}" type="slidenum">
              <a:rPr lang="en-IN" smtClean="0"/>
              <a:t>‹#›</a:t>
            </a:fld>
            <a:endParaRPr lang="en-IN"/>
          </a:p>
        </p:txBody>
      </p:sp>
    </p:spTree>
    <p:extLst>
      <p:ext uri="{BB962C8B-B14F-4D97-AF65-F5344CB8AC3E}">
        <p14:creationId xmlns:p14="http://schemas.microsoft.com/office/powerpoint/2010/main" val="124909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20000"/>
              <a:lumOff val="80000"/>
            </a:schemeClr>
          </a:solidFill>
        </p:spPr>
        <p:txBody>
          <a:bodyPr/>
          <a:lstStyle/>
          <a:p>
            <a:r>
              <a:rPr lang="en-US" b="1" dirty="0"/>
              <a:t>Introduction to Quantum </a:t>
            </a:r>
            <a:r>
              <a:rPr lang="en-US" b="1" dirty="0" err="1" smtClean="0"/>
              <a:t>Alhorithms</a:t>
            </a:r>
            <a:endParaRPr lang="en-IN" b="1" dirty="0"/>
          </a:p>
        </p:txBody>
      </p:sp>
      <p:sp>
        <p:nvSpPr>
          <p:cNvPr id="3" name="Subtitle 2"/>
          <p:cNvSpPr>
            <a:spLocks noGrp="1"/>
          </p:cNvSpPr>
          <p:nvPr>
            <p:ph type="subTitle" idx="1"/>
          </p:nvPr>
        </p:nvSpPr>
        <p:spPr/>
        <p:txBody>
          <a:bodyPr/>
          <a:lstStyle/>
          <a:p>
            <a:r>
              <a:rPr lang="en-US" dirty="0"/>
              <a:t>Dr. Thyagaraju G S </a:t>
            </a:r>
          </a:p>
          <a:p>
            <a:r>
              <a:rPr lang="en-US" dirty="0"/>
              <a:t>Professor and </a:t>
            </a:r>
            <a:r>
              <a:rPr lang="en-US" dirty="0" err="1"/>
              <a:t>HoD</a:t>
            </a:r>
            <a:r>
              <a:rPr lang="en-US" dirty="0"/>
              <a:t>, Department of CSE, </a:t>
            </a:r>
          </a:p>
          <a:p>
            <a:r>
              <a:rPr lang="en-US" dirty="0"/>
              <a:t>SDM Institute Of Technology, Ujire-574240</a:t>
            </a:r>
            <a:endParaRPr lang="en-IN" dirty="0"/>
          </a:p>
        </p:txBody>
      </p:sp>
    </p:spTree>
    <p:extLst>
      <p:ext uri="{BB962C8B-B14F-4D97-AF65-F5344CB8AC3E}">
        <p14:creationId xmlns:p14="http://schemas.microsoft.com/office/powerpoint/2010/main" val="3930021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5573" y="1864755"/>
            <a:ext cx="11250595" cy="2753109"/>
          </a:xfrm>
          <a:prstGeom prst="rect">
            <a:avLst/>
          </a:prstGeom>
        </p:spPr>
      </p:pic>
    </p:spTree>
    <p:extLst>
      <p:ext uri="{BB962C8B-B14F-4D97-AF65-F5344CB8AC3E}">
        <p14:creationId xmlns:p14="http://schemas.microsoft.com/office/powerpoint/2010/main" val="64264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0100" y="2264992"/>
            <a:ext cx="10269383" cy="2034446"/>
          </a:xfrm>
          <a:prstGeom prst="rect">
            <a:avLst/>
          </a:prstGeom>
        </p:spPr>
      </p:pic>
    </p:spTree>
    <p:extLst>
      <p:ext uri="{BB962C8B-B14F-4D97-AF65-F5344CB8AC3E}">
        <p14:creationId xmlns:p14="http://schemas.microsoft.com/office/powerpoint/2010/main" val="101825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8117" y="2050813"/>
            <a:ext cx="11441122" cy="2457793"/>
          </a:xfrm>
          <a:prstGeom prst="rect">
            <a:avLst/>
          </a:prstGeom>
        </p:spPr>
      </p:pic>
    </p:spTree>
    <p:extLst>
      <p:ext uri="{BB962C8B-B14F-4D97-AF65-F5344CB8AC3E}">
        <p14:creationId xmlns:p14="http://schemas.microsoft.com/office/powerpoint/2010/main" val="406809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2038" y="629299"/>
            <a:ext cx="10536120" cy="3229426"/>
          </a:xfrm>
          <a:prstGeom prst="rect">
            <a:avLst/>
          </a:prstGeom>
        </p:spPr>
      </p:pic>
      <p:pic>
        <p:nvPicPr>
          <p:cNvPr id="3" name="Picture 2"/>
          <p:cNvPicPr>
            <a:picLocks noChangeAspect="1"/>
          </p:cNvPicPr>
          <p:nvPr/>
        </p:nvPicPr>
        <p:blipFill>
          <a:blip r:embed="rId3"/>
          <a:stretch>
            <a:fillRect/>
          </a:stretch>
        </p:blipFill>
        <p:spPr>
          <a:xfrm>
            <a:off x="492038" y="4482514"/>
            <a:ext cx="7773485" cy="990738"/>
          </a:xfrm>
          <a:prstGeom prst="rect">
            <a:avLst/>
          </a:prstGeom>
        </p:spPr>
      </p:pic>
    </p:spTree>
    <p:extLst>
      <p:ext uri="{BB962C8B-B14F-4D97-AF65-F5344CB8AC3E}">
        <p14:creationId xmlns:p14="http://schemas.microsoft.com/office/powerpoint/2010/main" val="76443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8178" y="1961945"/>
            <a:ext cx="8735644" cy="2934109"/>
          </a:xfrm>
          <a:prstGeom prst="rect">
            <a:avLst/>
          </a:prstGeom>
        </p:spPr>
      </p:pic>
    </p:spTree>
    <p:extLst>
      <p:ext uri="{BB962C8B-B14F-4D97-AF65-F5344CB8AC3E}">
        <p14:creationId xmlns:p14="http://schemas.microsoft.com/office/powerpoint/2010/main" val="177246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913" y="1204602"/>
            <a:ext cx="11460174" cy="4448796"/>
          </a:xfrm>
          <a:prstGeom prst="rect">
            <a:avLst/>
          </a:prstGeom>
        </p:spPr>
      </p:pic>
    </p:spTree>
    <p:extLst>
      <p:ext uri="{BB962C8B-B14F-4D97-AF65-F5344CB8AC3E}">
        <p14:creationId xmlns:p14="http://schemas.microsoft.com/office/powerpoint/2010/main" val="102252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9440" y="2033392"/>
            <a:ext cx="9993120" cy="2791215"/>
          </a:xfrm>
          <a:prstGeom prst="rect">
            <a:avLst/>
          </a:prstGeom>
        </p:spPr>
      </p:pic>
    </p:spTree>
    <p:extLst>
      <p:ext uri="{BB962C8B-B14F-4D97-AF65-F5344CB8AC3E}">
        <p14:creationId xmlns:p14="http://schemas.microsoft.com/office/powerpoint/2010/main" val="132066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0152" y="547285"/>
            <a:ext cx="8211696" cy="5763429"/>
          </a:xfrm>
          <a:prstGeom prst="rect">
            <a:avLst/>
          </a:prstGeom>
        </p:spPr>
      </p:pic>
    </p:spTree>
    <p:extLst>
      <p:ext uri="{BB962C8B-B14F-4D97-AF65-F5344CB8AC3E}">
        <p14:creationId xmlns:p14="http://schemas.microsoft.com/office/powerpoint/2010/main" val="1001822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IN" b="1" dirty="0"/>
              <a:t> Quantum Factoring Algorithms</a:t>
            </a:r>
            <a:r>
              <a:rPr lang="en-IN" dirty="0"/>
              <a:t>:</a:t>
            </a:r>
          </a:p>
        </p:txBody>
      </p:sp>
      <p:sp>
        <p:nvSpPr>
          <p:cNvPr id="3" name="Content Placeholder 2"/>
          <p:cNvSpPr>
            <a:spLocks noGrp="1"/>
          </p:cNvSpPr>
          <p:nvPr>
            <p:ph idx="1"/>
          </p:nvPr>
        </p:nvSpPr>
        <p:spPr/>
        <p:txBody>
          <a:bodyPr/>
          <a:lstStyle/>
          <a:p>
            <a:r>
              <a:rPr lang="en-US" b="1" dirty="0"/>
              <a:t>Shor's Algorithm</a:t>
            </a:r>
            <a:r>
              <a:rPr lang="en-US" dirty="0"/>
              <a:t>: This algorithm can factor large integers exponentially faster than the best-known classical algorithms. It's particularly significant because it could potentially break widely used cryptographic systems like RSA, which relies on the difficulty of factoring large numbers.</a:t>
            </a:r>
            <a:endParaRPr lang="en-IN" dirty="0"/>
          </a:p>
        </p:txBody>
      </p:sp>
    </p:spTree>
    <p:extLst>
      <p:ext uri="{BB962C8B-B14F-4D97-AF65-F5344CB8AC3E}">
        <p14:creationId xmlns:p14="http://schemas.microsoft.com/office/powerpoint/2010/main" val="996570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3. Quantum </a:t>
            </a:r>
            <a:r>
              <a:rPr lang="en-IN" b="1" dirty="0"/>
              <a:t>Simulation Algorithms</a:t>
            </a:r>
            <a:r>
              <a:rPr lang="en-IN" dirty="0"/>
              <a:t>:</a:t>
            </a:r>
          </a:p>
        </p:txBody>
      </p:sp>
      <p:sp>
        <p:nvSpPr>
          <p:cNvPr id="3" name="Content Placeholder 2"/>
          <p:cNvSpPr>
            <a:spLocks noGrp="1"/>
          </p:cNvSpPr>
          <p:nvPr>
            <p:ph idx="1"/>
          </p:nvPr>
        </p:nvSpPr>
        <p:spPr/>
        <p:txBody>
          <a:bodyPr/>
          <a:lstStyle/>
          <a:p>
            <a:r>
              <a:rPr lang="en-US" b="1" dirty="0"/>
              <a:t>Quantum Simulations</a:t>
            </a:r>
            <a:r>
              <a:rPr lang="en-US" dirty="0"/>
              <a:t>: Quantum computers can simulate quantum systems much more efficiently than classical computers. Algorithms in this category are used to model molecular structures, chemical reactions, and other quantum systems, which has applications in materials science, chemistry, and drug discovery.</a:t>
            </a:r>
            <a:endParaRPr lang="en-IN" dirty="0"/>
          </a:p>
        </p:txBody>
      </p:sp>
    </p:spTree>
    <p:extLst>
      <p:ext uri="{BB962C8B-B14F-4D97-AF65-F5344CB8AC3E}">
        <p14:creationId xmlns:p14="http://schemas.microsoft.com/office/powerpoint/2010/main" val="118890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US" b="1" dirty="0"/>
              <a:t>Topics : </a:t>
            </a:r>
            <a:endParaRPr lang="en-IN" b="1"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Introduction</a:t>
            </a:r>
          </a:p>
          <a:p>
            <a:pPr marL="514350" indent="-514350">
              <a:buAutoNum type="arabicPeriod"/>
            </a:pPr>
            <a:r>
              <a:rPr lang="en-US" dirty="0" smtClean="0"/>
              <a:t>Types </a:t>
            </a:r>
          </a:p>
          <a:p>
            <a:pPr marL="514350" indent="-514350">
              <a:buAutoNum type="arabicPeriod"/>
            </a:pPr>
            <a:r>
              <a:rPr lang="en-US" dirty="0" smtClean="0"/>
              <a:t>Example</a:t>
            </a:r>
            <a:endParaRPr lang="en-IN" dirty="0"/>
          </a:p>
        </p:txBody>
      </p:sp>
    </p:spTree>
    <p:extLst>
      <p:ext uri="{BB962C8B-B14F-4D97-AF65-F5344CB8AC3E}">
        <p14:creationId xmlns:p14="http://schemas.microsoft.com/office/powerpoint/2010/main" val="647151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IN" b="1" dirty="0"/>
              <a:t>Quantum Optimization Algorithms</a:t>
            </a:r>
            <a:r>
              <a:rPr lang="en-IN" dirty="0"/>
              <a:t>:</a:t>
            </a:r>
          </a:p>
        </p:txBody>
      </p:sp>
      <p:sp>
        <p:nvSpPr>
          <p:cNvPr id="3" name="Content Placeholder 2"/>
          <p:cNvSpPr>
            <a:spLocks noGrp="1"/>
          </p:cNvSpPr>
          <p:nvPr>
            <p:ph idx="1"/>
          </p:nvPr>
        </p:nvSpPr>
        <p:spPr/>
        <p:txBody>
          <a:bodyPr/>
          <a:lstStyle/>
          <a:p>
            <a:r>
              <a:rPr lang="en-US" b="1" dirty="0"/>
              <a:t>Quantum Approximate Optimization Algorithm (QAOA)</a:t>
            </a:r>
            <a:r>
              <a:rPr lang="en-US" dirty="0"/>
              <a:t>: This algorithm is used to solve combinatorial optimization problems by finding approximate solutions more efficiently than classical methods</a:t>
            </a:r>
            <a:r>
              <a:rPr lang="en-US" dirty="0" smtClean="0"/>
              <a:t>.</a:t>
            </a:r>
          </a:p>
          <a:p>
            <a:r>
              <a:rPr lang="en-US" b="1" dirty="0" err="1"/>
              <a:t>Variational</a:t>
            </a:r>
            <a:r>
              <a:rPr lang="en-US" b="1" dirty="0"/>
              <a:t> Quantum </a:t>
            </a:r>
            <a:r>
              <a:rPr lang="en-US" b="1" dirty="0" err="1"/>
              <a:t>Eigensolver</a:t>
            </a:r>
            <a:r>
              <a:rPr lang="en-US" b="1" dirty="0"/>
              <a:t> (VQE)</a:t>
            </a:r>
            <a:r>
              <a:rPr lang="en-US" dirty="0"/>
              <a:t>: VQE is used to find the ground state energy of a quantum system, which is crucial in quantum chemistry.</a:t>
            </a:r>
            <a:endParaRPr lang="en-IN" dirty="0"/>
          </a:p>
        </p:txBody>
      </p:sp>
    </p:spTree>
    <p:extLst>
      <p:ext uri="{BB962C8B-B14F-4D97-AF65-F5344CB8AC3E}">
        <p14:creationId xmlns:p14="http://schemas.microsoft.com/office/powerpoint/2010/main" val="218419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IN" dirty="0"/>
              <a:t>Quantum Machine Learning Algorithms</a:t>
            </a:r>
          </a:p>
        </p:txBody>
      </p:sp>
      <p:sp>
        <p:nvSpPr>
          <p:cNvPr id="3" name="Content Placeholder 2"/>
          <p:cNvSpPr>
            <a:spLocks noGrp="1"/>
          </p:cNvSpPr>
          <p:nvPr>
            <p:ph idx="1"/>
          </p:nvPr>
        </p:nvSpPr>
        <p:spPr/>
        <p:txBody>
          <a:bodyPr/>
          <a:lstStyle/>
          <a:p>
            <a:r>
              <a:rPr lang="en-IN" b="1" dirty="0"/>
              <a:t>Quantum Support Vector Machine (QSVM)</a:t>
            </a:r>
            <a:r>
              <a:rPr lang="en-IN" dirty="0"/>
              <a:t>: An adaptation of classical support vector machines, QSVMs leverage quantum computing to classify data points more efficiently</a:t>
            </a:r>
            <a:r>
              <a:rPr lang="en-IN" dirty="0" smtClean="0"/>
              <a:t>.</a:t>
            </a:r>
          </a:p>
          <a:p>
            <a:r>
              <a:rPr lang="en-US" b="1" dirty="0"/>
              <a:t>Quantum Neural Networks (QNNs)</a:t>
            </a:r>
            <a:r>
              <a:rPr lang="en-US" dirty="0"/>
              <a:t>: These networks combine quantum computing with the principles of neural networks to potentially outperform classical neural networks in certain tasks.</a:t>
            </a:r>
            <a:endParaRPr lang="en-IN" dirty="0"/>
          </a:p>
        </p:txBody>
      </p:sp>
    </p:spTree>
    <p:extLst>
      <p:ext uri="{BB962C8B-B14F-4D97-AF65-F5344CB8AC3E}">
        <p14:creationId xmlns:p14="http://schemas.microsoft.com/office/powerpoint/2010/main" val="148380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IN" b="1" dirty="0"/>
              <a:t>Quantum Fourier Transform (QFT)</a:t>
            </a:r>
            <a:r>
              <a:rPr lang="en-IN" dirty="0"/>
              <a:t>:</a:t>
            </a:r>
          </a:p>
        </p:txBody>
      </p:sp>
      <p:sp>
        <p:nvSpPr>
          <p:cNvPr id="3" name="Content Placeholder 2"/>
          <p:cNvSpPr>
            <a:spLocks noGrp="1"/>
          </p:cNvSpPr>
          <p:nvPr>
            <p:ph idx="1"/>
          </p:nvPr>
        </p:nvSpPr>
        <p:spPr/>
        <p:txBody>
          <a:bodyPr/>
          <a:lstStyle/>
          <a:p>
            <a:r>
              <a:rPr lang="en-US" b="1" dirty="0"/>
              <a:t>QFT</a:t>
            </a:r>
            <a:r>
              <a:rPr lang="en-US" dirty="0"/>
              <a:t> is a quantum version of the discrete Fourier transform and is a crucial component of several quantum algorithms, including Shor's algorithm. It is used for transforming quantum states into their frequency components, which is essential in solving problems related to periodicity and number theory.</a:t>
            </a:r>
            <a:endParaRPr lang="en-IN" dirty="0"/>
          </a:p>
        </p:txBody>
      </p:sp>
    </p:spTree>
    <p:extLst>
      <p:ext uri="{BB962C8B-B14F-4D97-AF65-F5344CB8AC3E}">
        <p14:creationId xmlns:p14="http://schemas.microsoft.com/office/powerpoint/2010/main" val="381862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7. Quantum </a:t>
            </a:r>
            <a:r>
              <a:rPr lang="en-IN" b="1" dirty="0"/>
              <a:t>Cryptography Algorithms</a:t>
            </a:r>
            <a:r>
              <a:rPr lang="en-IN" dirty="0"/>
              <a:t>:</a:t>
            </a:r>
          </a:p>
        </p:txBody>
      </p:sp>
      <p:sp>
        <p:nvSpPr>
          <p:cNvPr id="3" name="Content Placeholder 2"/>
          <p:cNvSpPr>
            <a:spLocks noGrp="1"/>
          </p:cNvSpPr>
          <p:nvPr>
            <p:ph idx="1"/>
          </p:nvPr>
        </p:nvSpPr>
        <p:spPr/>
        <p:txBody>
          <a:bodyPr/>
          <a:lstStyle/>
          <a:p>
            <a:r>
              <a:rPr lang="en-US" b="1" dirty="0"/>
              <a:t>Quantum Key Distribution (QKD)</a:t>
            </a:r>
            <a:r>
              <a:rPr lang="en-US" dirty="0"/>
              <a:t>: QKD uses quantum mechanics to create secure communication channels, ensuring that any eavesdropping attempts can be detected. The most famous QKD protocol is BB84.</a:t>
            </a:r>
            <a:endParaRPr lang="en-IN" dirty="0"/>
          </a:p>
        </p:txBody>
      </p:sp>
    </p:spTree>
    <p:extLst>
      <p:ext uri="{BB962C8B-B14F-4D97-AF65-F5344CB8AC3E}">
        <p14:creationId xmlns:p14="http://schemas.microsoft.com/office/powerpoint/2010/main" val="9181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Quantum Algorithms</a:t>
            </a:r>
            <a:endParaRPr lang="en-IN" b="1" dirty="0"/>
          </a:p>
        </p:txBody>
      </p:sp>
      <p:sp>
        <p:nvSpPr>
          <p:cNvPr id="3" name="Content Placeholder 2"/>
          <p:cNvSpPr>
            <a:spLocks noGrp="1"/>
          </p:cNvSpPr>
          <p:nvPr>
            <p:ph idx="1"/>
          </p:nvPr>
        </p:nvSpPr>
        <p:spPr/>
        <p:txBody>
          <a:bodyPr/>
          <a:lstStyle/>
          <a:p>
            <a:r>
              <a:rPr lang="en-US" dirty="0"/>
              <a:t>Quantum algorithms are procedures that run on quantum computers and take advantage of quantum mechanics' principles to solve problems more efficiently than classical algorithms. </a:t>
            </a:r>
            <a:endParaRPr lang="en-US" dirty="0" smtClean="0"/>
          </a:p>
          <a:p>
            <a:r>
              <a:rPr lang="en-US" dirty="0" smtClean="0"/>
              <a:t>These </a:t>
            </a:r>
            <a:r>
              <a:rPr lang="en-US" dirty="0"/>
              <a:t>algorithms utilize the unique properties of quantum bits (qubits), such as </a:t>
            </a:r>
            <a:r>
              <a:rPr lang="en-US" b="1" dirty="0"/>
              <a:t>superposition, entanglement, and interference</a:t>
            </a:r>
            <a:r>
              <a:rPr lang="en-US" dirty="0"/>
              <a:t>, to perform computations that are infeasible or extremely slow on classical computers.</a:t>
            </a:r>
            <a:endParaRPr lang="en-IN" dirty="0"/>
          </a:p>
        </p:txBody>
      </p:sp>
    </p:spTree>
    <p:extLst>
      <p:ext uri="{BB962C8B-B14F-4D97-AF65-F5344CB8AC3E}">
        <p14:creationId xmlns:p14="http://schemas.microsoft.com/office/powerpoint/2010/main" val="138737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Quantum Algorithms</a:t>
            </a:r>
          </a:p>
        </p:txBody>
      </p:sp>
      <p:sp>
        <p:nvSpPr>
          <p:cNvPr id="3" name="Content Placeholder 2"/>
          <p:cNvSpPr>
            <a:spLocks noGrp="1"/>
          </p:cNvSpPr>
          <p:nvPr>
            <p:ph idx="1"/>
          </p:nvPr>
        </p:nvSpPr>
        <p:spPr/>
        <p:txBody>
          <a:bodyPr/>
          <a:lstStyle/>
          <a:p>
            <a:pPr marL="514350" indent="-514350">
              <a:buFont typeface="+mj-lt"/>
              <a:buAutoNum type="arabicPeriod"/>
            </a:pPr>
            <a:r>
              <a:rPr lang="en-IN" b="1" dirty="0"/>
              <a:t>Quantum Search Algorithms</a:t>
            </a:r>
            <a:r>
              <a:rPr lang="en-IN" dirty="0" smtClean="0"/>
              <a:t>:</a:t>
            </a:r>
          </a:p>
          <a:p>
            <a:pPr marL="514350" indent="-514350">
              <a:buFont typeface="+mj-lt"/>
              <a:buAutoNum type="arabicPeriod"/>
            </a:pPr>
            <a:r>
              <a:rPr lang="en-IN" dirty="0"/>
              <a:t>Quantum Factoring </a:t>
            </a:r>
            <a:r>
              <a:rPr lang="en-IN" dirty="0" smtClean="0"/>
              <a:t>Algorithms</a:t>
            </a:r>
          </a:p>
          <a:p>
            <a:pPr marL="514350" indent="-514350">
              <a:buFont typeface="+mj-lt"/>
              <a:buAutoNum type="arabicPeriod"/>
            </a:pPr>
            <a:r>
              <a:rPr lang="en-IN" b="1" dirty="0"/>
              <a:t>Quantum Simulation Algorithms</a:t>
            </a:r>
            <a:r>
              <a:rPr lang="en-IN" dirty="0" smtClean="0"/>
              <a:t>:</a:t>
            </a:r>
          </a:p>
          <a:p>
            <a:pPr marL="514350" indent="-514350">
              <a:buFont typeface="+mj-lt"/>
              <a:buAutoNum type="arabicPeriod"/>
            </a:pPr>
            <a:r>
              <a:rPr lang="en-IN" dirty="0"/>
              <a:t>Quantum Optimization </a:t>
            </a:r>
            <a:r>
              <a:rPr lang="en-IN" dirty="0" smtClean="0"/>
              <a:t>Algorithms</a:t>
            </a:r>
          </a:p>
          <a:p>
            <a:pPr marL="514350" indent="-514350">
              <a:buFont typeface="+mj-lt"/>
              <a:buAutoNum type="arabicPeriod"/>
            </a:pPr>
            <a:r>
              <a:rPr lang="en-IN" b="1" dirty="0"/>
              <a:t>Quantum Machine Learning Algorithms</a:t>
            </a:r>
            <a:r>
              <a:rPr lang="en-IN" dirty="0" smtClean="0"/>
              <a:t>:</a:t>
            </a:r>
          </a:p>
          <a:p>
            <a:pPr marL="514350" indent="-514350">
              <a:buFont typeface="+mj-lt"/>
              <a:buAutoNum type="arabicPeriod"/>
            </a:pPr>
            <a:r>
              <a:rPr lang="en-IN" b="1" dirty="0"/>
              <a:t>Quantum Fourier Transform (QFT</a:t>
            </a:r>
            <a:r>
              <a:rPr lang="en-IN" b="1" dirty="0" smtClean="0"/>
              <a:t>)</a:t>
            </a:r>
            <a:r>
              <a:rPr lang="en-IN" dirty="0" smtClean="0"/>
              <a:t>:</a:t>
            </a:r>
          </a:p>
          <a:p>
            <a:pPr marL="514350" indent="-514350">
              <a:buFont typeface="+mj-lt"/>
              <a:buAutoNum type="arabicPeriod"/>
            </a:pPr>
            <a:r>
              <a:rPr lang="en-IN" dirty="0"/>
              <a:t>Quantum Cryptography Algorithms</a:t>
            </a:r>
          </a:p>
        </p:txBody>
      </p:sp>
    </p:spTree>
    <p:extLst>
      <p:ext uri="{BB962C8B-B14F-4D97-AF65-F5344CB8AC3E}">
        <p14:creationId xmlns:p14="http://schemas.microsoft.com/office/powerpoint/2010/main" val="279464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IN" b="1" dirty="0"/>
              <a:t> Quantum Search Algorithms</a:t>
            </a:r>
            <a:r>
              <a:rPr lang="en-IN" dirty="0"/>
              <a:t>:</a:t>
            </a:r>
          </a:p>
        </p:txBody>
      </p:sp>
      <p:sp>
        <p:nvSpPr>
          <p:cNvPr id="3" name="Content Placeholder 2"/>
          <p:cNvSpPr>
            <a:spLocks noGrp="1"/>
          </p:cNvSpPr>
          <p:nvPr>
            <p:ph idx="1"/>
          </p:nvPr>
        </p:nvSpPr>
        <p:spPr/>
        <p:txBody>
          <a:bodyPr/>
          <a:lstStyle/>
          <a:p>
            <a:r>
              <a:rPr lang="en-IN" b="1" dirty="0"/>
              <a:t>Grover's Algorithm</a:t>
            </a:r>
            <a:r>
              <a:rPr lang="en-IN" dirty="0"/>
              <a:t>: One of the most famous quantum algorithms, Grover's algorithm provides a </a:t>
            </a:r>
            <a:r>
              <a:rPr lang="en-IN" b="1" dirty="0"/>
              <a:t>quadratic speedup for unstructured</a:t>
            </a:r>
            <a:r>
              <a:rPr lang="en-IN" dirty="0"/>
              <a:t> search problems. </a:t>
            </a:r>
            <a:endParaRPr lang="en-IN" dirty="0" smtClean="0"/>
          </a:p>
          <a:p>
            <a:r>
              <a:rPr lang="en-IN" dirty="0" smtClean="0"/>
              <a:t>For </a:t>
            </a:r>
            <a:r>
              <a:rPr lang="en-IN" dirty="0"/>
              <a:t>example, if a classical algorithm needs </a:t>
            </a:r>
            <a:r>
              <a:rPr lang="en-IN" dirty="0" smtClean="0"/>
              <a:t>N </a:t>
            </a:r>
            <a:r>
              <a:rPr lang="en-IN" dirty="0"/>
              <a:t>steps to search a list of </a:t>
            </a:r>
            <a:r>
              <a:rPr lang="en-IN" dirty="0" smtClean="0"/>
              <a:t>N </a:t>
            </a:r>
            <a:r>
              <a:rPr lang="en-IN" dirty="0"/>
              <a:t>items, Grover's algorithm can do it in </a:t>
            </a:r>
            <a:r>
              <a:rPr lang="en-IN" b="1" dirty="0" err="1" smtClean="0"/>
              <a:t>sqrt</a:t>
            </a:r>
            <a:r>
              <a:rPr lang="en-IN" b="1" dirty="0" smtClean="0"/>
              <a:t>(N)​</a:t>
            </a:r>
            <a:r>
              <a:rPr lang="en-IN" dirty="0" smtClean="0"/>
              <a:t> </a:t>
            </a:r>
            <a:r>
              <a:rPr lang="en-IN" dirty="0"/>
              <a:t>steps.</a:t>
            </a:r>
          </a:p>
        </p:txBody>
      </p:sp>
    </p:spTree>
    <p:extLst>
      <p:ext uri="{BB962C8B-B14F-4D97-AF65-F5344CB8AC3E}">
        <p14:creationId xmlns:p14="http://schemas.microsoft.com/office/powerpoint/2010/main" val="409835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a:solidFill>
            <a:schemeClr val="accent2">
              <a:lumMod val="20000"/>
              <a:lumOff val="80000"/>
            </a:schemeClr>
          </a:solidFill>
        </p:spPr>
        <p:txBody>
          <a:bodyPr/>
          <a:lstStyle/>
          <a:p>
            <a:r>
              <a:rPr lang="en-US" dirty="0" smtClean="0"/>
              <a:t>Grover’s Algorithm</a:t>
            </a:r>
            <a:endParaRPr lang="en-IN" dirty="0"/>
          </a:p>
        </p:txBody>
      </p:sp>
      <p:sp>
        <p:nvSpPr>
          <p:cNvPr id="3" name="Content Placeholder 2"/>
          <p:cNvSpPr>
            <a:spLocks noGrp="1"/>
          </p:cNvSpPr>
          <p:nvPr>
            <p:ph idx="1"/>
          </p:nvPr>
        </p:nvSpPr>
        <p:spPr>
          <a:xfrm>
            <a:off x="909426" y="1500641"/>
            <a:ext cx="10515600" cy="1803983"/>
          </a:xfrm>
        </p:spPr>
        <p:txBody>
          <a:bodyPr/>
          <a:lstStyle/>
          <a:p>
            <a:r>
              <a:rPr lang="en-US" dirty="0"/>
              <a:t>Grover's algorithm is a quantum algorithm that provides a significant speedup for searching an unsorted database or solving unstructured search problems. It is particularly known for its quadratic speedup compared to classical algorithms</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1066423" y="3629608"/>
            <a:ext cx="10358603" cy="1950098"/>
          </a:xfrm>
          <a:prstGeom prst="rect">
            <a:avLst/>
          </a:prstGeom>
        </p:spPr>
      </p:pic>
    </p:spTree>
    <p:extLst>
      <p:ext uri="{BB962C8B-B14F-4D97-AF65-F5344CB8AC3E}">
        <p14:creationId xmlns:p14="http://schemas.microsoft.com/office/powerpoint/2010/main" val="220603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92643"/>
          </a:xfrm>
          <a:solidFill>
            <a:schemeClr val="accent2">
              <a:lumMod val="20000"/>
              <a:lumOff val="80000"/>
            </a:schemeClr>
          </a:solidFill>
        </p:spPr>
        <p:txBody>
          <a:bodyPr/>
          <a:lstStyle/>
          <a:p>
            <a:r>
              <a:rPr lang="en-IN" dirty="0"/>
              <a:t>Steps of Grover's Algorithm</a:t>
            </a:r>
          </a:p>
        </p:txBody>
      </p:sp>
      <p:pic>
        <p:nvPicPr>
          <p:cNvPr id="5" name="Picture 4"/>
          <p:cNvPicPr>
            <a:picLocks noChangeAspect="1"/>
          </p:cNvPicPr>
          <p:nvPr/>
        </p:nvPicPr>
        <p:blipFill>
          <a:blip r:embed="rId2"/>
          <a:stretch>
            <a:fillRect/>
          </a:stretch>
        </p:blipFill>
        <p:spPr>
          <a:xfrm>
            <a:off x="838199" y="1544089"/>
            <a:ext cx="11000617" cy="2150833"/>
          </a:xfrm>
          <a:prstGeom prst="rect">
            <a:avLst/>
          </a:prstGeom>
        </p:spPr>
      </p:pic>
      <p:pic>
        <p:nvPicPr>
          <p:cNvPr id="6" name="Picture 5"/>
          <p:cNvPicPr>
            <a:picLocks noChangeAspect="1"/>
          </p:cNvPicPr>
          <p:nvPr/>
        </p:nvPicPr>
        <p:blipFill>
          <a:blip r:embed="rId3"/>
          <a:stretch>
            <a:fillRect/>
          </a:stretch>
        </p:blipFill>
        <p:spPr>
          <a:xfrm>
            <a:off x="838199" y="3881243"/>
            <a:ext cx="10461192" cy="1558504"/>
          </a:xfrm>
          <a:prstGeom prst="rect">
            <a:avLst/>
          </a:prstGeom>
        </p:spPr>
      </p:pic>
    </p:spTree>
    <p:extLst>
      <p:ext uri="{BB962C8B-B14F-4D97-AF65-F5344CB8AC3E}">
        <p14:creationId xmlns:p14="http://schemas.microsoft.com/office/powerpoint/2010/main" val="245902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241081"/>
          </a:xfrm>
          <a:solidFill>
            <a:schemeClr val="accent2">
              <a:lumMod val="20000"/>
              <a:lumOff val="80000"/>
            </a:schemeClr>
          </a:solidFill>
        </p:spPr>
        <p:txBody>
          <a:bodyPr/>
          <a:lstStyle/>
          <a:p>
            <a:r>
              <a:rPr lang="en-IN" dirty="0"/>
              <a:t>Steps of Grover's Algorithm</a:t>
            </a:r>
          </a:p>
        </p:txBody>
      </p:sp>
      <p:pic>
        <p:nvPicPr>
          <p:cNvPr id="2" name="Picture 1"/>
          <p:cNvPicPr>
            <a:picLocks noChangeAspect="1"/>
          </p:cNvPicPr>
          <p:nvPr/>
        </p:nvPicPr>
        <p:blipFill>
          <a:blip r:embed="rId2"/>
          <a:stretch>
            <a:fillRect/>
          </a:stretch>
        </p:blipFill>
        <p:spPr>
          <a:xfrm>
            <a:off x="838199" y="1606206"/>
            <a:ext cx="10533235" cy="1892774"/>
          </a:xfrm>
          <a:prstGeom prst="rect">
            <a:avLst/>
          </a:prstGeom>
        </p:spPr>
      </p:pic>
      <p:pic>
        <p:nvPicPr>
          <p:cNvPr id="3" name="Picture 2"/>
          <p:cNvPicPr>
            <a:picLocks noChangeAspect="1"/>
          </p:cNvPicPr>
          <p:nvPr/>
        </p:nvPicPr>
        <p:blipFill>
          <a:blip r:embed="rId3"/>
          <a:stretch>
            <a:fillRect/>
          </a:stretch>
        </p:blipFill>
        <p:spPr>
          <a:xfrm>
            <a:off x="838199" y="3698805"/>
            <a:ext cx="10442511" cy="1862239"/>
          </a:xfrm>
          <a:prstGeom prst="rect">
            <a:avLst/>
          </a:prstGeom>
        </p:spPr>
      </p:pic>
    </p:spTree>
    <p:extLst>
      <p:ext uri="{BB962C8B-B14F-4D97-AF65-F5344CB8AC3E}">
        <p14:creationId xmlns:p14="http://schemas.microsoft.com/office/powerpoint/2010/main" val="416514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dirty="0"/>
              <a:t>Example: Searching a Database</a:t>
            </a:r>
          </a:p>
        </p:txBody>
      </p:sp>
      <p:pic>
        <p:nvPicPr>
          <p:cNvPr id="3" name="Picture 2"/>
          <p:cNvPicPr>
            <a:picLocks noChangeAspect="1"/>
          </p:cNvPicPr>
          <p:nvPr/>
        </p:nvPicPr>
        <p:blipFill>
          <a:blip r:embed="rId2"/>
          <a:stretch>
            <a:fillRect/>
          </a:stretch>
        </p:blipFill>
        <p:spPr>
          <a:xfrm>
            <a:off x="979837" y="2039850"/>
            <a:ext cx="10002293" cy="1160550"/>
          </a:xfrm>
          <a:prstGeom prst="rect">
            <a:avLst/>
          </a:prstGeom>
        </p:spPr>
      </p:pic>
    </p:spTree>
    <p:extLst>
      <p:ext uri="{BB962C8B-B14F-4D97-AF65-F5344CB8AC3E}">
        <p14:creationId xmlns:p14="http://schemas.microsoft.com/office/powerpoint/2010/main" val="2145332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7915</TotalTime>
  <Words>546</Words>
  <Application>Microsoft Office PowerPoint</Application>
  <PresentationFormat>Widescreen</PresentationFormat>
  <Paragraphs>42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Introduction to Quantum Alhorithms</vt:lpstr>
      <vt:lpstr>Topics : </vt:lpstr>
      <vt:lpstr>Quantum Algorithms</vt:lpstr>
      <vt:lpstr>Types of Quantum Algorithms</vt:lpstr>
      <vt:lpstr>1. Quantum Search Algorithms:</vt:lpstr>
      <vt:lpstr>Grover’s Algorithm</vt:lpstr>
      <vt:lpstr>Steps of Grover's Algorithm</vt:lpstr>
      <vt:lpstr>Steps of Grover's Algorithm</vt:lpstr>
      <vt:lpstr>Example: Searching a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Quantum Factoring Algorithms:</vt:lpstr>
      <vt:lpstr>3. Quantum Simulation Algorithms:</vt:lpstr>
      <vt:lpstr>4. Quantum Optimization Algorithms:</vt:lpstr>
      <vt:lpstr>5. Quantum Machine Learning Algorithms</vt:lpstr>
      <vt:lpstr>6. Quantum Fourier Transform (QFT):</vt:lpstr>
      <vt:lpstr>7. Quantum Cryptography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Quantum Computing</dc:title>
  <dc:creator>Thyagaraju GS</dc:creator>
  <cp:lastModifiedBy>Thyagaraju GS</cp:lastModifiedBy>
  <cp:revision>385</cp:revision>
  <dcterms:created xsi:type="dcterms:W3CDTF">2024-08-01T09:17:12Z</dcterms:created>
  <dcterms:modified xsi:type="dcterms:W3CDTF">2024-08-19T23:35:43Z</dcterms:modified>
</cp:coreProperties>
</file>