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433" r:id="rId3"/>
    <p:sldId id="257" r:id="rId4"/>
    <p:sldId id="422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32" r:id="rId14"/>
    <p:sldId id="351" r:id="rId15"/>
    <p:sldId id="347" r:id="rId16"/>
    <p:sldId id="421" r:id="rId17"/>
    <p:sldId id="43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74" autoAdjust="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CEE65-9482-4225-B3A6-5714B51D4080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C8903-5B18-4F4A-8559-BCDCC3903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351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C8903-5B18-4F4A-8559-BCDCC3903FC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718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C8903-5B18-4F4A-8559-BCDCC3903FC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932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C8903-5B18-4F4A-8559-BCDCC3903FC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374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C8903-5B18-4F4A-8559-BCDCC3903FC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130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3D9F-2BF6-44E0-8CD3-7FB7DE90BDB4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1073-4E57-4106-8B9D-7AA004EE9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67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3D9F-2BF6-44E0-8CD3-7FB7DE90BDB4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1073-4E57-4106-8B9D-7AA004EE9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79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3D9F-2BF6-44E0-8CD3-7FB7DE90BDB4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1073-4E57-4106-8B9D-7AA004EE9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10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3D9F-2BF6-44E0-8CD3-7FB7DE90BDB4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1073-4E57-4106-8B9D-7AA004EE9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24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3D9F-2BF6-44E0-8CD3-7FB7DE90BDB4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1073-4E57-4106-8B9D-7AA004EE9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46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3D9F-2BF6-44E0-8CD3-7FB7DE90BDB4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1073-4E57-4106-8B9D-7AA004EE9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39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3D9F-2BF6-44E0-8CD3-7FB7DE90BDB4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1073-4E57-4106-8B9D-7AA004EE9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17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3D9F-2BF6-44E0-8CD3-7FB7DE90BDB4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1073-4E57-4106-8B9D-7AA004EE9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01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3D9F-2BF6-44E0-8CD3-7FB7DE90BDB4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1073-4E57-4106-8B9D-7AA004EE9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54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3D9F-2BF6-44E0-8CD3-7FB7DE90BDB4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1073-4E57-4106-8B9D-7AA004EE9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26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3D9F-2BF6-44E0-8CD3-7FB7DE90BDB4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51073-4E57-4106-8B9D-7AA004EE9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51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43D9F-2BF6-44E0-8CD3-7FB7DE90BDB4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51073-4E57-4106-8B9D-7AA004EE9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09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pl.co.uk/quantum-programme/capabilities/semiconductor-devices" TargetMode="External"/><Relationship Id="rId3" Type="http://schemas.openxmlformats.org/officeDocument/2006/relationships/hyperlink" Target="https://www.perplexity.ai/" TargetMode="External"/><Relationship Id="rId7" Type="http://schemas.openxmlformats.org/officeDocument/2006/relationships/hyperlink" Target="https://devopedia.org/qubit" TargetMode="External"/><Relationship Id="rId2" Type="http://schemas.openxmlformats.org/officeDocument/2006/relationships/hyperlink" Target="https://chatgp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kb183.com/qubits-what-is-a-qubit-and-how-qubits-work/" TargetMode="External"/><Relationship Id="rId5" Type="http://schemas.openxmlformats.org/officeDocument/2006/relationships/hyperlink" Target="https://www.ibm.com/quantum/qiskit" TargetMode="External"/><Relationship Id="rId4" Type="http://schemas.openxmlformats.org/officeDocument/2006/relationships/hyperlink" Target="https://claude.ai/new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k_QeSOIDiEM" TargetMode="External"/><Relationship Id="rId3" Type="http://schemas.openxmlformats.org/officeDocument/2006/relationships/hyperlink" Target="https://www.youtube.com/watch?v=e3fz3dqhN44" TargetMode="External"/><Relationship Id="rId7" Type="http://schemas.openxmlformats.org/officeDocument/2006/relationships/hyperlink" Target="https://www.youtube.com/watch?v=c0D8X4eN_Cg&amp;list=PLnK6MrIqGXsL1KShnocSdwNSiKnBodpie" TargetMode="External"/><Relationship Id="rId2" Type="http://schemas.openxmlformats.org/officeDocument/2006/relationships/hyperlink" Target="https://www.youtube.com/watch?v=uPOA4-Hm7o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uLnGp1WTNFQ" TargetMode="External"/><Relationship Id="rId5" Type="http://schemas.openxmlformats.org/officeDocument/2006/relationships/hyperlink" Target="https://www.youtube.com/watch?v=0xMX8mSeIKw" TargetMode="External"/><Relationship Id="rId10" Type="http://schemas.openxmlformats.org/officeDocument/2006/relationships/hyperlink" Target="https://www.youtube.com/watch?v=m8fi0fODVDw" TargetMode="External"/><Relationship Id="rId4" Type="http://schemas.openxmlformats.org/officeDocument/2006/relationships/hyperlink" Target="https://www.youtube.com/watch?v=-UlxHPIEVqA&amp;t=1499s" TargetMode="External"/><Relationship Id="rId9" Type="http://schemas.openxmlformats.org/officeDocument/2006/relationships/hyperlink" Target="https://www.youtube.com/watch?v=M93Qtu3J-5M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iskit/qiskit-tutorials/blob/66ab9961e5e25f8712819cd212351ee077a811ae/reference/tools/getting_started.ipynb" TargetMode="External"/><Relationship Id="rId2" Type="http://schemas.openxmlformats.org/officeDocument/2006/relationships/hyperlink" Target="https://www.youtube.com/watch?v=lqWSziZJsL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Qiskit/textbook/tree/main/notebooks/ch-prerequisites" TargetMode="External"/><Relationship Id="rId5" Type="http://schemas.openxmlformats.org/officeDocument/2006/relationships/hyperlink" Target="https://github.com/Qiskit/textbook/blob/main/notebooks/ch-states/single-qubit-gates.ipynb" TargetMode="External"/><Relationship Id="rId4" Type="http://schemas.openxmlformats.org/officeDocument/2006/relationships/hyperlink" Target="https://github.com/Qiskit/qiskit-tutorials/blob/66ab9961e5e25f8712819cd212351ee077a811ae/reference/tools/quantum_gates_and_linear_algebra.ipynb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Future Directions and Research Opportunities in Quantum Computing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Thyagaraju G S </a:t>
            </a:r>
          </a:p>
          <a:p>
            <a:r>
              <a:rPr lang="en-US" dirty="0"/>
              <a:t>Professor and </a:t>
            </a:r>
            <a:r>
              <a:rPr lang="en-US" dirty="0" err="1"/>
              <a:t>HoD</a:t>
            </a:r>
            <a:r>
              <a:rPr lang="en-US" dirty="0"/>
              <a:t>, Department of CSE, </a:t>
            </a:r>
          </a:p>
          <a:p>
            <a:r>
              <a:rPr lang="en-US" dirty="0"/>
              <a:t>SDM Institute Of Technology, Ujire-574240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002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b="1" dirty="0" smtClean="0"/>
              <a:t>8. </a:t>
            </a:r>
            <a:r>
              <a:rPr lang="en-IN" b="1" dirty="0"/>
              <a:t>Quantum Metrology and Sensing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33191"/>
          </a:xfrm>
        </p:spPr>
        <p:txBody>
          <a:bodyPr/>
          <a:lstStyle/>
          <a:p>
            <a:r>
              <a:rPr lang="en-US" b="1" dirty="0"/>
              <a:t>High-Precision </a:t>
            </a:r>
            <a:r>
              <a:rPr lang="en-US" b="1" dirty="0" smtClean="0"/>
              <a:t>Measurements</a:t>
            </a:r>
          </a:p>
          <a:p>
            <a:pPr lvl="1"/>
            <a:r>
              <a:rPr lang="en-US" dirty="0" smtClean="0"/>
              <a:t>Leveraging </a:t>
            </a:r>
            <a:r>
              <a:rPr lang="en-US" dirty="0"/>
              <a:t>quantum properties for </a:t>
            </a:r>
            <a:r>
              <a:rPr lang="en-US" dirty="0" smtClean="0"/>
              <a:t>accuracy</a:t>
            </a:r>
          </a:p>
          <a:p>
            <a:r>
              <a:rPr lang="en-US" b="1" dirty="0" smtClean="0"/>
              <a:t>Applications </a:t>
            </a:r>
            <a:r>
              <a:rPr lang="en-US" b="1" dirty="0"/>
              <a:t>in Medicine and Environmental </a:t>
            </a:r>
            <a:r>
              <a:rPr lang="en-US" b="1" dirty="0" smtClean="0"/>
              <a:t>Science</a:t>
            </a:r>
          </a:p>
          <a:p>
            <a:pPr lvl="1"/>
            <a:r>
              <a:rPr lang="en-US" dirty="0" smtClean="0"/>
              <a:t>Early </a:t>
            </a:r>
            <a:r>
              <a:rPr lang="en-US" dirty="0"/>
              <a:t>disease detection, environmental monitoring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3292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b="1" dirty="0" smtClean="0"/>
              <a:t>9</a:t>
            </a:r>
            <a:r>
              <a:rPr lang="en-IN" b="1" dirty="0"/>
              <a:t>. Quantum Ethics and Governance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33191"/>
          </a:xfrm>
        </p:spPr>
        <p:txBody>
          <a:bodyPr/>
          <a:lstStyle/>
          <a:p>
            <a:r>
              <a:rPr lang="en-US" b="1" dirty="0"/>
              <a:t>Ethical </a:t>
            </a:r>
            <a:r>
              <a:rPr lang="en-US" b="1" dirty="0" smtClean="0"/>
              <a:t>Considerations </a:t>
            </a:r>
          </a:p>
          <a:p>
            <a:pPr lvl="1"/>
            <a:r>
              <a:rPr lang="en-US" dirty="0" smtClean="0"/>
              <a:t>Privacy, cybersecurity</a:t>
            </a:r>
            <a:r>
              <a:rPr lang="en-US" dirty="0"/>
              <a:t>, and societal </a:t>
            </a:r>
            <a:r>
              <a:rPr lang="en-US" dirty="0" smtClean="0"/>
              <a:t>impact</a:t>
            </a:r>
          </a:p>
          <a:p>
            <a:r>
              <a:rPr lang="en-US" b="1" dirty="0" smtClean="0"/>
              <a:t>Policy </a:t>
            </a:r>
            <a:r>
              <a:rPr lang="en-US" b="1" dirty="0"/>
              <a:t>and </a:t>
            </a:r>
            <a:r>
              <a:rPr lang="en-US" b="1" dirty="0" smtClean="0"/>
              <a:t>Regulation </a:t>
            </a:r>
          </a:p>
          <a:p>
            <a:pPr lvl="1"/>
            <a:r>
              <a:rPr lang="en-US" dirty="0" smtClean="0"/>
              <a:t>Frameworks </a:t>
            </a:r>
            <a:r>
              <a:rPr lang="en-US" dirty="0"/>
              <a:t>for responsible development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406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10. Quantum Education and Workforce Development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73151"/>
          </a:xfrm>
        </p:spPr>
        <p:txBody>
          <a:bodyPr/>
          <a:lstStyle/>
          <a:p>
            <a:r>
              <a:rPr lang="en-US" b="1" dirty="0"/>
              <a:t>Expanding Educational </a:t>
            </a:r>
            <a:r>
              <a:rPr lang="en-US" b="1" dirty="0" smtClean="0"/>
              <a:t>Programs</a:t>
            </a:r>
          </a:p>
          <a:p>
            <a:pPr lvl="1"/>
            <a:r>
              <a:rPr lang="en-US" dirty="0" smtClean="0"/>
              <a:t>Preparing </a:t>
            </a:r>
            <a:r>
              <a:rPr lang="en-US" dirty="0"/>
              <a:t>the next generation of quantum </a:t>
            </a:r>
            <a:r>
              <a:rPr lang="en-US" dirty="0" smtClean="0"/>
              <a:t>experts</a:t>
            </a:r>
          </a:p>
          <a:p>
            <a:r>
              <a:rPr lang="en-US" b="1" dirty="0" smtClean="0"/>
              <a:t>Interdisciplinary Research</a:t>
            </a:r>
          </a:p>
          <a:p>
            <a:pPr lvl="1"/>
            <a:r>
              <a:rPr lang="en-US" dirty="0" smtClean="0"/>
              <a:t>Collaboration </a:t>
            </a:r>
            <a:r>
              <a:rPr lang="en-US" dirty="0"/>
              <a:t>across physics, computer science, and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9675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7301" y="2763092"/>
            <a:ext cx="3369906" cy="1325563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 smtClean="0"/>
              <a:t>Questions?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43620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 smtClean="0"/>
              <a:t>References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>
                <a:hlinkClick r:id="rId2"/>
              </a:rPr>
              <a:t>ChatGPT</a:t>
            </a:r>
            <a:endParaRPr lang="en-IN" dirty="0" smtClean="0"/>
          </a:p>
          <a:p>
            <a:r>
              <a:rPr lang="en-IN" dirty="0" smtClean="0">
                <a:hlinkClick r:id="rId3"/>
              </a:rPr>
              <a:t>Perplexity</a:t>
            </a:r>
            <a:endParaRPr lang="en-IN" dirty="0" smtClean="0"/>
          </a:p>
          <a:p>
            <a:r>
              <a:rPr lang="en-IN" dirty="0">
                <a:hlinkClick r:id="rId4"/>
              </a:rPr>
              <a:t>Claude</a:t>
            </a:r>
            <a:endParaRPr lang="en-IN" dirty="0" smtClean="0">
              <a:hlinkClick r:id="rId5"/>
            </a:endParaRPr>
          </a:p>
          <a:p>
            <a:r>
              <a:rPr lang="en-IN" dirty="0" err="1" smtClean="0">
                <a:hlinkClick r:id="rId5"/>
              </a:rPr>
              <a:t>Qiskit</a:t>
            </a:r>
            <a:r>
              <a:rPr lang="en-IN" dirty="0" smtClean="0">
                <a:hlinkClick r:id="rId5"/>
              </a:rPr>
              <a:t> </a:t>
            </a:r>
            <a:r>
              <a:rPr lang="en-IN" dirty="0">
                <a:hlinkClick r:id="rId5"/>
              </a:rPr>
              <a:t>| IBM Quantum </a:t>
            </a:r>
            <a:r>
              <a:rPr lang="en-IN" dirty="0" smtClean="0">
                <a:hlinkClick r:id="rId5"/>
              </a:rPr>
              <a:t>Computing</a:t>
            </a:r>
            <a:endParaRPr lang="en-IN" dirty="0" smtClean="0"/>
          </a:p>
          <a:p>
            <a:r>
              <a:rPr lang="en-US" dirty="0">
                <a:hlinkClick r:id="rId6"/>
              </a:rPr>
              <a:t>Qubits: What is a Qubit and How Qubits Work? - MAKB Tech (makb183.com</a:t>
            </a:r>
            <a:r>
              <a:rPr lang="en-US" dirty="0" smtClean="0">
                <a:hlinkClick r:id="rId6"/>
              </a:rPr>
              <a:t>)</a:t>
            </a:r>
            <a:endParaRPr lang="en-US" dirty="0" smtClean="0"/>
          </a:p>
          <a:p>
            <a:r>
              <a:rPr lang="en-IN" dirty="0">
                <a:hlinkClick r:id="rId7"/>
              </a:rPr>
              <a:t>Qubit (devopedia.org</a:t>
            </a:r>
            <a:r>
              <a:rPr lang="en-IN" dirty="0" smtClean="0">
                <a:hlinkClick r:id="rId7"/>
              </a:rPr>
              <a:t>)</a:t>
            </a:r>
            <a:endParaRPr lang="en-IN" dirty="0" smtClean="0"/>
          </a:p>
          <a:p>
            <a:r>
              <a:rPr lang="en-US" dirty="0">
                <a:hlinkClick r:id="rId8"/>
              </a:rPr>
              <a:t>Cryogenic measurements of semiconductor devices - NPL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716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 smtClean="0"/>
              <a:t>References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Google's Quantum Lab in California holds the future of computing (youtube.com)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Quantum </a:t>
            </a:r>
            <a:r>
              <a:rPr lang="en-US" dirty="0">
                <a:hlinkClick r:id="rId3"/>
              </a:rPr>
              <a:t>Computers, explained with MKBHD (youtube.com)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The </a:t>
            </a:r>
            <a:r>
              <a:rPr lang="en-US" dirty="0">
                <a:hlinkClick r:id="rId4"/>
              </a:rPr>
              <a:t>Map of Quantum Computing - Quantum Computing Explained (youtube.com)</a:t>
            </a:r>
            <a:endParaRPr lang="en-US" dirty="0" smtClean="0">
              <a:hlinkClick r:id="rId5"/>
            </a:endParaRPr>
          </a:p>
          <a:p>
            <a:r>
              <a:rPr lang="en-US" dirty="0" smtClean="0">
                <a:hlinkClick r:id="rId5"/>
              </a:rPr>
              <a:t>Quantum </a:t>
            </a:r>
            <a:r>
              <a:rPr lang="en-US" dirty="0">
                <a:hlinkClick r:id="rId5"/>
              </a:rPr>
              <a:t>Computing Hardware - An Introduction (youtube.com</a:t>
            </a:r>
            <a:r>
              <a:rPr lang="en-US" dirty="0" smtClean="0">
                <a:hlinkClick r:id="rId5"/>
              </a:rPr>
              <a:t>)</a:t>
            </a:r>
            <a:endParaRPr lang="en-US" dirty="0" smtClean="0"/>
          </a:p>
          <a:p>
            <a:r>
              <a:rPr lang="en-US" dirty="0">
                <a:hlinkClick r:id="rId6"/>
              </a:rPr>
              <a:t>Decoded: How Does a Quantum Computer Work? (youtube.com)</a:t>
            </a:r>
            <a:endParaRPr lang="en-US" dirty="0" smtClean="0"/>
          </a:p>
          <a:p>
            <a:r>
              <a:rPr lang="en-US" dirty="0">
                <a:hlinkClick r:id="rId7"/>
              </a:rPr>
              <a:t>Quantum Computing: Algorithm, Programming and Hardware, an Introduction (youtube.com</a:t>
            </a:r>
            <a:r>
              <a:rPr lang="en-US" dirty="0" smtClean="0">
                <a:hlinkClick r:id="rId7"/>
              </a:rPr>
              <a:t>)</a:t>
            </a:r>
            <a:endParaRPr lang="en-US" dirty="0" smtClean="0"/>
          </a:p>
          <a:p>
            <a:r>
              <a:rPr lang="en-US" dirty="0">
                <a:hlinkClick r:id="rId8"/>
              </a:rPr>
              <a:t>Inside a Quantum Computer! with Andrea Morello (Part 1 of 2) (youtube.com</a:t>
            </a:r>
            <a:r>
              <a:rPr lang="en-US" dirty="0" smtClean="0">
                <a:hlinkClick r:id="rId8"/>
              </a:rPr>
              <a:t>)</a:t>
            </a:r>
            <a:endParaRPr lang="en-US" dirty="0" smtClean="0"/>
          </a:p>
          <a:p>
            <a:r>
              <a:rPr lang="en-US" dirty="0">
                <a:hlinkClick r:id="rId9"/>
              </a:rPr>
              <a:t>L2-1 Quantum Computing Hardware: An Overview (youtube.com</a:t>
            </a:r>
            <a:r>
              <a:rPr lang="en-US" dirty="0" smtClean="0">
                <a:hlinkClick r:id="rId9"/>
              </a:rPr>
              <a:t>)</a:t>
            </a:r>
            <a:endParaRPr lang="en-US" dirty="0" smtClean="0"/>
          </a:p>
          <a:p>
            <a:r>
              <a:rPr lang="en-US" dirty="0">
                <a:hlinkClick r:id="rId10"/>
              </a:rPr>
              <a:t>What Would a Quantum Internet Look Like? (youtube.com</a:t>
            </a:r>
            <a:r>
              <a:rPr lang="en-US" dirty="0" smtClean="0">
                <a:hlinkClick r:id="rId10"/>
              </a:rPr>
              <a:t>)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190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 smtClean="0"/>
              <a:t>References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Mapping the qubit state onto the Bloch Sphere (youtube.com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r>
              <a:rPr lang="en-IN" dirty="0" err="1">
                <a:hlinkClick r:id="rId3"/>
              </a:rPr>
              <a:t>qiskit</a:t>
            </a:r>
            <a:r>
              <a:rPr lang="en-IN" dirty="0">
                <a:hlinkClick r:id="rId3"/>
              </a:rPr>
              <a:t>-tutorials/reference/tools/</a:t>
            </a:r>
            <a:r>
              <a:rPr lang="en-IN" dirty="0" err="1">
                <a:hlinkClick r:id="rId3"/>
              </a:rPr>
              <a:t>getting_started.ipynb</a:t>
            </a:r>
            <a:r>
              <a:rPr lang="en-IN" dirty="0">
                <a:hlinkClick r:id="rId3"/>
              </a:rPr>
              <a:t> at 66ab9961e5e25f8712819cd212351ee077a811ae · </a:t>
            </a:r>
            <a:r>
              <a:rPr lang="en-IN" dirty="0" err="1">
                <a:hlinkClick r:id="rId3"/>
              </a:rPr>
              <a:t>Qiskit</a:t>
            </a:r>
            <a:r>
              <a:rPr lang="en-IN" dirty="0">
                <a:hlinkClick r:id="rId3"/>
              </a:rPr>
              <a:t>/</a:t>
            </a:r>
            <a:r>
              <a:rPr lang="en-IN" dirty="0" err="1">
                <a:hlinkClick r:id="rId3"/>
              </a:rPr>
              <a:t>qiskit</a:t>
            </a:r>
            <a:r>
              <a:rPr lang="en-IN" dirty="0">
                <a:hlinkClick r:id="rId3"/>
              </a:rPr>
              <a:t>-tutorials · </a:t>
            </a:r>
            <a:r>
              <a:rPr lang="en-IN" dirty="0" smtClean="0">
                <a:hlinkClick r:id="rId3"/>
              </a:rPr>
              <a:t>GitHub</a:t>
            </a:r>
            <a:endParaRPr lang="en-IN" dirty="0" smtClean="0"/>
          </a:p>
          <a:p>
            <a:r>
              <a:rPr lang="en-IN" dirty="0" err="1">
                <a:hlinkClick r:id="rId4"/>
              </a:rPr>
              <a:t>qiskit</a:t>
            </a:r>
            <a:r>
              <a:rPr lang="en-IN" dirty="0">
                <a:hlinkClick r:id="rId4"/>
              </a:rPr>
              <a:t>-tutorials/reference/tools/</a:t>
            </a:r>
            <a:r>
              <a:rPr lang="en-IN" dirty="0" err="1">
                <a:hlinkClick r:id="rId4"/>
              </a:rPr>
              <a:t>quantum_gates_and_linear_algebra.ipynb</a:t>
            </a:r>
            <a:r>
              <a:rPr lang="en-IN" dirty="0">
                <a:hlinkClick r:id="rId4"/>
              </a:rPr>
              <a:t> at 66ab9961e5e25f8712819cd212351ee077a811ae · </a:t>
            </a:r>
            <a:r>
              <a:rPr lang="en-IN" dirty="0" err="1">
                <a:hlinkClick r:id="rId4"/>
              </a:rPr>
              <a:t>Qiskit</a:t>
            </a:r>
            <a:r>
              <a:rPr lang="en-IN" dirty="0">
                <a:hlinkClick r:id="rId4"/>
              </a:rPr>
              <a:t>/</a:t>
            </a:r>
            <a:r>
              <a:rPr lang="en-IN" dirty="0" err="1">
                <a:hlinkClick r:id="rId4"/>
              </a:rPr>
              <a:t>qiskit</a:t>
            </a:r>
            <a:r>
              <a:rPr lang="en-IN" dirty="0">
                <a:hlinkClick r:id="rId4"/>
              </a:rPr>
              <a:t>-tutorials · </a:t>
            </a:r>
            <a:r>
              <a:rPr lang="en-IN" dirty="0" smtClean="0">
                <a:hlinkClick r:id="rId4"/>
              </a:rPr>
              <a:t>GitHub</a:t>
            </a:r>
            <a:endParaRPr lang="en-IN" dirty="0" smtClean="0"/>
          </a:p>
          <a:p>
            <a:r>
              <a:rPr lang="en-IN" dirty="0">
                <a:hlinkClick r:id="rId5"/>
              </a:rPr>
              <a:t>textbook/notebooks/</a:t>
            </a:r>
            <a:r>
              <a:rPr lang="en-IN" dirty="0" err="1">
                <a:hlinkClick r:id="rId5"/>
              </a:rPr>
              <a:t>ch</a:t>
            </a:r>
            <a:r>
              <a:rPr lang="en-IN" dirty="0">
                <a:hlinkClick r:id="rId5"/>
              </a:rPr>
              <a:t>-states/single-qubit-</a:t>
            </a:r>
            <a:r>
              <a:rPr lang="en-IN" dirty="0" err="1">
                <a:hlinkClick r:id="rId5"/>
              </a:rPr>
              <a:t>gates.ipynb</a:t>
            </a:r>
            <a:r>
              <a:rPr lang="en-IN" dirty="0">
                <a:hlinkClick r:id="rId5"/>
              </a:rPr>
              <a:t> at main · </a:t>
            </a:r>
            <a:r>
              <a:rPr lang="en-IN" dirty="0" err="1">
                <a:hlinkClick r:id="rId5"/>
              </a:rPr>
              <a:t>Qiskit</a:t>
            </a:r>
            <a:r>
              <a:rPr lang="en-IN" dirty="0">
                <a:hlinkClick r:id="rId5"/>
              </a:rPr>
              <a:t>/textbook · </a:t>
            </a:r>
            <a:r>
              <a:rPr lang="en-IN" dirty="0" smtClean="0">
                <a:hlinkClick r:id="rId5"/>
              </a:rPr>
              <a:t>GitHub</a:t>
            </a:r>
            <a:endParaRPr lang="en-IN" dirty="0" smtClean="0"/>
          </a:p>
          <a:p>
            <a:r>
              <a:rPr lang="en-IN" dirty="0">
                <a:hlinkClick r:id="rId6"/>
              </a:rPr>
              <a:t>textbook/notebooks/</a:t>
            </a:r>
            <a:r>
              <a:rPr lang="en-IN" dirty="0" err="1">
                <a:hlinkClick r:id="rId6"/>
              </a:rPr>
              <a:t>ch</a:t>
            </a:r>
            <a:r>
              <a:rPr lang="en-IN" dirty="0">
                <a:hlinkClick r:id="rId6"/>
              </a:rPr>
              <a:t>-prerequisites at main · </a:t>
            </a:r>
            <a:r>
              <a:rPr lang="en-IN" dirty="0" err="1">
                <a:hlinkClick r:id="rId6"/>
              </a:rPr>
              <a:t>Qiskit</a:t>
            </a:r>
            <a:r>
              <a:rPr lang="en-IN" dirty="0">
                <a:hlinkClick r:id="rId6"/>
              </a:rPr>
              <a:t>/textbook · GitHub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708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6130" y="2725770"/>
            <a:ext cx="3128865" cy="1325563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 smtClean="0"/>
              <a:t>Thank you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0992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 smtClean="0"/>
              <a:t>Key areas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Quantum </a:t>
            </a:r>
            <a:r>
              <a:rPr lang="en-IN" dirty="0" smtClean="0"/>
              <a:t>Algorithms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Quantum Error </a:t>
            </a:r>
            <a:r>
              <a:rPr lang="en-IN" dirty="0" smtClean="0"/>
              <a:t>Correction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Quantum Hardware </a:t>
            </a:r>
            <a:r>
              <a:rPr lang="en-IN" dirty="0" smtClean="0"/>
              <a:t>Development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Quantum Communication and </a:t>
            </a:r>
            <a:r>
              <a:rPr lang="en-IN" dirty="0" smtClean="0"/>
              <a:t>Cryptography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Quantum </a:t>
            </a:r>
            <a:r>
              <a:rPr lang="en-IN" dirty="0" smtClean="0"/>
              <a:t>Simulation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Quantum Machine </a:t>
            </a:r>
            <a:r>
              <a:rPr lang="en-IN" dirty="0" smtClean="0"/>
              <a:t>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Topological Quantum </a:t>
            </a:r>
            <a:r>
              <a:rPr lang="en-IN" dirty="0" smtClean="0"/>
              <a:t>Computing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Quantum Metrology and </a:t>
            </a:r>
            <a:r>
              <a:rPr lang="en-IN" dirty="0" smtClean="0"/>
              <a:t>Sensing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Quantum Ethics and </a:t>
            </a:r>
            <a:r>
              <a:rPr lang="en-IN" dirty="0" smtClean="0"/>
              <a:t>Governance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Quantum Education and Workforce Development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213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 smtClean="0"/>
              <a:t>1. </a:t>
            </a:r>
            <a:r>
              <a:rPr lang="en-IN" b="1" dirty="0" smtClean="0"/>
              <a:t>Quantum </a:t>
            </a:r>
            <a:r>
              <a:rPr lang="en-IN" b="1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175" y="2562743"/>
            <a:ext cx="10515600" cy="2289175"/>
          </a:xfrm>
        </p:spPr>
        <p:txBody>
          <a:bodyPr>
            <a:normAutofit/>
          </a:bodyPr>
          <a:lstStyle/>
          <a:p>
            <a:r>
              <a:rPr lang="en-IN" b="1" dirty="0"/>
              <a:t>New Algorithms </a:t>
            </a:r>
            <a:r>
              <a:rPr lang="en-IN" b="1" dirty="0" smtClean="0"/>
              <a:t>Development</a:t>
            </a:r>
          </a:p>
          <a:p>
            <a:pPr lvl="1"/>
            <a:r>
              <a:rPr lang="en-IN" dirty="0" smtClean="0"/>
              <a:t>Focus </a:t>
            </a:r>
            <a:r>
              <a:rPr lang="en-IN" dirty="0"/>
              <a:t>on optimization, machine learning, </a:t>
            </a:r>
            <a:r>
              <a:rPr lang="en-IN" dirty="0" smtClean="0"/>
              <a:t>cryptography</a:t>
            </a:r>
          </a:p>
          <a:p>
            <a:r>
              <a:rPr lang="en-IN" b="1" dirty="0" smtClean="0"/>
              <a:t>Hybrid </a:t>
            </a:r>
            <a:r>
              <a:rPr lang="en-IN" b="1" dirty="0"/>
              <a:t>Classical-Quantum </a:t>
            </a:r>
            <a:r>
              <a:rPr lang="en-IN" b="1" dirty="0" smtClean="0"/>
              <a:t>Algorithms</a:t>
            </a:r>
          </a:p>
          <a:p>
            <a:pPr lvl="1"/>
            <a:r>
              <a:rPr lang="en-IN" dirty="0" smtClean="0"/>
              <a:t>Benefits </a:t>
            </a:r>
            <a:r>
              <a:rPr lang="en-IN" dirty="0"/>
              <a:t>of combining classical and quantum computing</a:t>
            </a:r>
          </a:p>
        </p:txBody>
      </p:sp>
    </p:spTree>
    <p:extLst>
      <p:ext uri="{BB962C8B-B14F-4D97-AF65-F5344CB8AC3E}">
        <p14:creationId xmlns:p14="http://schemas.microsoft.com/office/powerpoint/2010/main" val="64715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2. </a:t>
            </a:r>
            <a:r>
              <a:rPr lang="en-IN" b="1" dirty="0"/>
              <a:t>Quantum Error 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175" y="2562743"/>
            <a:ext cx="10515600" cy="2289175"/>
          </a:xfrm>
        </p:spPr>
        <p:txBody>
          <a:bodyPr>
            <a:normAutofit/>
          </a:bodyPr>
          <a:lstStyle/>
          <a:p>
            <a:r>
              <a:rPr lang="en-IN" b="1" dirty="0"/>
              <a:t>Improving Error Correction </a:t>
            </a:r>
            <a:r>
              <a:rPr lang="en-IN" b="1" dirty="0" smtClean="0"/>
              <a:t>Codes</a:t>
            </a:r>
          </a:p>
          <a:p>
            <a:pPr lvl="1"/>
            <a:r>
              <a:rPr lang="en-IN" dirty="0" smtClean="0"/>
              <a:t>Importance </a:t>
            </a:r>
            <a:r>
              <a:rPr lang="en-IN" dirty="0"/>
              <a:t>of mitigating quantum </a:t>
            </a:r>
            <a:r>
              <a:rPr lang="en-IN" dirty="0" smtClean="0"/>
              <a:t>noise</a:t>
            </a:r>
          </a:p>
          <a:p>
            <a:r>
              <a:rPr lang="en-IN" b="1" dirty="0" smtClean="0"/>
              <a:t>Fault-Tolerant </a:t>
            </a:r>
            <a:r>
              <a:rPr lang="en-IN" b="1" dirty="0"/>
              <a:t>Quantum </a:t>
            </a:r>
            <a:r>
              <a:rPr lang="en-IN" b="1" dirty="0" smtClean="0"/>
              <a:t>Computing</a:t>
            </a:r>
          </a:p>
          <a:p>
            <a:pPr lvl="1"/>
            <a:r>
              <a:rPr lang="en-IN" dirty="0" smtClean="0"/>
              <a:t>Steps </a:t>
            </a:r>
            <a:r>
              <a:rPr lang="en-IN" dirty="0"/>
              <a:t>toward reliable quantum computation</a:t>
            </a:r>
          </a:p>
        </p:txBody>
      </p:sp>
    </p:spTree>
    <p:extLst>
      <p:ext uri="{BB962C8B-B14F-4D97-AF65-F5344CB8AC3E}">
        <p14:creationId xmlns:p14="http://schemas.microsoft.com/office/powerpoint/2010/main" val="351608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 smtClean="0"/>
              <a:t>3. </a:t>
            </a:r>
            <a:r>
              <a:rPr lang="en-IN" b="1" dirty="0"/>
              <a:t>Quantum Hardware Development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922338" y="2358751"/>
            <a:ext cx="9359997" cy="2696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4300"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/>
              <a:t>Scalability of Quantum Processors</a:t>
            </a:r>
          </a:p>
          <a:p>
            <a:pPr marL="571500"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/>
              <a:t>Challenges and research focus</a:t>
            </a:r>
          </a:p>
          <a:p>
            <a:pPr marL="114300"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/>
              <a:t>Exploring Qubit Technologies</a:t>
            </a:r>
          </a:p>
          <a:p>
            <a:pPr marL="571500"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/>
              <a:t>Superconducting, trapped ions, topological qubits</a:t>
            </a:r>
          </a:p>
          <a:p>
            <a:pPr marL="114300"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/>
              <a:t>Quantum Interconnects</a:t>
            </a:r>
          </a:p>
          <a:p>
            <a:pPr marL="571500"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/>
              <a:t>Connecting multiple quantum processors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9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b="1" dirty="0" smtClean="0"/>
              <a:t>4. </a:t>
            </a:r>
            <a:r>
              <a:rPr lang="en-IN" b="1" dirty="0"/>
              <a:t>Quantum Communication and Cryptography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469438"/>
            <a:ext cx="10515600" cy="2634408"/>
          </a:xfrm>
        </p:spPr>
        <p:txBody>
          <a:bodyPr/>
          <a:lstStyle/>
          <a:p>
            <a:r>
              <a:rPr lang="en-US" b="1" dirty="0"/>
              <a:t>Quantum </a:t>
            </a:r>
            <a:r>
              <a:rPr lang="en-US" b="1" dirty="0" smtClean="0"/>
              <a:t>Internet</a:t>
            </a:r>
          </a:p>
          <a:p>
            <a:pPr lvl="1"/>
            <a:r>
              <a:rPr lang="en-US" dirty="0" smtClean="0"/>
              <a:t>Secure </a:t>
            </a:r>
            <a:r>
              <a:rPr lang="en-US" dirty="0"/>
              <a:t>long-distance </a:t>
            </a:r>
            <a:r>
              <a:rPr lang="en-US" dirty="0" smtClean="0"/>
              <a:t>communication</a:t>
            </a:r>
          </a:p>
          <a:p>
            <a:r>
              <a:rPr lang="en-US" b="1" dirty="0" smtClean="0"/>
              <a:t>Quantum </a:t>
            </a:r>
            <a:r>
              <a:rPr lang="en-US" b="1" dirty="0"/>
              <a:t>Key Distribution (QKD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Integration </a:t>
            </a:r>
            <a:r>
              <a:rPr lang="en-US" dirty="0"/>
              <a:t>with classical networks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736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 smtClean="0"/>
              <a:t>5. </a:t>
            </a:r>
            <a:r>
              <a:rPr lang="en-IN" b="1" dirty="0"/>
              <a:t>Quantum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Simulating Complex </a:t>
            </a:r>
            <a:r>
              <a:rPr lang="en-US" b="1" dirty="0" smtClean="0"/>
              <a:t>Systems</a:t>
            </a:r>
          </a:p>
          <a:p>
            <a:pPr lvl="1"/>
            <a:r>
              <a:rPr lang="en-US" dirty="0" smtClean="0"/>
              <a:t>Applications </a:t>
            </a:r>
            <a:r>
              <a:rPr lang="en-US" dirty="0"/>
              <a:t>in materials science, chemistry, drug </a:t>
            </a:r>
            <a:r>
              <a:rPr lang="en-US" dirty="0" smtClean="0"/>
              <a:t>discovery</a:t>
            </a:r>
          </a:p>
          <a:p>
            <a:r>
              <a:rPr lang="en-US" b="1" dirty="0" smtClean="0"/>
              <a:t>Digital </a:t>
            </a:r>
            <a:r>
              <a:rPr lang="en-US" b="1" dirty="0"/>
              <a:t>vs. Analog </a:t>
            </a:r>
            <a:r>
              <a:rPr lang="en-US" b="1" dirty="0" smtClean="0"/>
              <a:t>Simulations</a:t>
            </a:r>
          </a:p>
          <a:p>
            <a:pPr lvl="1"/>
            <a:r>
              <a:rPr lang="en-US" dirty="0" smtClean="0"/>
              <a:t>Comparison </a:t>
            </a:r>
            <a:r>
              <a:rPr lang="en-US" dirty="0"/>
              <a:t>of approaches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728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b="1" dirty="0" smtClean="0"/>
              <a:t>6. </a:t>
            </a:r>
            <a:r>
              <a:rPr lang="en-IN" b="1" dirty="0"/>
              <a:t>Quantum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490" y="2609396"/>
            <a:ext cx="10515600" cy="2494448"/>
          </a:xfrm>
        </p:spPr>
        <p:txBody>
          <a:bodyPr/>
          <a:lstStyle/>
          <a:p>
            <a:r>
              <a:rPr lang="en-IN" b="1" dirty="0"/>
              <a:t>Quantum-enhanced Machine </a:t>
            </a:r>
            <a:r>
              <a:rPr lang="en-IN" b="1" dirty="0" smtClean="0"/>
              <a:t>Learning</a:t>
            </a:r>
          </a:p>
          <a:p>
            <a:pPr lvl="1"/>
            <a:r>
              <a:rPr lang="en-IN" dirty="0" smtClean="0"/>
              <a:t>Advantages </a:t>
            </a:r>
            <a:r>
              <a:rPr lang="en-IN" dirty="0"/>
              <a:t>for large datasets, complex </a:t>
            </a:r>
            <a:r>
              <a:rPr lang="en-IN" dirty="0" smtClean="0"/>
              <a:t>problems</a:t>
            </a:r>
          </a:p>
          <a:p>
            <a:r>
              <a:rPr lang="en-IN" b="1" dirty="0" err="1" smtClean="0"/>
              <a:t>Variational</a:t>
            </a:r>
            <a:r>
              <a:rPr lang="en-IN" b="1" dirty="0" smtClean="0"/>
              <a:t> </a:t>
            </a:r>
            <a:r>
              <a:rPr lang="en-IN" b="1" dirty="0"/>
              <a:t>Quantum </a:t>
            </a:r>
            <a:r>
              <a:rPr lang="en-IN" b="1" dirty="0" smtClean="0"/>
              <a:t>Algorithms</a:t>
            </a:r>
          </a:p>
          <a:p>
            <a:pPr lvl="1"/>
            <a:r>
              <a:rPr lang="en-IN" dirty="0" smtClean="0"/>
              <a:t>Optimization </a:t>
            </a:r>
            <a:r>
              <a:rPr lang="en-IN" dirty="0"/>
              <a:t>of 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2926907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b="1" dirty="0" smtClean="0"/>
              <a:t>7</a:t>
            </a:r>
            <a:r>
              <a:rPr lang="en-IN" b="1" dirty="0"/>
              <a:t>. Topological Quantum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176" y="2534751"/>
            <a:ext cx="10515600" cy="2307836"/>
          </a:xfrm>
        </p:spPr>
        <p:txBody>
          <a:bodyPr/>
          <a:lstStyle/>
          <a:p>
            <a:r>
              <a:rPr lang="en-US" b="1" dirty="0"/>
              <a:t>Topological </a:t>
            </a:r>
            <a:r>
              <a:rPr lang="en-US" b="1" dirty="0" smtClean="0"/>
              <a:t>Qubits</a:t>
            </a:r>
          </a:p>
          <a:p>
            <a:pPr lvl="1"/>
            <a:r>
              <a:rPr lang="en-US" dirty="0" smtClean="0"/>
              <a:t>Error </a:t>
            </a:r>
            <a:r>
              <a:rPr lang="en-US" dirty="0"/>
              <a:t>resistance and </a:t>
            </a:r>
            <a:r>
              <a:rPr lang="en-US" dirty="0" smtClean="0"/>
              <a:t>stability</a:t>
            </a:r>
          </a:p>
          <a:p>
            <a:r>
              <a:rPr lang="en-US" b="1" dirty="0" err="1" smtClean="0"/>
              <a:t>Majorana</a:t>
            </a:r>
            <a:r>
              <a:rPr lang="en-US" b="1" dirty="0" smtClean="0"/>
              <a:t> Fermions</a:t>
            </a:r>
          </a:p>
          <a:p>
            <a:pPr lvl="1"/>
            <a:r>
              <a:rPr lang="en-US" dirty="0" smtClean="0"/>
              <a:t>Research </a:t>
            </a:r>
            <a:r>
              <a:rPr lang="en-US" dirty="0"/>
              <a:t>in creating protected qubits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0501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6979</TotalTime>
  <Words>492</Words>
  <Application>Microsoft Office PowerPoint</Application>
  <PresentationFormat>Widescreen</PresentationFormat>
  <Paragraphs>97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Future Directions and Research Opportunities in Quantum Computing</vt:lpstr>
      <vt:lpstr>Key areas</vt:lpstr>
      <vt:lpstr>1. Quantum Algorithms</vt:lpstr>
      <vt:lpstr>2. Quantum Error Correction</vt:lpstr>
      <vt:lpstr>3. Quantum Hardware Development</vt:lpstr>
      <vt:lpstr>4. Quantum Communication and Cryptography</vt:lpstr>
      <vt:lpstr>5. Quantum Simulation</vt:lpstr>
      <vt:lpstr>6. Quantum Machine Learning</vt:lpstr>
      <vt:lpstr>7. Topological Quantum Computing</vt:lpstr>
      <vt:lpstr>8. Quantum Metrology and Sensing</vt:lpstr>
      <vt:lpstr>9. Quantum Ethics and Governance</vt:lpstr>
      <vt:lpstr>10. Quantum Education and Workforce Development</vt:lpstr>
      <vt:lpstr>Questions?</vt:lpstr>
      <vt:lpstr>References</vt:lpstr>
      <vt:lpstr>References</vt:lpstr>
      <vt:lpstr>References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Quantum Computing</dc:title>
  <dc:creator>Thyagaraju GS</dc:creator>
  <cp:lastModifiedBy>Thyagaraju GS</cp:lastModifiedBy>
  <cp:revision>392</cp:revision>
  <dcterms:created xsi:type="dcterms:W3CDTF">2024-08-01T09:17:12Z</dcterms:created>
  <dcterms:modified xsi:type="dcterms:W3CDTF">2024-08-20T01:17:09Z</dcterms:modified>
</cp:coreProperties>
</file>