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4" r:id="rId1"/>
    <p:sldMasterId id="2147483677" r:id="rId2"/>
  </p:sldMasterIdLst>
  <p:notesMasterIdLst>
    <p:notesMasterId r:id="rId66"/>
  </p:notesMasterIdLst>
  <p:sldIdLst>
    <p:sldId id="390" r:id="rId3"/>
    <p:sldId id="391" r:id="rId4"/>
    <p:sldId id="392" r:id="rId5"/>
    <p:sldId id="393" r:id="rId6"/>
    <p:sldId id="394" r:id="rId7"/>
    <p:sldId id="395" r:id="rId8"/>
    <p:sldId id="423" r:id="rId9"/>
    <p:sldId id="436" r:id="rId10"/>
    <p:sldId id="406" r:id="rId11"/>
    <p:sldId id="397" r:id="rId12"/>
    <p:sldId id="403" r:id="rId13"/>
    <p:sldId id="404" r:id="rId14"/>
    <p:sldId id="405" r:id="rId15"/>
    <p:sldId id="400" r:id="rId16"/>
    <p:sldId id="401" r:id="rId17"/>
    <p:sldId id="266" r:id="rId18"/>
    <p:sldId id="268" r:id="rId19"/>
    <p:sldId id="437" r:id="rId20"/>
    <p:sldId id="435" r:id="rId21"/>
    <p:sldId id="267" r:id="rId22"/>
    <p:sldId id="410" r:id="rId23"/>
    <p:sldId id="365" r:id="rId24"/>
    <p:sldId id="366" r:id="rId25"/>
    <p:sldId id="271" r:id="rId26"/>
    <p:sldId id="408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411" r:id="rId37"/>
    <p:sldId id="376" r:id="rId38"/>
    <p:sldId id="377" r:id="rId39"/>
    <p:sldId id="378" r:id="rId40"/>
    <p:sldId id="379" r:id="rId41"/>
    <p:sldId id="381" r:id="rId42"/>
    <p:sldId id="269" r:id="rId43"/>
    <p:sldId id="270" r:id="rId44"/>
    <p:sldId id="272" r:id="rId45"/>
    <p:sldId id="273" r:id="rId46"/>
    <p:sldId id="274" r:id="rId47"/>
    <p:sldId id="275" r:id="rId48"/>
    <p:sldId id="276" r:id="rId49"/>
    <p:sldId id="277" r:id="rId50"/>
    <p:sldId id="281" r:id="rId51"/>
    <p:sldId id="284" r:id="rId52"/>
    <p:sldId id="438" r:id="rId53"/>
    <p:sldId id="342" r:id="rId54"/>
    <p:sldId id="285" r:id="rId55"/>
    <p:sldId id="286" r:id="rId56"/>
    <p:sldId id="382" r:id="rId57"/>
    <p:sldId id="402" r:id="rId58"/>
    <p:sldId id="384" r:id="rId59"/>
    <p:sldId id="383" r:id="rId60"/>
    <p:sldId id="385" r:id="rId61"/>
    <p:sldId id="386" r:id="rId62"/>
    <p:sldId id="388" r:id="rId63"/>
    <p:sldId id="387" r:id="rId64"/>
    <p:sldId id="389" r:id="rId6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DDCA"/>
          </a:solidFill>
        </a:fill>
      </a:tcStyle>
    </a:wholeTbl>
    <a:band2H>
      <a:tcTxStyle/>
      <a:tcStyle>
        <a:tcBdr/>
        <a:fill>
          <a:solidFill>
            <a:srgbClr val="FFEF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9900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9900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990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2E2E6"/>
          </a:solidFill>
        </a:fill>
      </a:tcStyle>
    </a:wholeTbl>
    <a:band2H>
      <a:tcTxStyle/>
      <a:tcStyle>
        <a:tcBdr/>
        <a:fill>
          <a:solidFill>
            <a:srgbClr val="F1F1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AAAB8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AAAB8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AAAB8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D"/>
          </a:solidFill>
        </a:fill>
      </a:tcStyle>
    </a:wholeTbl>
    <a:band2H>
      <a:tcTxStyle/>
      <a:tcStyle>
        <a:tcBdr/>
        <a:fill>
          <a:solidFill>
            <a:srgbClr val="E6E6E8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3D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3D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3D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9900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990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508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254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>
      <p:cViewPr varScale="1">
        <p:scale>
          <a:sx n="102" d="100"/>
          <a:sy n="102" d="100"/>
        </p:scale>
        <p:origin x="78" y="8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5647926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Parlor 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66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the importance</a:t>
            </a:r>
            <a:r>
              <a:rPr lang="en-US" baseline="0" dirty="0" smtClean="0"/>
              <a:t> of large WM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1D8A59-3A6B-408D-A026-1AB0644E6E3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018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9730" tIns="44865" rIns="89730" bIns="44865"/>
          <a:lstStyle/>
          <a:p>
            <a:r>
              <a:rPr lang="en-US" dirty="0" smtClean="0"/>
              <a:t>No examples of multiple layers – looking</a:t>
            </a:r>
            <a:r>
              <a:rPr lang="en-US" baseline="0" dirty="0" smtClean="0"/>
              <a:t> @ co-integrations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</p:spPr>
        <p:txBody>
          <a:bodyPr lIns="89730" tIns="44865" rIns="89730" bIns="44865"/>
          <a:lstStyle/>
          <a:p>
            <a:fld id="{5C1D8A59-3A6B-408D-A026-1AB0644E6E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14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the importance</a:t>
            </a:r>
            <a:r>
              <a:rPr lang="en-US" baseline="0" dirty="0" smtClean="0"/>
              <a:t> of large WM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D8A59-3A6B-408D-A026-1AB0644E6E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06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11" name="Shape 6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Operator = deliberate act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Generally two rules for each operator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Times New Roman"/>
                <a:ea typeface="Times New Roman"/>
                <a:cs typeface="Times New Roman"/>
                <a:sym typeface="Times New Roman"/>
              </a:rPr>
              <a:t>No set methods – methods arise from either task dependent knowledge or general indirect strategies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Episodic memory, semantic memory, mental imagery, …</a:t>
            </a:r>
          </a:p>
          <a:p>
            <a:pPr lvl="1"/>
            <a:r>
              <a:rPr lang="en-US" dirty="0" smtClean="0"/>
              <a:t>Spontaneous retrieval from semantic memory, unified activation, spreading activation in semantic memory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Delayed intentions/prospective memory</a:t>
            </a:r>
          </a:p>
          <a:p>
            <a:pPr lvl="1"/>
            <a:r>
              <a:rPr lang="en-US" dirty="0" smtClean="0"/>
              <a:t>Interactive Task Learning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D8A59-3A6B-408D-A026-1AB0644E6E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7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EFA51B-2D15-4538-A5A0-D4CA51A48D3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74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9730" tIns="44865" rIns="89730" bIns="44865"/>
          <a:lstStyle/>
          <a:p>
            <a:pPr marL="171441" indent="-171441">
              <a:buFontTx/>
              <a:buChar char="-"/>
            </a:pPr>
            <a:r>
              <a:rPr lang="en-US" dirty="0" smtClean="0"/>
              <a:t>Over the years we’ve used</a:t>
            </a:r>
            <a:r>
              <a:rPr lang="en-US" baseline="0" dirty="0" smtClean="0"/>
              <a:t> Soar in many applications</a:t>
            </a:r>
          </a:p>
          <a:p>
            <a:pPr marL="171441" indent="-171441">
              <a:buFontTx/>
              <a:buChar char="-"/>
            </a:pPr>
            <a:r>
              <a:rPr lang="en-US" baseline="0" dirty="0" smtClean="0"/>
              <a:t>More than I could fit on a single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027" y="8684926"/>
            <a:ext cx="2972421" cy="457513"/>
          </a:xfrm>
          <a:prstGeom prst="rect">
            <a:avLst/>
          </a:prstGeom>
        </p:spPr>
        <p:txBody>
          <a:bodyPr lIns="89730" tIns="44865" rIns="89730" bIns="44865"/>
          <a:lstStyle/>
          <a:p>
            <a:pPr>
              <a:defRPr/>
            </a:pPr>
            <a:fld id="{2243A800-9AC8-46E1-BF49-8CADEA33946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65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EFA51B-2D15-4538-A5A0-D4CA51A48D39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70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D8A59-3A6B-408D-A026-1AB0644E6E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24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the importance</a:t>
            </a:r>
            <a:r>
              <a:rPr lang="en-US" baseline="0" dirty="0" smtClean="0"/>
              <a:t> of large WM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D8A59-3A6B-408D-A026-1AB0644E6E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88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the importance</a:t>
            </a:r>
            <a:r>
              <a:rPr lang="en-US" baseline="0" dirty="0" smtClean="0"/>
              <a:t> of large WM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1D8A59-3A6B-408D-A026-1AB0644E6E3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081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the importance</a:t>
            </a:r>
            <a:r>
              <a:rPr lang="en-US" baseline="0" dirty="0" smtClean="0"/>
              <a:t> of large WM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1D8A59-3A6B-408D-A026-1AB0644E6E3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95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400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8C003E96-C097-45E0-A651-36EF64AB64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0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775D4-C2AD-48CB-B162-3B7ABB000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382000" y="6519448"/>
            <a:ext cx="76200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23EABDCB-2FA6-49E8-8F2A-C598176BF87A}" type="slidenum">
              <a:rPr kumimoji="0" lang="en-US" sz="1600" b="0" i="0" u="none" strike="noStrike" cap="none" spc="0" normalizeH="0" baseline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indent="0" algn="r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623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7277B-6201-4051-BABF-A8B00B21A5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501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2A2B8-0B1B-4EEA-AA84-22C5988BB5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918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4186" y="648004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540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35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7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85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02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23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26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16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2697A-46D0-4A50-B928-F85A6ED62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382000" y="6519448"/>
            <a:ext cx="76200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23EABDCB-2FA6-49E8-8F2A-C598176BF87A}" type="slidenum">
              <a:rPr kumimoji="0" lang="en-US" sz="1600" b="0" i="0" u="none" strike="noStrike" cap="none" spc="0" normalizeH="0" baseline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indent="0" algn="r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3908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345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703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95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67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4BB70-6E70-4250-9999-0B0D37AEEE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430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AE045-6503-4D21-A796-3E0A6BDFD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4757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0A0C4-8CB5-4EC2-9679-B54734C4E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5558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915B6-CE15-41C7-BDFC-1FEA52CE4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30DB7-872E-4AC1-8979-1BE887A043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8543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78991-9398-4139-9607-CE3D635211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146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C800B-1D3A-4930-BBD9-3EE0CF9786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1499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599924AB-2AC0-4CB2-9184-09AAA324BD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8" y="6563591"/>
            <a:ext cx="2446554" cy="28996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382000" y="6519448"/>
            <a:ext cx="76200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23EABDCB-2FA6-49E8-8F2A-C598176BF87A}" type="slidenum">
              <a:rPr kumimoji="0" lang="en-US" sz="16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pPr marL="0" marR="0" indent="0" algn="r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329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Palatino Linotype" panose="0204050205050503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Palatino Linotype" panose="0204050205050503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Palatino Linotype" panose="0204050205050503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Palatino Linotype" panose="0204050205050503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408" y="6563591"/>
            <a:ext cx="2446554" cy="28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9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8.jpeg"/><Relationship Id="rId4" Type="http://schemas.openxmlformats.org/officeDocument/2006/relationships/image" Target="../media/image57.jpeg"/><Relationship Id="rId9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5.wmf"/><Relationship Id="rId7" Type="http://schemas.microsoft.com/office/2007/relationships/hdphoto" Target="../media/hdphoto1.wdp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3.wdp"/><Relationship Id="rId5" Type="http://schemas.openxmlformats.org/officeDocument/2006/relationships/image" Target="../media/image7.jpe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microsoft.com/office/2007/relationships/hdphoto" Target="../media/hdphoto2.wdp"/><Relationship Id="rId14" Type="http://schemas.openxmlformats.org/officeDocument/2006/relationships/image" Target="../media/image1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jpe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jpg"/><Relationship Id="rId17" Type="http://schemas.openxmlformats.org/officeDocument/2006/relationships/image" Target="../media/image32.emf"/><Relationship Id="rId25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emf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jpe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jpeg"/><Relationship Id="rId7" Type="http://schemas.openxmlformats.org/officeDocument/2006/relationships/image" Target="../media/image45.jpeg"/><Relationship Id="rId12" Type="http://schemas.openxmlformats.org/officeDocument/2006/relationships/image" Target="../media/image50.jpeg"/><Relationship Id="rId17" Type="http://schemas.openxmlformats.org/officeDocument/2006/relationships/image" Target="../media/image55.jpe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11" Type="http://schemas.openxmlformats.org/officeDocument/2006/relationships/image" Target="../media/image49.jpeg"/><Relationship Id="rId5" Type="http://schemas.openxmlformats.org/officeDocument/2006/relationships/image" Target="../media/image43.jpeg"/><Relationship Id="rId15" Type="http://schemas.openxmlformats.org/officeDocument/2006/relationships/image" Target="../media/image53.jpeg"/><Relationship Id="rId10" Type="http://schemas.openxmlformats.org/officeDocument/2006/relationships/image" Target="../media/image48.jpeg"/><Relationship Id="rId4" Type="http://schemas.openxmlformats.org/officeDocument/2006/relationships/image" Target="../media/image42.png"/><Relationship Id="rId9" Type="http://schemas.openxmlformats.org/officeDocument/2006/relationships/image" Target="../media/image47.jpeg"/><Relationship Id="rId14" Type="http://schemas.openxmlformats.org/officeDocument/2006/relationships/image" Target="../media/image5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047999"/>
          </a:xfrm>
        </p:spPr>
        <p:txBody>
          <a:bodyPr/>
          <a:lstStyle/>
          <a:p>
            <a:r>
              <a:rPr lang="en-US" dirty="0" smtClean="0"/>
              <a:t>Soar Basics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600" dirty="0">
                <a:solidFill>
                  <a:schemeClr val="tx1"/>
                </a:solidFill>
              </a:rPr>
              <a:t>Soar Tutorial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May 6, 2019</a:t>
            </a:r>
            <a:endParaRPr lang="en-US" sz="3600" cap="small" dirty="0"/>
          </a:p>
        </p:txBody>
      </p:sp>
      <p:sp>
        <p:nvSpPr>
          <p:cNvPr id="3" name="Rectangle 2"/>
          <p:cNvSpPr/>
          <p:nvPr/>
        </p:nvSpPr>
        <p:spPr>
          <a:xfrm>
            <a:off x="3001409" y="4313255"/>
            <a:ext cx="31411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cap="smal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The </a:t>
            </a:r>
            <a:r>
              <a:rPr lang="en-US" sz="3200" cap="small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Book!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53746" y="4898030"/>
            <a:ext cx="36365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cap="smal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The Manual!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17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20"/>
          <p:cNvSpPr>
            <a:spLocks noChangeAspect="1" noChangeShapeType="1"/>
          </p:cNvSpPr>
          <p:nvPr/>
        </p:nvSpPr>
        <p:spPr bwMode="auto">
          <a:xfrm>
            <a:off x="6960591" y="5152139"/>
            <a:ext cx="0" cy="35869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3" name="AutoShape 85"/>
          <p:cNvCxnSpPr>
            <a:cxnSpLocks noChangeShapeType="1"/>
          </p:cNvCxnSpPr>
          <p:nvPr/>
        </p:nvCxnSpPr>
        <p:spPr bwMode="auto">
          <a:xfrm flipH="1">
            <a:off x="2097364" y="5323589"/>
            <a:ext cx="1" cy="20629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598" cy="5211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Early Soar Structure</a:t>
            </a:r>
            <a:endParaRPr lang="en-US" dirty="0"/>
          </a:p>
        </p:txBody>
      </p:sp>
      <p:sp>
        <p:nvSpPr>
          <p:cNvPr id="80913" name="AutoShape 17"/>
          <p:cNvSpPr>
            <a:spLocks noChangeAspect="1" noChangeArrowheads="1"/>
          </p:cNvSpPr>
          <p:nvPr/>
        </p:nvSpPr>
        <p:spPr bwMode="auto">
          <a:xfrm>
            <a:off x="709621" y="608618"/>
            <a:ext cx="7785041" cy="133511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808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8321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Symbolic Long-Term Memories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01" name="Rectangle 5"/>
          <p:cNvSpPr>
            <a:spLocks noChangeAspect="1" noChangeArrowheads="1"/>
          </p:cNvSpPr>
          <p:nvPr/>
        </p:nvSpPr>
        <p:spPr bwMode="auto">
          <a:xfrm>
            <a:off x="533400" y="533400"/>
            <a:ext cx="8077197" cy="43456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02" name="Rectangle 6"/>
          <p:cNvSpPr>
            <a:spLocks noChangeAspect="1" noChangeArrowheads="1"/>
          </p:cNvSpPr>
          <p:nvPr/>
        </p:nvSpPr>
        <p:spPr bwMode="auto">
          <a:xfrm>
            <a:off x="1497980" y="2567094"/>
            <a:ext cx="6179340" cy="1271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0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Symbolic Working Memory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904" name="AutoShape 8"/>
          <p:cNvCxnSpPr>
            <a:cxnSpLocks noChangeShapeType="1"/>
          </p:cNvCxnSpPr>
          <p:nvPr/>
        </p:nvCxnSpPr>
        <p:spPr bwMode="auto">
          <a:xfrm flipV="1">
            <a:off x="2335031" y="1816618"/>
            <a:ext cx="0" cy="7504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0907" name="AutoShape 11"/>
          <p:cNvCxnSpPr>
            <a:cxnSpLocks noChangeShapeType="1"/>
          </p:cNvCxnSpPr>
          <p:nvPr/>
        </p:nvCxnSpPr>
        <p:spPr bwMode="auto">
          <a:xfrm>
            <a:off x="2818480" y="1806457"/>
            <a:ext cx="0" cy="7672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80914" name="Rectangle 18"/>
          <p:cNvSpPr>
            <a:spLocks noChangeAspect="1" noChangeArrowheads="1"/>
          </p:cNvSpPr>
          <p:nvPr/>
        </p:nvSpPr>
        <p:spPr bwMode="auto">
          <a:xfrm>
            <a:off x="789617" y="975303"/>
            <a:ext cx="2267690" cy="831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8321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Procedural</a:t>
            </a:r>
            <a:endParaRPr kumimoji="0" lang="en-US" sz="4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28443" y="1311902"/>
            <a:ext cx="1707723" cy="400534"/>
            <a:chOff x="1028443" y="2150102"/>
            <a:chExt cx="1707723" cy="400534"/>
          </a:xfrm>
        </p:grpSpPr>
        <p:sp>
          <p:nvSpPr>
            <p:cNvPr id="80919" name="AutoShape 23"/>
            <p:cNvSpPr>
              <a:spLocks noChangeAspect="1" noChangeArrowheads="1"/>
            </p:cNvSpPr>
            <p:nvPr/>
          </p:nvSpPr>
          <p:spPr bwMode="auto">
            <a:xfrm>
              <a:off x="1444650" y="2158564"/>
              <a:ext cx="890381" cy="110006"/>
            </a:xfrm>
            <a:prstGeom prst="rightArrow">
              <a:avLst>
                <a:gd name="adj1" fmla="val 50000"/>
                <a:gd name="adj2" fmla="val 16410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920" name="AutoShape 24"/>
            <p:cNvSpPr>
              <a:spLocks noChangeAspect="1" noChangeArrowheads="1"/>
            </p:cNvSpPr>
            <p:nvPr/>
          </p:nvSpPr>
          <p:spPr bwMode="auto">
            <a:xfrm>
              <a:off x="1444650" y="2297716"/>
              <a:ext cx="890381" cy="113767"/>
            </a:xfrm>
            <a:prstGeom prst="rightArrow">
              <a:avLst>
                <a:gd name="adj1" fmla="val 50000"/>
                <a:gd name="adj2" fmla="val 15867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921" name="AutoShape 25"/>
            <p:cNvSpPr>
              <a:spLocks noChangeAspect="1" noChangeArrowheads="1"/>
            </p:cNvSpPr>
            <p:nvPr/>
          </p:nvSpPr>
          <p:spPr bwMode="auto">
            <a:xfrm>
              <a:off x="1444650" y="2428407"/>
              <a:ext cx="890381" cy="110946"/>
            </a:xfrm>
            <a:prstGeom prst="rightArrow">
              <a:avLst>
                <a:gd name="adj1" fmla="val 50000"/>
                <a:gd name="adj2" fmla="val 16271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922" name="Rectangle 26"/>
            <p:cNvSpPr>
              <a:spLocks noChangeAspect="1" noChangeArrowheads="1"/>
            </p:cNvSpPr>
            <p:nvPr/>
          </p:nvSpPr>
          <p:spPr bwMode="auto">
            <a:xfrm>
              <a:off x="1028443" y="2150102"/>
              <a:ext cx="353602" cy="1128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923" name="Rectangle 27"/>
            <p:cNvSpPr>
              <a:spLocks noChangeAspect="1" noChangeArrowheads="1"/>
            </p:cNvSpPr>
            <p:nvPr/>
          </p:nvSpPr>
          <p:spPr bwMode="auto">
            <a:xfrm>
              <a:off x="1028443" y="2290194"/>
              <a:ext cx="353602" cy="1128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924" name="Rectangle 28"/>
            <p:cNvSpPr>
              <a:spLocks noChangeAspect="1" noChangeArrowheads="1"/>
            </p:cNvSpPr>
            <p:nvPr/>
          </p:nvSpPr>
          <p:spPr bwMode="auto">
            <a:xfrm>
              <a:off x="1028443" y="2432168"/>
              <a:ext cx="353602" cy="109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925" name="Rectangle 29"/>
            <p:cNvSpPr>
              <a:spLocks noChangeAspect="1" noChangeArrowheads="1"/>
            </p:cNvSpPr>
            <p:nvPr/>
          </p:nvSpPr>
          <p:spPr bwMode="auto">
            <a:xfrm>
              <a:off x="2377927" y="2155743"/>
              <a:ext cx="358239" cy="1118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926" name="Rectangle 30"/>
            <p:cNvSpPr>
              <a:spLocks noChangeAspect="1" noChangeArrowheads="1"/>
            </p:cNvSpPr>
            <p:nvPr/>
          </p:nvSpPr>
          <p:spPr bwMode="auto">
            <a:xfrm>
              <a:off x="2377927" y="2297716"/>
              <a:ext cx="358239" cy="1100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927" name="Rectangle 31"/>
            <p:cNvSpPr>
              <a:spLocks noChangeAspect="1" noChangeArrowheads="1"/>
            </p:cNvSpPr>
            <p:nvPr/>
          </p:nvSpPr>
          <p:spPr bwMode="auto">
            <a:xfrm>
              <a:off x="2377927" y="2436869"/>
              <a:ext cx="358239" cy="1137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0928" name="Oval 32"/>
          <p:cNvSpPr>
            <a:spLocks noChangeAspect="1" noChangeArrowheads="1"/>
          </p:cNvSpPr>
          <p:nvPr/>
        </p:nvSpPr>
        <p:spPr bwMode="auto">
          <a:xfrm>
            <a:off x="4143618" y="3344656"/>
            <a:ext cx="135644" cy="11282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29" name="Oval 33"/>
          <p:cNvSpPr>
            <a:spLocks noChangeAspect="1" noChangeArrowheads="1"/>
          </p:cNvSpPr>
          <p:nvPr/>
        </p:nvSpPr>
        <p:spPr bwMode="auto">
          <a:xfrm>
            <a:off x="4504176" y="3041906"/>
            <a:ext cx="139122" cy="11000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30" name="Oval 34"/>
          <p:cNvSpPr>
            <a:spLocks noChangeAspect="1" noChangeArrowheads="1"/>
          </p:cNvSpPr>
          <p:nvPr/>
        </p:nvSpPr>
        <p:spPr bwMode="auto">
          <a:xfrm>
            <a:off x="4319840" y="3200803"/>
            <a:ext cx="136803" cy="11094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31" name="Oval 35"/>
          <p:cNvSpPr>
            <a:spLocks noChangeAspect="1" noChangeArrowheads="1"/>
          </p:cNvSpPr>
          <p:nvPr/>
        </p:nvSpPr>
        <p:spPr bwMode="auto">
          <a:xfrm>
            <a:off x="4686195" y="3200803"/>
            <a:ext cx="142600" cy="11094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32" name="Oval 36"/>
          <p:cNvSpPr>
            <a:spLocks noChangeAspect="1" noChangeArrowheads="1"/>
          </p:cNvSpPr>
          <p:nvPr/>
        </p:nvSpPr>
        <p:spPr bwMode="auto">
          <a:xfrm>
            <a:off x="4457802" y="3344656"/>
            <a:ext cx="137963" cy="11282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33" name="Line 37"/>
          <p:cNvSpPr>
            <a:spLocks noChangeAspect="1" noChangeShapeType="1"/>
          </p:cNvSpPr>
          <p:nvPr/>
        </p:nvSpPr>
        <p:spPr bwMode="auto">
          <a:xfrm flipH="1">
            <a:off x="4433456" y="3136868"/>
            <a:ext cx="88111" cy="7897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34" name="Line 38"/>
          <p:cNvSpPr>
            <a:spLocks noChangeAspect="1" noChangeShapeType="1"/>
          </p:cNvSpPr>
          <p:nvPr/>
        </p:nvSpPr>
        <p:spPr bwMode="auto">
          <a:xfrm flipH="1">
            <a:off x="4250279" y="3285422"/>
            <a:ext cx="84633" cy="695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35" name="Line 39"/>
          <p:cNvSpPr>
            <a:spLocks noChangeAspect="1" noChangeShapeType="1"/>
          </p:cNvSpPr>
          <p:nvPr/>
        </p:nvSpPr>
        <p:spPr bwMode="auto">
          <a:xfrm>
            <a:off x="4421863" y="3302346"/>
            <a:ext cx="66083" cy="7145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36" name="Line 40"/>
          <p:cNvSpPr>
            <a:spLocks noChangeAspect="1" noChangeShapeType="1"/>
          </p:cNvSpPr>
          <p:nvPr/>
        </p:nvSpPr>
        <p:spPr bwMode="auto">
          <a:xfrm>
            <a:off x="4625908" y="3128406"/>
            <a:ext cx="89270" cy="770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37" name="Oval 41"/>
          <p:cNvSpPr>
            <a:spLocks noChangeAspect="1" noChangeArrowheads="1"/>
          </p:cNvSpPr>
          <p:nvPr/>
        </p:nvSpPr>
        <p:spPr bwMode="auto">
          <a:xfrm>
            <a:off x="4834591" y="3344656"/>
            <a:ext cx="136803" cy="11282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38" name="Line 42"/>
          <p:cNvSpPr>
            <a:spLocks noChangeAspect="1" noChangeShapeType="1"/>
          </p:cNvSpPr>
          <p:nvPr/>
        </p:nvSpPr>
        <p:spPr bwMode="auto">
          <a:xfrm>
            <a:off x="4796333" y="3293884"/>
            <a:ext cx="74198" cy="770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39" name="Oval 43"/>
          <p:cNvSpPr>
            <a:spLocks noChangeAspect="1" noChangeArrowheads="1"/>
          </p:cNvSpPr>
          <p:nvPr/>
        </p:nvSpPr>
        <p:spPr bwMode="auto">
          <a:xfrm>
            <a:off x="5001538" y="3507314"/>
            <a:ext cx="140281" cy="10906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40" name="Line 44"/>
          <p:cNvSpPr>
            <a:spLocks noChangeAspect="1" noChangeShapeType="1"/>
          </p:cNvSpPr>
          <p:nvPr/>
        </p:nvSpPr>
        <p:spPr bwMode="auto">
          <a:xfrm>
            <a:off x="4902993" y="3398249"/>
            <a:ext cx="162309" cy="16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41" name="AutoShape 45"/>
          <p:cNvSpPr>
            <a:spLocks noChangeAspect="1" noChangeArrowheads="1"/>
          </p:cNvSpPr>
          <p:nvPr/>
        </p:nvSpPr>
        <p:spPr bwMode="auto">
          <a:xfrm>
            <a:off x="1930418" y="2025346"/>
            <a:ext cx="853282" cy="226593"/>
          </a:xfrm>
          <a:prstGeom prst="roundRect">
            <a:avLst>
              <a:gd name="adj" fmla="val 16667"/>
            </a:avLst>
          </a:prstGeom>
          <a:solidFill>
            <a:srgbClr val="DBFAD2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8321" rIns="8321" bIns="83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Chunking</a:t>
            </a:r>
            <a:endParaRPr kumimoji="0" lang="en-US" sz="36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6474" y="646532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50E1FC-0880-48B1-808B-C7194B29C632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609600" y="5715000"/>
            <a:ext cx="8145252" cy="746249"/>
            <a:chOff x="563129" y="1562850"/>
            <a:chExt cx="8380661" cy="920593"/>
          </a:xfrm>
        </p:grpSpPr>
        <p:sp>
          <p:nvSpPr>
            <p:cNvPr id="109" name="Line 26"/>
            <p:cNvSpPr>
              <a:spLocks noChangeShapeType="1"/>
            </p:cNvSpPr>
            <p:nvPr/>
          </p:nvSpPr>
          <p:spPr bwMode="auto">
            <a:xfrm flipH="1" flipV="1">
              <a:off x="844591" y="2474349"/>
              <a:ext cx="7393577" cy="90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  <a:cs typeface="Times New Roman" pitchFamily="18" charset="0"/>
              </a:endParaRPr>
            </a:p>
          </p:txBody>
        </p:sp>
        <p:sp>
          <p:nvSpPr>
            <p:cNvPr id="110" name="Line 25"/>
            <p:cNvSpPr>
              <a:spLocks noChangeShapeType="1"/>
            </p:cNvSpPr>
            <p:nvPr/>
          </p:nvSpPr>
          <p:spPr bwMode="auto">
            <a:xfrm flipV="1">
              <a:off x="847024" y="2101453"/>
              <a:ext cx="8296" cy="372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  <a:cs typeface="Times New Roman" pitchFamily="18" charset="0"/>
              </a:endParaRPr>
            </a:p>
          </p:txBody>
        </p:sp>
        <p:sp>
          <p:nvSpPr>
            <p:cNvPr id="111" name="Line 24"/>
            <p:cNvSpPr>
              <a:spLocks noChangeShapeType="1"/>
            </p:cNvSpPr>
            <p:nvPr/>
          </p:nvSpPr>
          <p:spPr bwMode="auto">
            <a:xfrm flipH="1">
              <a:off x="8238169" y="2097433"/>
              <a:ext cx="0" cy="3759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  <a:cs typeface="Times New Roman" pitchFamily="18" charset="0"/>
              </a:endParaRPr>
            </a:p>
          </p:txBody>
        </p:sp>
        <p:sp>
          <p:nvSpPr>
            <p:cNvPr id="112" name="AutoShape 23"/>
            <p:cNvSpPr>
              <a:spLocks noChangeArrowheads="1"/>
            </p:cNvSpPr>
            <p:nvPr/>
          </p:nvSpPr>
          <p:spPr bwMode="auto">
            <a:xfrm>
              <a:off x="3195070" y="1562850"/>
              <a:ext cx="1371600" cy="685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vert="horz" wrap="square" lIns="9144" tIns="18288" rIns="9144" bIns="18288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Times New Roman" pitchFamily="18" charset="0"/>
                  <a:cs typeface="Times New Roman" pitchFamily="18" charset="0"/>
                </a:rPr>
                <a:t>Fire rules to </a:t>
              </a:r>
              <a:r>
                <a:rPr lang="en-US" sz="1400" b="1" i="1" dirty="0" smtClean="0">
                  <a:latin typeface="+mn-lt"/>
                  <a:ea typeface="Times New Roman" pitchFamily="18" charset="0"/>
                  <a:cs typeface="Times New Roman" pitchFamily="18" charset="0"/>
                </a:rPr>
                <a:t>E</a:t>
              </a:r>
              <a:r>
                <a:rPr kumimoji="0" lang="en-US" sz="14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Times New Roman" pitchFamily="18" charset="0"/>
                  <a:cs typeface="Times New Roman" pitchFamily="18" charset="0"/>
                </a:rPr>
                <a:t>valuate </a:t>
              </a:r>
              <a:r>
                <a: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Times New Roman" pitchFamily="18" charset="0"/>
                  <a:cs typeface="Times New Roman" pitchFamily="18" charset="0"/>
                </a:rPr>
                <a:t>operators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endParaRPr>
            </a:p>
          </p:txBody>
        </p:sp>
        <p:sp>
          <p:nvSpPr>
            <p:cNvPr id="113" name="AutoShape 20"/>
            <p:cNvSpPr>
              <a:spLocks noChangeArrowheads="1"/>
            </p:cNvSpPr>
            <p:nvPr/>
          </p:nvSpPr>
          <p:spPr bwMode="auto">
            <a:xfrm>
              <a:off x="563129" y="1714067"/>
              <a:ext cx="609345" cy="3833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vert="horz" wrap="square" lIns="9144" tIns="18288" rIns="9144" bIns="1828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Times New Roman" pitchFamily="18" charset="0"/>
                  <a:cs typeface="Times New Roman" pitchFamily="18" charset="0"/>
                </a:rPr>
                <a:t>Input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endParaRPr>
            </a:p>
          </p:txBody>
        </p:sp>
        <p:sp>
          <p:nvSpPr>
            <p:cNvPr id="114" name="AutoShape 19"/>
            <p:cNvSpPr>
              <a:spLocks noChangeArrowheads="1"/>
            </p:cNvSpPr>
            <p:nvPr/>
          </p:nvSpPr>
          <p:spPr bwMode="auto">
            <a:xfrm>
              <a:off x="7615438" y="1714067"/>
              <a:ext cx="734172" cy="3833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" tIns="18288" rIns="9144" bIns="1828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Times New Roman" pitchFamily="18" charset="0"/>
                  <a:cs typeface="Times New Roman" pitchFamily="18" charset="0"/>
                </a:rPr>
                <a:t>Output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endParaRP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5918342" y="1562850"/>
              <a:ext cx="1371600" cy="685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33"/>
              </a:solidFill>
              <a:miter lim="800000"/>
              <a:headEnd/>
              <a:tailEnd/>
            </a:ln>
          </p:spPr>
          <p:txBody>
            <a:bodyPr vert="horz" wrap="none" lIns="9144" tIns="45720" rIns="9144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Times New Roman" pitchFamily="18" charset="0"/>
                  <a:cs typeface="Times New Roman" pitchFamily="18" charset="0"/>
                </a:rPr>
                <a:t>Fire rules to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Times New Roman" pitchFamily="18" charset="0"/>
                  <a:cs typeface="Times New Roman" pitchFamily="18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i="1" baseline="0" dirty="0" smtClean="0">
                  <a:latin typeface="+mn-lt"/>
                  <a:cs typeface="Times New Roman" pitchFamily="18" charset="0"/>
                </a:rPr>
                <a:t>Apply</a:t>
              </a:r>
              <a:r>
                <a:rPr lang="en-US" sz="1400" i="1" dirty="0" smtClean="0">
                  <a:latin typeface="+mn-lt"/>
                  <a:cs typeface="Times New Roman" pitchFamily="18" charset="0"/>
                </a:rPr>
                <a:t> selected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 smtClean="0">
                  <a:latin typeface="+mn-lt"/>
                  <a:cs typeface="Times New Roman" pitchFamily="18" charset="0"/>
                </a:rPr>
                <a:t>operator</a:t>
              </a:r>
              <a:endPara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endParaRPr>
            </a:p>
          </p:txBody>
        </p:sp>
        <p:cxnSp>
          <p:nvCxnSpPr>
            <p:cNvPr id="116" name="Straight Arrow Connector 115"/>
            <p:cNvCxnSpPr>
              <a:endCxn id="120" idx="1"/>
            </p:cNvCxnSpPr>
            <p:nvPr/>
          </p:nvCxnSpPr>
          <p:spPr>
            <a:xfrm>
              <a:off x="1172474" y="1904821"/>
              <a:ext cx="325498" cy="929"/>
            </a:xfrm>
            <a:prstGeom prst="straightConnector1">
              <a:avLst/>
            </a:prstGeom>
            <a:ln w="19050">
              <a:solidFill>
                <a:srgbClr val="3333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endCxn id="112" idx="1"/>
            </p:cNvCxnSpPr>
            <p:nvPr/>
          </p:nvCxnSpPr>
          <p:spPr>
            <a:xfrm flipV="1">
              <a:off x="2845796" y="1905750"/>
              <a:ext cx="349274" cy="931"/>
            </a:xfrm>
            <a:prstGeom prst="straightConnector1">
              <a:avLst/>
            </a:prstGeom>
            <a:ln w="19050">
              <a:solidFill>
                <a:srgbClr val="3333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5" idx="3"/>
            </p:cNvCxnSpPr>
            <p:nvPr/>
          </p:nvCxnSpPr>
          <p:spPr>
            <a:xfrm>
              <a:off x="7289942" y="1905750"/>
              <a:ext cx="325496" cy="794"/>
            </a:xfrm>
            <a:prstGeom prst="straightConnector1">
              <a:avLst/>
            </a:prstGeom>
            <a:ln w="19050">
              <a:solidFill>
                <a:srgbClr val="3333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AutoShape 19"/>
            <p:cNvSpPr>
              <a:spLocks noChangeArrowheads="1"/>
            </p:cNvSpPr>
            <p:nvPr/>
          </p:nvSpPr>
          <p:spPr bwMode="auto">
            <a:xfrm>
              <a:off x="7615438" y="1581368"/>
              <a:ext cx="1328352" cy="66728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" tIns="18288" rIns="9144" bIns="1828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Times New Roman" pitchFamily="18" charset="0"/>
                  <a:cs typeface="Times New Roman" pitchFamily="18" charset="0"/>
                </a:rPr>
                <a:t>Output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endParaRPr>
            </a:p>
          </p:txBody>
        </p:sp>
        <p:sp>
          <p:nvSpPr>
            <p:cNvPr id="120" name="AutoShape 23"/>
            <p:cNvSpPr>
              <a:spLocks noChangeArrowheads="1"/>
            </p:cNvSpPr>
            <p:nvPr/>
          </p:nvSpPr>
          <p:spPr bwMode="auto">
            <a:xfrm>
              <a:off x="1497972" y="1562850"/>
              <a:ext cx="1371600" cy="685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vert="horz" wrap="square" lIns="9144" tIns="18288" rIns="9144" bIns="18288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Times New Roman" pitchFamily="18" charset="0"/>
                  <a:cs typeface="Times New Roman" pitchFamily="18" charset="0"/>
                </a:rPr>
                <a:t>Fire rules to </a:t>
              </a:r>
              <a:r>
                <a:rPr lang="en-US" sz="1400" b="1" i="1" dirty="0" smtClean="0">
                  <a:latin typeface="+mn-lt"/>
                  <a:ea typeface="Times New Roman" pitchFamily="18" charset="0"/>
                  <a:cs typeface="Times New Roman" pitchFamily="18" charset="0"/>
                </a:rPr>
                <a:t>Propose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Times New Roman" pitchFamily="18" charset="0"/>
                  <a:cs typeface="Times New Roman" pitchFamily="18" charset="0"/>
                </a:rPr>
                <a:t>operators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endParaRPr>
            </a:p>
          </p:txBody>
        </p:sp>
        <p:sp>
          <p:nvSpPr>
            <p:cNvPr id="121" name="AutoShape 20"/>
            <p:cNvSpPr>
              <a:spLocks noChangeArrowheads="1"/>
            </p:cNvSpPr>
            <p:nvPr/>
          </p:nvSpPr>
          <p:spPr bwMode="auto">
            <a:xfrm>
              <a:off x="4892168" y="1714067"/>
              <a:ext cx="700676" cy="38336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rgbClr val="333333"/>
              </a:solidFill>
              <a:round/>
              <a:headEnd/>
              <a:tailEnd/>
            </a:ln>
          </p:spPr>
          <p:txBody>
            <a:bodyPr vert="horz" wrap="square" lIns="9144" tIns="18288" rIns="9144" bIns="1828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Times New Roman" pitchFamily="18" charset="0"/>
                  <a:cs typeface="Times New Roman" pitchFamily="18" charset="0"/>
                </a:rPr>
                <a:t>Decide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endParaRPr>
            </a:p>
          </p:txBody>
        </p:sp>
        <p:cxnSp>
          <p:nvCxnSpPr>
            <p:cNvPr id="122" name="Straight Arrow Connector 121"/>
            <p:cNvCxnSpPr>
              <a:stCxn id="112" idx="3"/>
              <a:endCxn id="121" idx="1"/>
            </p:cNvCxnSpPr>
            <p:nvPr/>
          </p:nvCxnSpPr>
          <p:spPr>
            <a:xfrm>
              <a:off x="4566670" y="1905750"/>
              <a:ext cx="32549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21" idx="3"/>
              <a:endCxn id="115" idx="1"/>
            </p:cNvCxnSpPr>
            <p:nvPr/>
          </p:nvCxnSpPr>
          <p:spPr>
            <a:xfrm>
              <a:off x="5592844" y="1905750"/>
              <a:ext cx="32549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AutoShape 81"/>
          <p:cNvSpPr>
            <a:spLocks noChangeAspect="1" noChangeArrowheads="1"/>
          </p:cNvSpPr>
          <p:nvPr/>
        </p:nvSpPr>
        <p:spPr bwMode="auto">
          <a:xfrm>
            <a:off x="6316242" y="5008370"/>
            <a:ext cx="1307748" cy="296169"/>
          </a:xfrm>
          <a:prstGeom prst="roundRect">
            <a:avLst>
              <a:gd name="adj" fmla="val 16667"/>
            </a:avLst>
          </a:prstGeom>
          <a:solidFill>
            <a:srgbClr val="DBFAD2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9144" rIns="83210" bIns="91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Action</a:t>
            </a:r>
            <a:endParaRPr kumimoji="0" lang="en-US" sz="3600" b="0" i="0" u="none" strike="noStrike" cap="none" normalizeH="0" baseline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5" name="AutoShape 85"/>
          <p:cNvCxnSpPr>
            <a:cxnSpLocks noChangeShapeType="1"/>
          </p:cNvCxnSpPr>
          <p:nvPr/>
        </p:nvCxnSpPr>
        <p:spPr bwMode="auto">
          <a:xfrm>
            <a:off x="2120551" y="3827092"/>
            <a:ext cx="13049" cy="120210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126" name="Line 82"/>
          <p:cNvSpPr>
            <a:spLocks noChangeShapeType="1"/>
          </p:cNvSpPr>
          <p:nvPr/>
        </p:nvSpPr>
        <p:spPr bwMode="auto">
          <a:xfrm flipH="1">
            <a:off x="6962775" y="3824878"/>
            <a:ext cx="1413" cy="117212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AutoShape 80"/>
          <p:cNvSpPr>
            <a:spLocks noChangeAspect="1" noChangeArrowheads="1"/>
          </p:cNvSpPr>
          <p:nvPr/>
        </p:nvSpPr>
        <p:spPr bwMode="auto">
          <a:xfrm>
            <a:off x="1497980" y="5027420"/>
            <a:ext cx="1198769" cy="296169"/>
          </a:xfrm>
          <a:prstGeom prst="roundRect">
            <a:avLst>
              <a:gd name="adj" fmla="val 16667"/>
            </a:avLst>
          </a:prstGeom>
          <a:solidFill>
            <a:srgbClr val="DBFAD2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9144" rIns="83210" bIns="91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Perception</a:t>
            </a:r>
            <a:endParaRPr kumimoji="0" lang="en-US" sz="3600" b="0" i="0" u="none" strike="noStrike" cap="none" normalizeH="0" baseline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AutoShape 21"/>
          <p:cNvSpPr>
            <a:spLocks noChangeAspect="1" noChangeArrowheads="1"/>
          </p:cNvSpPr>
          <p:nvPr/>
        </p:nvSpPr>
        <p:spPr bwMode="auto">
          <a:xfrm rot="16200000">
            <a:off x="7705451" y="2910593"/>
            <a:ext cx="1067149" cy="474174"/>
          </a:xfrm>
          <a:prstGeom prst="roundRect">
            <a:avLst>
              <a:gd name="adj" fmla="val 16667"/>
            </a:avLst>
          </a:prstGeom>
          <a:solidFill>
            <a:srgbClr val="DBFAD2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41605" rIns="8321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Decision Procedure</a:t>
            </a:r>
            <a:endParaRPr kumimoji="0" lang="en-US" sz="36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Line 84"/>
          <p:cNvSpPr>
            <a:spLocks noChangeAspect="1" noChangeShapeType="1"/>
          </p:cNvSpPr>
          <p:nvPr/>
        </p:nvSpPr>
        <p:spPr bwMode="auto">
          <a:xfrm>
            <a:off x="7677321" y="3131226"/>
            <a:ext cx="32345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8984" y="302149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Soar 9 Structure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13" name="AutoShape 17"/>
          <p:cNvSpPr>
            <a:spLocks noChangeAspect="1" noChangeArrowheads="1"/>
          </p:cNvSpPr>
          <p:nvPr/>
        </p:nvSpPr>
        <p:spPr bwMode="auto">
          <a:xfrm>
            <a:off x="709621" y="1218218"/>
            <a:ext cx="7785041" cy="133511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808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8321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Long-Term Memories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02" name="Rectangle 6"/>
          <p:cNvSpPr>
            <a:spLocks noChangeAspect="1" noChangeArrowheads="1"/>
          </p:cNvSpPr>
          <p:nvPr/>
        </p:nvSpPr>
        <p:spPr bwMode="auto">
          <a:xfrm>
            <a:off x="1497980" y="3176694"/>
            <a:ext cx="6179340" cy="127188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0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Symbolic Working Memory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cxnSp>
        <p:nvCxnSpPr>
          <p:cNvPr id="80903" name="AutoShape 7"/>
          <p:cNvCxnSpPr>
            <a:cxnSpLocks noChangeShapeType="1"/>
          </p:cNvCxnSpPr>
          <p:nvPr/>
        </p:nvCxnSpPr>
        <p:spPr bwMode="auto">
          <a:xfrm flipV="1">
            <a:off x="1726372" y="2416057"/>
            <a:ext cx="0" cy="7606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0904" name="AutoShape 8"/>
          <p:cNvCxnSpPr>
            <a:cxnSpLocks noChangeShapeType="1"/>
          </p:cNvCxnSpPr>
          <p:nvPr/>
        </p:nvCxnSpPr>
        <p:spPr bwMode="auto">
          <a:xfrm flipV="1">
            <a:off x="2335031" y="2426218"/>
            <a:ext cx="0" cy="7504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0907" name="AutoShape 11"/>
          <p:cNvCxnSpPr>
            <a:cxnSpLocks noChangeShapeType="1"/>
          </p:cNvCxnSpPr>
          <p:nvPr/>
        </p:nvCxnSpPr>
        <p:spPr bwMode="auto">
          <a:xfrm>
            <a:off x="2818480" y="2416057"/>
            <a:ext cx="0" cy="7672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80914" name="Rectangle 18"/>
          <p:cNvSpPr>
            <a:spLocks noChangeAspect="1" noChangeArrowheads="1"/>
          </p:cNvSpPr>
          <p:nvPr/>
        </p:nvSpPr>
        <p:spPr bwMode="auto">
          <a:xfrm>
            <a:off x="789617" y="1584903"/>
            <a:ext cx="2267690" cy="83115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8321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Procedural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16" name="Line 20"/>
          <p:cNvSpPr>
            <a:spLocks noChangeAspect="1" noChangeShapeType="1"/>
          </p:cNvSpPr>
          <p:nvPr/>
        </p:nvSpPr>
        <p:spPr bwMode="auto">
          <a:xfrm>
            <a:off x="6825123" y="4905644"/>
            <a:ext cx="0" cy="73315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17" name="AutoShape 21"/>
          <p:cNvSpPr>
            <a:spLocks noChangeAspect="1" noChangeArrowheads="1"/>
          </p:cNvSpPr>
          <p:nvPr/>
        </p:nvSpPr>
        <p:spPr bwMode="auto">
          <a:xfrm>
            <a:off x="2812159" y="2573826"/>
            <a:ext cx="1067149" cy="4741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41605" rIns="8321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Decision Procedure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28443" y="1921502"/>
            <a:ext cx="1707723" cy="400534"/>
            <a:chOff x="1028443" y="2150102"/>
            <a:chExt cx="1707723" cy="400534"/>
          </a:xfrm>
        </p:grpSpPr>
        <p:sp>
          <p:nvSpPr>
            <p:cNvPr id="80919" name="AutoShape 23"/>
            <p:cNvSpPr>
              <a:spLocks noChangeAspect="1" noChangeArrowheads="1"/>
            </p:cNvSpPr>
            <p:nvPr/>
          </p:nvSpPr>
          <p:spPr bwMode="auto">
            <a:xfrm>
              <a:off x="1444650" y="2158564"/>
              <a:ext cx="890381" cy="110006"/>
            </a:xfrm>
            <a:prstGeom prst="rightArrow">
              <a:avLst>
                <a:gd name="adj1" fmla="val 50000"/>
                <a:gd name="adj2" fmla="val 16410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20" name="AutoShape 24"/>
            <p:cNvSpPr>
              <a:spLocks noChangeAspect="1" noChangeArrowheads="1"/>
            </p:cNvSpPr>
            <p:nvPr/>
          </p:nvSpPr>
          <p:spPr bwMode="auto">
            <a:xfrm>
              <a:off x="1444650" y="2297716"/>
              <a:ext cx="890381" cy="113767"/>
            </a:xfrm>
            <a:prstGeom prst="rightArrow">
              <a:avLst>
                <a:gd name="adj1" fmla="val 50000"/>
                <a:gd name="adj2" fmla="val 15867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21" name="AutoShape 25"/>
            <p:cNvSpPr>
              <a:spLocks noChangeAspect="1" noChangeArrowheads="1"/>
            </p:cNvSpPr>
            <p:nvPr/>
          </p:nvSpPr>
          <p:spPr bwMode="auto">
            <a:xfrm>
              <a:off x="1444650" y="2428407"/>
              <a:ext cx="890381" cy="110946"/>
            </a:xfrm>
            <a:prstGeom prst="rightArrow">
              <a:avLst>
                <a:gd name="adj1" fmla="val 50000"/>
                <a:gd name="adj2" fmla="val 16271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22" name="Rectangle 26"/>
            <p:cNvSpPr>
              <a:spLocks noChangeAspect="1" noChangeArrowheads="1"/>
            </p:cNvSpPr>
            <p:nvPr/>
          </p:nvSpPr>
          <p:spPr bwMode="auto">
            <a:xfrm>
              <a:off x="1028443" y="2150102"/>
              <a:ext cx="353602" cy="1128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23" name="Rectangle 27"/>
            <p:cNvSpPr>
              <a:spLocks noChangeAspect="1" noChangeArrowheads="1"/>
            </p:cNvSpPr>
            <p:nvPr/>
          </p:nvSpPr>
          <p:spPr bwMode="auto">
            <a:xfrm>
              <a:off x="1028443" y="2290194"/>
              <a:ext cx="353602" cy="1128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24" name="Rectangle 28"/>
            <p:cNvSpPr>
              <a:spLocks noChangeAspect="1" noChangeArrowheads="1"/>
            </p:cNvSpPr>
            <p:nvPr/>
          </p:nvSpPr>
          <p:spPr bwMode="auto">
            <a:xfrm>
              <a:off x="1028443" y="2432168"/>
              <a:ext cx="353602" cy="109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25" name="Rectangle 29"/>
            <p:cNvSpPr>
              <a:spLocks noChangeAspect="1" noChangeArrowheads="1"/>
            </p:cNvSpPr>
            <p:nvPr/>
          </p:nvSpPr>
          <p:spPr bwMode="auto">
            <a:xfrm>
              <a:off x="2377927" y="2155743"/>
              <a:ext cx="358239" cy="1118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26" name="Rectangle 30"/>
            <p:cNvSpPr>
              <a:spLocks noChangeAspect="1" noChangeArrowheads="1"/>
            </p:cNvSpPr>
            <p:nvPr/>
          </p:nvSpPr>
          <p:spPr bwMode="auto">
            <a:xfrm>
              <a:off x="2377927" y="2297716"/>
              <a:ext cx="358239" cy="1100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27" name="Rectangle 31"/>
            <p:cNvSpPr>
              <a:spLocks noChangeAspect="1" noChangeArrowheads="1"/>
            </p:cNvSpPr>
            <p:nvPr/>
          </p:nvSpPr>
          <p:spPr bwMode="auto">
            <a:xfrm>
              <a:off x="2377927" y="2436869"/>
              <a:ext cx="358239" cy="1137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80928" name="Oval 32"/>
          <p:cNvSpPr>
            <a:spLocks noChangeAspect="1" noChangeArrowheads="1"/>
          </p:cNvSpPr>
          <p:nvPr/>
        </p:nvSpPr>
        <p:spPr bwMode="auto">
          <a:xfrm>
            <a:off x="4143618" y="3954256"/>
            <a:ext cx="135644" cy="11282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29" name="Oval 33"/>
          <p:cNvSpPr>
            <a:spLocks noChangeAspect="1" noChangeArrowheads="1"/>
          </p:cNvSpPr>
          <p:nvPr/>
        </p:nvSpPr>
        <p:spPr bwMode="auto">
          <a:xfrm>
            <a:off x="4504176" y="3651506"/>
            <a:ext cx="139122" cy="11000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30" name="Oval 34"/>
          <p:cNvSpPr>
            <a:spLocks noChangeAspect="1" noChangeArrowheads="1"/>
          </p:cNvSpPr>
          <p:nvPr/>
        </p:nvSpPr>
        <p:spPr bwMode="auto">
          <a:xfrm>
            <a:off x="4319840" y="3810403"/>
            <a:ext cx="136803" cy="11094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31" name="Oval 35"/>
          <p:cNvSpPr>
            <a:spLocks noChangeAspect="1" noChangeArrowheads="1"/>
          </p:cNvSpPr>
          <p:nvPr/>
        </p:nvSpPr>
        <p:spPr bwMode="auto">
          <a:xfrm>
            <a:off x="4686195" y="3810403"/>
            <a:ext cx="142600" cy="11094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32" name="Oval 36"/>
          <p:cNvSpPr>
            <a:spLocks noChangeAspect="1" noChangeArrowheads="1"/>
          </p:cNvSpPr>
          <p:nvPr/>
        </p:nvSpPr>
        <p:spPr bwMode="auto">
          <a:xfrm>
            <a:off x="4457802" y="3954256"/>
            <a:ext cx="137963" cy="11282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33" name="Line 37"/>
          <p:cNvSpPr>
            <a:spLocks noChangeAspect="1" noChangeShapeType="1"/>
          </p:cNvSpPr>
          <p:nvPr/>
        </p:nvSpPr>
        <p:spPr bwMode="auto">
          <a:xfrm flipH="1">
            <a:off x="4433456" y="3746468"/>
            <a:ext cx="88111" cy="7897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34" name="Line 38"/>
          <p:cNvSpPr>
            <a:spLocks noChangeAspect="1" noChangeShapeType="1"/>
          </p:cNvSpPr>
          <p:nvPr/>
        </p:nvSpPr>
        <p:spPr bwMode="auto">
          <a:xfrm flipH="1">
            <a:off x="4250279" y="3895022"/>
            <a:ext cx="84633" cy="695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35" name="Line 39"/>
          <p:cNvSpPr>
            <a:spLocks noChangeAspect="1" noChangeShapeType="1"/>
          </p:cNvSpPr>
          <p:nvPr/>
        </p:nvSpPr>
        <p:spPr bwMode="auto">
          <a:xfrm>
            <a:off x="4421863" y="3911946"/>
            <a:ext cx="66083" cy="7145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36" name="Line 40"/>
          <p:cNvSpPr>
            <a:spLocks noChangeAspect="1" noChangeShapeType="1"/>
          </p:cNvSpPr>
          <p:nvPr/>
        </p:nvSpPr>
        <p:spPr bwMode="auto">
          <a:xfrm>
            <a:off x="4625908" y="3738006"/>
            <a:ext cx="89270" cy="770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37" name="Oval 41"/>
          <p:cNvSpPr>
            <a:spLocks noChangeAspect="1" noChangeArrowheads="1"/>
          </p:cNvSpPr>
          <p:nvPr/>
        </p:nvSpPr>
        <p:spPr bwMode="auto">
          <a:xfrm>
            <a:off x="4834591" y="3954256"/>
            <a:ext cx="136803" cy="11282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38" name="Line 42"/>
          <p:cNvSpPr>
            <a:spLocks noChangeAspect="1" noChangeShapeType="1"/>
          </p:cNvSpPr>
          <p:nvPr/>
        </p:nvSpPr>
        <p:spPr bwMode="auto">
          <a:xfrm>
            <a:off x="4796333" y="3903484"/>
            <a:ext cx="74198" cy="770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39" name="Oval 43"/>
          <p:cNvSpPr>
            <a:spLocks noChangeAspect="1" noChangeArrowheads="1"/>
          </p:cNvSpPr>
          <p:nvPr/>
        </p:nvSpPr>
        <p:spPr bwMode="auto">
          <a:xfrm>
            <a:off x="5001538" y="4116914"/>
            <a:ext cx="140281" cy="10906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40" name="Line 44"/>
          <p:cNvSpPr>
            <a:spLocks noChangeAspect="1" noChangeShapeType="1"/>
          </p:cNvSpPr>
          <p:nvPr/>
        </p:nvSpPr>
        <p:spPr bwMode="auto">
          <a:xfrm>
            <a:off x="4902993" y="4007849"/>
            <a:ext cx="162309" cy="16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41" name="AutoShape 45"/>
          <p:cNvSpPr>
            <a:spLocks noChangeAspect="1" noChangeArrowheads="1"/>
          </p:cNvSpPr>
          <p:nvPr/>
        </p:nvSpPr>
        <p:spPr bwMode="auto">
          <a:xfrm>
            <a:off x="1930418" y="2634946"/>
            <a:ext cx="853282" cy="226593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8321" rIns="8321" bIns="83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Chunking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42" name="AutoShape 46"/>
          <p:cNvSpPr>
            <a:spLocks noChangeAspect="1" noChangeArrowheads="1"/>
          </p:cNvSpPr>
          <p:nvPr/>
        </p:nvSpPr>
        <p:spPr bwMode="auto">
          <a:xfrm>
            <a:off x="1842307" y="4307023"/>
            <a:ext cx="556488" cy="138212"/>
          </a:xfrm>
          <a:prstGeom prst="roundRect">
            <a:avLst>
              <a:gd name="adj" fmla="val 16667"/>
            </a:avLst>
          </a:prstGeom>
          <a:solidFill>
            <a:srgbClr val="CC99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43" name="AutoShape 47"/>
          <p:cNvSpPr>
            <a:spLocks noChangeAspect="1" noChangeArrowheads="1"/>
          </p:cNvSpPr>
          <p:nvPr/>
        </p:nvSpPr>
        <p:spPr bwMode="auto">
          <a:xfrm>
            <a:off x="6654772" y="4301906"/>
            <a:ext cx="558807" cy="140093"/>
          </a:xfrm>
          <a:prstGeom prst="roundRect">
            <a:avLst>
              <a:gd name="adj" fmla="val 16667"/>
            </a:avLst>
          </a:prstGeom>
          <a:solidFill>
            <a:srgbClr val="CC99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72" name="AutoShape 76"/>
          <p:cNvSpPr>
            <a:spLocks noChangeAspect="1" noChangeArrowheads="1"/>
          </p:cNvSpPr>
          <p:nvPr/>
        </p:nvSpPr>
        <p:spPr bwMode="auto">
          <a:xfrm>
            <a:off x="628467" y="2624786"/>
            <a:ext cx="1270648" cy="41557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8321" rIns="8321" bIns="83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Reinforcement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Learning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78" name="Line 82"/>
          <p:cNvSpPr>
            <a:spLocks noChangeShapeType="1"/>
          </p:cNvSpPr>
          <p:nvPr/>
        </p:nvSpPr>
        <p:spPr bwMode="auto">
          <a:xfrm flipH="1">
            <a:off x="6944965" y="4448580"/>
            <a:ext cx="0" cy="292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cxnSp>
        <p:nvCxnSpPr>
          <p:cNvPr id="80981" name="AutoShape 85"/>
          <p:cNvCxnSpPr>
            <a:cxnSpLocks noChangeShapeType="1"/>
          </p:cNvCxnSpPr>
          <p:nvPr/>
        </p:nvCxnSpPr>
        <p:spPr bwMode="auto">
          <a:xfrm>
            <a:off x="2097364" y="5420611"/>
            <a:ext cx="1" cy="34230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80961" name="Rectangle 65"/>
          <p:cNvSpPr>
            <a:spLocks noChangeAspect="1" noChangeArrowheads="1"/>
          </p:cNvSpPr>
          <p:nvPr/>
        </p:nvSpPr>
        <p:spPr bwMode="auto">
          <a:xfrm>
            <a:off x="3558146" y="1584903"/>
            <a:ext cx="2227113" cy="831154"/>
          </a:xfrm>
          <a:prstGeom prst="roundRect">
            <a:avLst/>
          </a:prstGeom>
          <a:solidFill>
            <a:srgbClr val="CC330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8321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Semantic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60" name="Line 64"/>
          <p:cNvSpPr>
            <a:spLocks noChangeAspect="1" noChangeShapeType="1"/>
          </p:cNvSpPr>
          <p:nvPr/>
        </p:nvSpPr>
        <p:spPr bwMode="auto">
          <a:xfrm>
            <a:off x="4587650" y="2418878"/>
            <a:ext cx="9275" cy="75781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718137" y="1940306"/>
            <a:ext cx="1572079" cy="426860"/>
            <a:chOff x="3718137" y="2168906"/>
            <a:chExt cx="1572079" cy="426860"/>
          </a:xfrm>
        </p:grpSpPr>
        <p:sp>
          <p:nvSpPr>
            <p:cNvPr id="80951" name="Oval 55"/>
            <p:cNvSpPr>
              <a:spLocks noChangeAspect="1" noChangeArrowheads="1"/>
            </p:cNvSpPr>
            <p:nvPr/>
          </p:nvSpPr>
          <p:spPr bwMode="auto">
            <a:xfrm>
              <a:off x="4449687" y="2477298"/>
              <a:ext cx="137963" cy="11188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52" name="Oval 56"/>
            <p:cNvSpPr>
              <a:spLocks noChangeAspect="1" noChangeArrowheads="1"/>
            </p:cNvSpPr>
            <p:nvPr/>
          </p:nvSpPr>
          <p:spPr bwMode="auto">
            <a:xfrm>
              <a:off x="4811404" y="2174547"/>
              <a:ext cx="139122" cy="1109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53" name="Oval 57"/>
            <p:cNvSpPr>
              <a:spLocks noChangeAspect="1" noChangeArrowheads="1"/>
            </p:cNvSpPr>
            <p:nvPr/>
          </p:nvSpPr>
          <p:spPr bwMode="auto">
            <a:xfrm>
              <a:off x="4623590" y="2326863"/>
              <a:ext cx="137963" cy="110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54" name="Oval 58"/>
            <p:cNvSpPr>
              <a:spLocks noChangeAspect="1" noChangeArrowheads="1"/>
            </p:cNvSpPr>
            <p:nvPr/>
          </p:nvSpPr>
          <p:spPr bwMode="auto">
            <a:xfrm>
              <a:off x="4993423" y="2326863"/>
              <a:ext cx="136803" cy="110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55" name="Oval 59"/>
            <p:cNvSpPr>
              <a:spLocks noChangeAspect="1" noChangeArrowheads="1"/>
            </p:cNvSpPr>
            <p:nvPr/>
          </p:nvSpPr>
          <p:spPr bwMode="auto">
            <a:xfrm>
              <a:off x="5149935" y="2477298"/>
              <a:ext cx="140281" cy="11188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56" name="Line 60"/>
            <p:cNvSpPr>
              <a:spLocks noChangeAspect="1" noChangeShapeType="1"/>
            </p:cNvSpPr>
            <p:nvPr/>
          </p:nvSpPr>
          <p:spPr bwMode="auto">
            <a:xfrm flipH="1">
              <a:off x="4739525" y="2268569"/>
              <a:ext cx="83473" cy="780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57" name="Line 61"/>
            <p:cNvSpPr>
              <a:spLocks noChangeAspect="1" noChangeShapeType="1"/>
            </p:cNvSpPr>
            <p:nvPr/>
          </p:nvSpPr>
          <p:spPr bwMode="auto">
            <a:xfrm flipH="1">
              <a:off x="4554029" y="2416184"/>
              <a:ext cx="88111" cy="69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58" name="Line 62"/>
            <p:cNvSpPr>
              <a:spLocks noChangeAspect="1" noChangeShapeType="1"/>
            </p:cNvSpPr>
            <p:nvPr/>
          </p:nvSpPr>
          <p:spPr bwMode="auto">
            <a:xfrm>
              <a:off x="5117473" y="2427466"/>
              <a:ext cx="60286" cy="686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59" name="Line 63"/>
            <p:cNvSpPr>
              <a:spLocks noChangeAspect="1" noChangeShapeType="1"/>
            </p:cNvSpPr>
            <p:nvPr/>
          </p:nvSpPr>
          <p:spPr bwMode="auto">
            <a:xfrm>
              <a:off x="4931977" y="2260107"/>
              <a:ext cx="90429" cy="76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63" name="Oval 67"/>
            <p:cNvSpPr>
              <a:spLocks noChangeAspect="1" noChangeArrowheads="1"/>
            </p:cNvSpPr>
            <p:nvPr/>
          </p:nvSpPr>
          <p:spPr bwMode="auto">
            <a:xfrm>
              <a:off x="3718137" y="2475418"/>
              <a:ext cx="136803" cy="110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64" name="Oval 68"/>
            <p:cNvSpPr>
              <a:spLocks noChangeAspect="1" noChangeArrowheads="1"/>
            </p:cNvSpPr>
            <p:nvPr/>
          </p:nvSpPr>
          <p:spPr bwMode="auto">
            <a:xfrm>
              <a:off x="4082173" y="2168906"/>
              <a:ext cx="135644" cy="1109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65" name="Oval 69"/>
            <p:cNvSpPr>
              <a:spLocks noChangeAspect="1" noChangeArrowheads="1"/>
            </p:cNvSpPr>
            <p:nvPr/>
          </p:nvSpPr>
          <p:spPr bwMode="auto">
            <a:xfrm>
              <a:off x="3890880" y="2331564"/>
              <a:ext cx="139122" cy="1109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66" name="Oval 70"/>
            <p:cNvSpPr>
              <a:spLocks noChangeAspect="1" noChangeArrowheads="1"/>
            </p:cNvSpPr>
            <p:nvPr/>
          </p:nvSpPr>
          <p:spPr bwMode="auto">
            <a:xfrm>
              <a:off x="4260713" y="2331564"/>
              <a:ext cx="140281" cy="1109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67" name="Oval 71"/>
            <p:cNvSpPr>
              <a:spLocks noChangeAspect="1" noChangeArrowheads="1"/>
            </p:cNvSpPr>
            <p:nvPr/>
          </p:nvSpPr>
          <p:spPr bwMode="auto">
            <a:xfrm>
              <a:off x="4033480" y="2481999"/>
              <a:ext cx="139122" cy="11376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68" name="Line 72"/>
            <p:cNvSpPr>
              <a:spLocks noChangeAspect="1" noChangeShapeType="1"/>
            </p:cNvSpPr>
            <p:nvPr/>
          </p:nvSpPr>
          <p:spPr bwMode="auto">
            <a:xfrm flipH="1">
              <a:off x="4009134" y="2263868"/>
              <a:ext cx="83473" cy="789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69" name="Line 73"/>
            <p:cNvSpPr>
              <a:spLocks noChangeAspect="1" noChangeShapeType="1"/>
            </p:cNvSpPr>
            <p:nvPr/>
          </p:nvSpPr>
          <p:spPr bwMode="auto">
            <a:xfrm flipH="1">
              <a:off x="3822478" y="2419945"/>
              <a:ext cx="78836" cy="620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70" name="Line 74"/>
            <p:cNvSpPr>
              <a:spLocks noChangeAspect="1" noChangeShapeType="1"/>
            </p:cNvSpPr>
            <p:nvPr/>
          </p:nvSpPr>
          <p:spPr bwMode="auto">
            <a:xfrm>
              <a:off x="3998700" y="2434048"/>
              <a:ext cx="54489" cy="57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  <p:sp>
          <p:nvSpPr>
            <p:cNvPr id="80971" name="Line 75"/>
            <p:cNvSpPr>
              <a:spLocks noChangeAspect="1" noChangeShapeType="1"/>
            </p:cNvSpPr>
            <p:nvPr/>
          </p:nvSpPr>
          <p:spPr bwMode="auto">
            <a:xfrm>
              <a:off x="4200427" y="2263868"/>
              <a:ext cx="83473" cy="76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80973" name="Line 77"/>
          <p:cNvSpPr>
            <a:spLocks noChangeAspect="1" noChangeShapeType="1"/>
          </p:cNvSpPr>
          <p:nvPr/>
        </p:nvSpPr>
        <p:spPr bwMode="auto">
          <a:xfrm flipH="1" flipV="1">
            <a:off x="4894878" y="2411356"/>
            <a:ext cx="2319" cy="7653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74" name="AutoShape 78"/>
          <p:cNvSpPr>
            <a:spLocks noChangeAspect="1" noChangeArrowheads="1"/>
          </p:cNvSpPr>
          <p:nvPr/>
        </p:nvSpPr>
        <p:spPr bwMode="auto">
          <a:xfrm>
            <a:off x="4434615" y="3183276"/>
            <a:ext cx="555329" cy="139152"/>
          </a:xfrm>
          <a:prstGeom prst="roundRect">
            <a:avLst>
              <a:gd name="adj" fmla="val 16667"/>
            </a:avLst>
          </a:prstGeom>
          <a:solidFill>
            <a:srgbClr val="CC99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82" name="AutoShape 86"/>
          <p:cNvSpPr>
            <a:spLocks noChangeAspect="1" noChangeArrowheads="1"/>
          </p:cNvSpPr>
          <p:nvPr/>
        </p:nvSpPr>
        <p:spPr bwMode="auto">
          <a:xfrm>
            <a:off x="4761552" y="2624786"/>
            <a:ext cx="874151" cy="433441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8321" rIns="8321" bIns="83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Semantic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Learning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cxnSp>
        <p:nvCxnSpPr>
          <p:cNvPr id="80905" name="AutoShape 9"/>
          <p:cNvCxnSpPr>
            <a:cxnSpLocks noChangeShapeType="1"/>
          </p:cNvCxnSpPr>
          <p:nvPr/>
        </p:nvCxnSpPr>
        <p:spPr bwMode="auto">
          <a:xfrm flipH="1" flipV="1">
            <a:off x="7378207" y="2418878"/>
            <a:ext cx="6956" cy="75781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0906" name="AutoShape 10"/>
          <p:cNvCxnSpPr>
            <a:cxnSpLocks noChangeShapeType="1"/>
          </p:cNvCxnSpPr>
          <p:nvPr/>
        </p:nvCxnSpPr>
        <p:spPr bwMode="auto">
          <a:xfrm>
            <a:off x="6734767" y="2412296"/>
            <a:ext cx="1159" cy="76439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80944" name="Rectangle 48"/>
          <p:cNvSpPr>
            <a:spLocks noChangeAspect="1" noChangeArrowheads="1"/>
          </p:cNvSpPr>
          <p:nvPr/>
        </p:nvSpPr>
        <p:spPr bwMode="auto">
          <a:xfrm>
            <a:off x="6163207" y="1584903"/>
            <a:ext cx="2224794" cy="831154"/>
          </a:xfrm>
          <a:prstGeom prst="roundRect">
            <a:avLst/>
          </a:prstGeom>
          <a:solidFill>
            <a:srgbClr val="CC330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8321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Episodic</a:t>
            </a:r>
            <a:endParaRPr kumimoji="0" lang="en-US" sz="40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45" name="AutoShape 49"/>
          <p:cNvSpPr>
            <a:spLocks noChangeAspect="1" noChangeArrowheads="1"/>
          </p:cNvSpPr>
          <p:nvPr/>
        </p:nvSpPr>
        <p:spPr bwMode="auto">
          <a:xfrm>
            <a:off x="7184596" y="2158437"/>
            <a:ext cx="566923" cy="1974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46" name="AutoShape 50"/>
          <p:cNvSpPr>
            <a:spLocks noChangeAspect="1" noChangeArrowheads="1"/>
          </p:cNvSpPr>
          <p:nvPr/>
        </p:nvSpPr>
        <p:spPr bwMode="auto">
          <a:xfrm>
            <a:off x="7112716" y="2114247"/>
            <a:ext cx="564604" cy="19650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47" name="AutoShape 51"/>
          <p:cNvSpPr>
            <a:spLocks noChangeAspect="1" noChangeArrowheads="1"/>
          </p:cNvSpPr>
          <p:nvPr/>
        </p:nvSpPr>
        <p:spPr bwMode="auto">
          <a:xfrm>
            <a:off x="7041995" y="2069116"/>
            <a:ext cx="564604" cy="1946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48" name="AutoShape 52"/>
          <p:cNvSpPr>
            <a:spLocks noChangeAspect="1" noChangeArrowheads="1"/>
          </p:cNvSpPr>
          <p:nvPr/>
        </p:nvSpPr>
        <p:spPr bwMode="auto">
          <a:xfrm>
            <a:off x="6963160" y="2021165"/>
            <a:ext cx="570401" cy="1974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49" name="AutoShape 53"/>
          <p:cNvSpPr>
            <a:spLocks noChangeAspect="1" noChangeArrowheads="1"/>
          </p:cNvSpPr>
          <p:nvPr/>
        </p:nvSpPr>
        <p:spPr bwMode="auto">
          <a:xfrm>
            <a:off x="6894758" y="1976975"/>
            <a:ext cx="562285" cy="19744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50" name="AutoShape 54"/>
          <p:cNvSpPr>
            <a:spLocks noChangeAspect="1" noChangeArrowheads="1"/>
          </p:cNvSpPr>
          <p:nvPr/>
        </p:nvSpPr>
        <p:spPr bwMode="auto">
          <a:xfrm>
            <a:off x="6822878" y="1931844"/>
            <a:ext cx="562285" cy="19650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75" name="AutoShape 79"/>
          <p:cNvSpPr>
            <a:spLocks noChangeAspect="1" noChangeArrowheads="1"/>
          </p:cNvSpPr>
          <p:nvPr/>
        </p:nvSpPr>
        <p:spPr bwMode="auto">
          <a:xfrm>
            <a:off x="6482029" y="3176695"/>
            <a:ext cx="559966" cy="141033"/>
          </a:xfrm>
          <a:prstGeom prst="roundRect">
            <a:avLst>
              <a:gd name="adj" fmla="val 16667"/>
            </a:avLst>
          </a:prstGeom>
          <a:solidFill>
            <a:srgbClr val="CC99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83" name="AutoShape 87"/>
          <p:cNvSpPr>
            <a:spLocks noChangeAspect="1" noChangeArrowheads="1"/>
          </p:cNvSpPr>
          <p:nvPr/>
        </p:nvSpPr>
        <p:spPr bwMode="auto">
          <a:xfrm>
            <a:off x="6950407" y="2624786"/>
            <a:ext cx="876469" cy="433441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8321" rIns="8321" bIns="83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Episodic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Learning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6474" y="6465322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0E1FC-0880-48B1-808B-C7194B29C6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0" name="AutoShape 85"/>
          <p:cNvCxnSpPr>
            <a:cxnSpLocks noChangeShapeType="1"/>
            <a:stCxn id="80976" idx="2"/>
          </p:cNvCxnSpPr>
          <p:nvPr/>
        </p:nvCxnSpPr>
        <p:spPr bwMode="auto">
          <a:xfrm flipH="1">
            <a:off x="2097364" y="6019800"/>
            <a:ext cx="1" cy="20629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4" name="Rounded Rectangle 3"/>
          <p:cNvSpPr/>
          <p:nvPr/>
        </p:nvSpPr>
        <p:spPr>
          <a:xfrm>
            <a:off x="1726372" y="4583981"/>
            <a:ext cx="4058887" cy="83053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Spatial Visual System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cxnSp>
        <p:nvCxnSpPr>
          <p:cNvPr id="92" name="AutoShape 85"/>
          <p:cNvCxnSpPr>
            <a:cxnSpLocks noChangeShapeType="1"/>
          </p:cNvCxnSpPr>
          <p:nvPr/>
        </p:nvCxnSpPr>
        <p:spPr bwMode="auto">
          <a:xfrm>
            <a:off x="2120551" y="4436692"/>
            <a:ext cx="0" cy="15671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94" name="Line 82"/>
          <p:cNvSpPr>
            <a:spLocks noChangeShapeType="1"/>
          </p:cNvSpPr>
          <p:nvPr/>
        </p:nvSpPr>
        <p:spPr bwMode="auto">
          <a:xfrm flipH="1">
            <a:off x="5785258" y="4876800"/>
            <a:ext cx="31074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914285" y="3304881"/>
            <a:ext cx="5933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Active goals: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Explore this building, explore this room, maintain power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Perception: nearby objects, communication for other agents</a:t>
            </a:r>
          </a:p>
          <a:p>
            <a:pPr marL="285750" marR="0" lvl="0" indent="-2857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Retrievals from memory: current equipment capabilities</a:t>
            </a:r>
          </a:p>
          <a:p>
            <a:pPr marL="285750" marR="0" lvl="0" indent="-2857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Internal reasoning: is object close enough to pickup</a:t>
            </a:r>
          </a:p>
          <a:p>
            <a:pPr marL="285750" marR="0" lvl="0" indent="-2857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Models of others: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what will human do?</a:t>
            </a:r>
          </a:p>
          <a:p>
            <a:pPr marL="285750" marR="0" lvl="0" indent="-2857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Prior experiences: what happened last time was in similar situation</a:t>
            </a:r>
          </a:p>
          <a:p>
            <a:pPr marL="285750" marR="0" lvl="0" indent="-2857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Possible actions: turn, move, pickup, …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5798" y="1771454"/>
            <a:ext cx="22015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Skills: When and how to move, how to pick up an object, how to communicate, …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583750" y="1771454"/>
            <a:ext cx="22015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Facts: ontology, task objectives, topology of world, equipment capabilities, …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214552" y="1771454"/>
            <a:ext cx="2173449" cy="707886"/>
          </a:xfrm>
          <a:prstGeom prst="rect">
            <a:avLst/>
          </a:prstGeom>
          <a:noFill/>
        </p:spPr>
        <p:txBody>
          <a:bodyPr wrap="square" lIns="9144" rIns="914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Experiences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 what was last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room visited; what happened last time I tried to pick up this kind of box, 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1864133" y="4651681"/>
            <a:ext cx="1586693" cy="695133"/>
          </a:xfrm>
          <a:prstGeom prst="rect">
            <a:avLst/>
          </a:prstGeom>
          <a:solidFill>
            <a:srgbClr val="BAE3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48016" y="4876800"/>
            <a:ext cx="2038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Object-based continuous metric space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76" name="AutoShape 80"/>
          <p:cNvSpPr>
            <a:spLocks noChangeAspect="1" noChangeArrowheads="1"/>
          </p:cNvSpPr>
          <p:nvPr/>
        </p:nvSpPr>
        <p:spPr bwMode="auto">
          <a:xfrm>
            <a:off x="1497980" y="5723631"/>
            <a:ext cx="1198769" cy="296169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9144" rIns="83210" bIns="9144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Perception</a:t>
            </a:r>
            <a:endParaRPr kumimoji="0" 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97" name="AutoShape 86"/>
          <p:cNvSpPr>
            <a:spLocks noChangeAspect="1" noChangeArrowheads="1"/>
          </p:cNvSpPr>
          <p:nvPr/>
        </p:nvSpPr>
        <p:spPr bwMode="auto">
          <a:xfrm>
            <a:off x="6096000" y="4741492"/>
            <a:ext cx="1372057" cy="279866"/>
          </a:xfrm>
          <a:prstGeom prst="rect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8321" rIns="8321" bIns="8321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Action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93" name="Parallelogram 92"/>
          <p:cNvSpPr/>
          <p:nvPr/>
        </p:nvSpPr>
        <p:spPr>
          <a:xfrm>
            <a:off x="1899115" y="4925202"/>
            <a:ext cx="899332" cy="379162"/>
          </a:xfrm>
          <a:prstGeom prst="parallelogram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Cube 94"/>
          <p:cNvSpPr/>
          <p:nvPr/>
        </p:nvSpPr>
        <p:spPr>
          <a:xfrm>
            <a:off x="2312638" y="4978659"/>
            <a:ext cx="253248" cy="279866"/>
          </a:xfrm>
          <a:prstGeom prst="cub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Cube 95"/>
          <p:cNvSpPr/>
          <p:nvPr/>
        </p:nvSpPr>
        <p:spPr>
          <a:xfrm>
            <a:off x="2313260" y="4761455"/>
            <a:ext cx="253248" cy="279866"/>
          </a:xfrm>
          <a:prstGeom prst="cube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17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0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0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0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0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0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0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0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0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0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0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0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0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0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0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0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0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0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0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0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0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80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80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0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0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28" grpId="0" animBg="1"/>
      <p:bldP spid="80929" grpId="0" animBg="1"/>
      <p:bldP spid="80930" grpId="0" animBg="1"/>
      <p:bldP spid="80931" grpId="0" animBg="1"/>
      <p:bldP spid="80932" grpId="0" animBg="1"/>
      <p:bldP spid="80933" grpId="0" animBg="1"/>
      <p:bldP spid="80934" grpId="0" animBg="1"/>
      <p:bldP spid="80935" grpId="0" animBg="1"/>
      <p:bldP spid="80936" grpId="0" animBg="1"/>
      <p:bldP spid="80937" grpId="0" animBg="1"/>
      <p:bldP spid="80938" grpId="0" animBg="1"/>
      <p:bldP spid="80939" grpId="0" animBg="1"/>
      <p:bldP spid="80940" grpId="0" animBg="1"/>
      <p:bldP spid="80942" grpId="0" animBg="1"/>
      <p:bldP spid="80943" grpId="0" animBg="1"/>
      <p:bldP spid="80974" grpId="0" animBg="1"/>
      <p:bldP spid="80945" grpId="0" animBg="1"/>
      <p:bldP spid="80946" grpId="0" animBg="1"/>
      <p:bldP spid="80947" grpId="0" animBg="1"/>
      <p:bldP spid="80948" grpId="0" animBg="1"/>
      <p:bldP spid="80949" grpId="0" animBg="1"/>
      <p:bldP spid="80950" grpId="0" animBg="1"/>
      <p:bldP spid="80975" grpId="0" animBg="1"/>
      <p:bldP spid="84" grpId="0"/>
      <p:bldP spid="86" grpId="0"/>
      <p:bldP spid="87" grpId="0"/>
      <p:bldP spid="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13" name="AutoShape 17"/>
          <p:cNvSpPr>
            <a:spLocks noChangeAspect="1" noChangeArrowheads="1"/>
          </p:cNvSpPr>
          <p:nvPr/>
        </p:nvSpPr>
        <p:spPr bwMode="auto">
          <a:xfrm>
            <a:off x="710912" y="152400"/>
            <a:ext cx="7785041" cy="133511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808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8321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Long-Term Memories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02" name="Rectangle 6"/>
          <p:cNvSpPr>
            <a:spLocks noChangeAspect="1" noChangeArrowheads="1"/>
          </p:cNvSpPr>
          <p:nvPr/>
        </p:nvSpPr>
        <p:spPr bwMode="auto">
          <a:xfrm>
            <a:off x="629758" y="2107231"/>
            <a:ext cx="7759534" cy="234134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0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Symbolic Working Memory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cxnSp>
        <p:nvCxnSpPr>
          <p:cNvPr id="80903" name="AutoShape 7"/>
          <p:cNvCxnSpPr>
            <a:cxnSpLocks noChangeShapeType="1"/>
          </p:cNvCxnSpPr>
          <p:nvPr/>
        </p:nvCxnSpPr>
        <p:spPr bwMode="auto">
          <a:xfrm flipV="1">
            <a:off x="1727663" y="1350239"/>
            <a:ext cx="0" cy="7606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0904" name="AutoShape 8"/>
          <p:cNvCxnSpPr>
            <a:cxnSpLocks noChangeShapeType="1"/>
          </p:cNvCxnSpPr>
          <p:nvPr/>
        </p:nvCxnSpPr>
        <p:spPr bwMode="auto">
          <a:xfrm flipV="1">
            <a:off x="2336322" y="1360400"/>
            <a:ext cx="0" cy="7504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0907" name="AutoShape 11"/>
          <p:cNvCxnSpPr>
            <a:cxnSpLocks noChangeShapeType="1"/>
          </p:cNvCxnSpPr>
          <p:nvPr/>
        </p:nvCxnSpPr>
        <p:spPr bwMode="auto">
          <a:xfrm>
            <a:off x="2819771" y="1350239"/>
            <a:ext cx="0" cy="7672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80914" name="Rectangle 18"/>
          <p:cNvSpPr>
            <a:spLocks noChangeAspect="1" noChangeArrowheads="1"/>
          </p:cNvSpPr>
          <p:nvPr/>
        </p:nvSpPr>
        <p:spPr bwMode="auto">
          <a:xfrm>
            <a:off x="790908" y="519085"/>
            <a:ext cx="2267690" cy="83115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8321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Procedural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16" name="Line 20"/>
          <p:cNvSpPr>
            <a:spLocks noChangeAspect="1" noChangeShapeType="1"/>
          </p:cNvSpPr>
          <p:nvPr/>
        </p:nvSpPr>
        <p:spPr bwMode="auto">
          <a:xfrm>
            <a:off x="6825123" y="4905644"/>
            <a:ext cx="0" cy="73315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17" name="AutoShape 21"/>
          <p:cNvSpPr>
            <a:spLocks noChangeAspect="1" noChangeArrowheads="1"/>
          </p:cNvSpPr>
          <p:nvPr/>
        </p:nvSpPr>
        <p:spPr bwMode="auto">
          <a:xfrm>
            <a:off x="2813450" y="1508008"/>
            <a:ext cx="1067149" cy="4741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41605" rIns="8321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Decision Procedure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41" name="AutoShape 45"/>
          <p:cNvSpPr>
            <a:spLocks noChangeAspect="1" noChangeArrowheads="1"/>
          </p:cNvSpPr>
          <p:nvPr/>
        </p:nvSpPr>
        <p:spPr bwMode="auto">
          <a:xfrm>
            <a:off x="1931709" y="1569128"/>
            <a:ext cx="853282" cy="226593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8321" rIns="8321" bIns="83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Chunking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42" name="AutoShape 46"/>
          <p:cNvSpPr>
            <a:spLocks noChangeAspect="1" noChangeArrowheads="1"/>
          </p:cNvSpPr>
          <p:nvPr/>
        </p:nvSpPr>
        <p:spPr bwMode="auto">
          <a:xfrm>
            <a:off x="1842307" y="4307023"/>
            <a:ext cx="556488" cy="138212"/>
          </a:xfrm>
          <a:prstGeom prst="roundRect">
            <a:avLst>
              <a:gd name="adj" fmla="val 16667"/>
            </a:avLst>
          </a:prstGeom>
          <a:solidFill>
            <a:srgbClr val="CC99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43" name="AutoShape 47"/>
          <p:cNvSpPr>
            <a:spLocks noChangeAspect="1" noChangeArrowheads="1"/>
          </p:cNvSpPr>
          <p:nvPr/>
        </p:nvSpPr>
        <p:spPr bwMode="auto">
          <a:xfrm>
            <a:off x="6654772" y="4301906"/>
            <a:ext cx="558807" cy="140093"/>
          </a:xfrm>
          <a:prstGeom prst="roundRect">
            <a:avLst>
              <a:gd name="adj" fmla="val 16667"/>
            </a:avLst>
          </a:prstGeom>
          <a:solidFill>
            <a:srgbClr val="CC99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72" name="AutoShape 76"/>
          <p:cNvSpPr>
            <a:spLocks noChangeAspect="1" noChangeArrowheads="1"/>
          </p:cNvSpPr>
          <p:nvPr/>
        </p:nvSpPr>
        <p:spPr bwMode="auto">
          <a:xfrm>
            <a:off x="629758" y="1558968"/>
            <a:ext cx="1270648" cy="41557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8321" rIns="8321" bIns="83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Reinforcement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Learning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78" name="Line 82"/>
          <p:cNvSpPr>
            <a:spLocks noChangeShapeType="1"/>
          </p:cNvSpPr>
          <p:nvPr/>
        </p:nvSpPr>
        <p:spPr bwMode="auto">
          <a:xfrm flipH="1">
            <a:off x="6944965" y="4448580"/>
            <a:ext cx="0" cy="292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cxnSp>
        <p:nvCxnSpPr>
          <p:cNvPr id="80981" name="AutoShape 85"/>
          <p:cNvCxnSpPr>
            <a:cxnSpLocks noChangeShapeType="1"/>
          </p:cNvCxnSpPr>
          <p:nvPr/>
        </p:nvCxnSpPr>
        <p:spPr bwMode="auto">
          <a:xfrm>
            <a:off x="2097364" y="5420611"/>
            <a:ext cx="1" cy="34230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80961" name="Rectangle 65"/>
          <p:cNvSpPr>
            <a:spLocks noChangeAspect="1" noChangeArrowheads="1"/>
          </p:cNvSpPr>
          <p:nvPr/>
        </p:nvSpPr>
        <p:spPr bwMode="auto">
          <a:xfrm>
            <a:off x="3559437" y="519085"/>
            <a:ext cx="2227113" cy="831154"/>
          </a:xfrm>
          <a:prstGeom prst="roundRect">
            <a:avLst/>
          </a:prstGeom>
          <a:solidFill>
            <a:srgbClr val="CC330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8321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Semantic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60" name="Line 64"/>
          <p:cNvSpPr>
            <a:spLocks noChangeAspect="1" noChangeShapeType="1"/>
          </p:cNvSpPr>
          <p:nvPr/>
        </p:nvSpPr>
        <p:spPr bwMode="auto">
          <a:xfrm>
            <a:off x="4588941" y="1353060"/>
            <a:ext cx="9275" cy="75781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73" name="Line 77"/>
          <p:cNvSpPr>
            <a:spLocks noChangeAspect="1" noChangeShapeType="1"/>
          </p:cNvSpPr>
          <p:nvPr/>
        </p:nvSpPr>
        <p:spPr bwMode="auto">
          <a:xfrm flipH="1" flipV="1">
            <a:off x="4896169" y="1345538"/>
            <a:ext cx="2319" cy="7653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74" name="AutoShape 78"/>
          <p:cNvSpPr>
            <a:spLocks noChangeAspect="1" noChangeArrowheads="1"/>
          </p:cNvSpPr>
          <p:nvPr/>
        </p:nvSpPr>
        <p:spPr bwMode="auto">
          <a:xfrm>
            <a:off x="4435906" y="2117458"/>
            <a:ext cx="555329" cy="139152"/>
          </a:xfrm>
          <a:prstGeom prst="roundRect">
            <a:avLst>
              <a:gd name="adj" fmla="val 16667"/>
            </a:avLst>
          </a:prstGeom>
          <a:solidFill>
            <a:srgbClr val="CC99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82" name="AutoShape 86"/>
          <p:cNvSpPr>
            <a:spLocks noChangeAspect="1" noChangeArrowheads="1"/>
          </p:cNvSpPr>
          <p:nvPr/>
        </p:nvSpPr>
        <p:spPr bwMode="auto">
          <a:xfrm>
            <a:off x="4762843" y="1558968"/>
            <a:ext cx="874151" cy="433441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8321" rIns="8321" bIns="83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Semantic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Learning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cxnSp>
        <p:nvCxnSpPr>
          <p:cNvPr id="80905" name="AutoShape 9"/>
          <p:cNvCxnSpPr>
            <a:cxnSpLocks noChangeShapeType="1"/>
          </p:cNvCxnSpPr>
          <p:nvPr/>
        </p:nvCxnSpPr>
        <p:spPr bwMode="auto">
          <a:xfrm flipH="1" flipV="1">
            <a:off x="7379498" y="1353060"/>
            <a:ext cx="6956" cy="75781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0906" name="AutoShape 10"/>
          <p:cNvCxnSpPr>
            <a:cxnSpLocks noChangeShapeType="1"/>
          </p:cNvCxnSpPr>
          <p:nvPr/>
        </p:nvCxnSpPr>
        <p:spPr bwMode="auto">
          <a:xfrm>
            <a:off x="6736058" y="1346478"/>
            <a:ext cx="1159" cy="76439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80944" name="Rectangle 48"/>
          <p:cNvSpPr>
            <a:spLocks noChangeAspect="1" noChangeArrowheads="1"/>
          </p:cNvSpPr>
          <p:nvPr/>
        </p:nvSpPr>
        <p:spPr bwMode="auto">
          <a:xfrm>
            <a:off x="6164498" y="519085"/>
            <a:ext cx="2224794" cy="831154"/>
          </a:xfrm>
          <a:prstGeom prst="roundRect">
            <a:avLst/>
          </a:prstGeom>
          <a:solidFill>
            <a:srgbClr val="CC330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8321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Episodic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75" name="AutoShape 79"/>
          <p:cNvSpPr>
            <a:spLocks noChangeAspect="1" noChangeArrowheads="1"/>
          </p:cNvSpPr>
          <p:nvPr/>
        </p:nvSpPr>
        <p:spPr bwMode="auto">
          <a:xfrm>
            <a:off x="6483320" y="2110877"/>
            <a:ext cx="559966" cy="141033"/>
          </a:xfrm>
          <a:prstGeom prst="roundRect">
            <a:avLst>
              <a:gd name="adj" fmla="val 16667"/>
            </a:avLst>
          </a:prstGeom>
          <a:solidFill>
            <a:srgbClr val="CC99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83" name="AutoShape 87"/>
          <p:cNvSpPr>
            <a:spLocks noChangeAspect="1" noChangeArrowheads="1"/>
          </p:cNvSpPr>
          <p:nvPr/>
        </p:nvSpPr>
        <p:spPr bwMode="auto">
          <a:xfrm>
            <a:off x="6951698" y="1558968"/>
            <a:ext cx="876469" cy="433441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8321" rIns="8321" bIns="83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Episodic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Learning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6474" y="6465322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0E1FC-0880-48B1-808B-C7194B29C6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0" name="AutoShape 85"/>
          <p:cNvCxnSpPr>
            <a:cxnSpLocks noChangeShapeType="1"/>
            <a:stCxn id="80976" idx="1"/>
            <a:endCxn id="9" idx="2"/>
          </p:cNvCxnSpPr>
          <p:nvPr/>
        </p:nvCxnSpPr>
        <p:spPr bwMode="auto">
          <a:xfrm flipH="1">
            <a:off x="1111892" y="5871716"/>
            <a:ext cx="386088" cy="62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4" name="Rounded Rectangle 3"/>
          <p:cNvSpPr/>
          <p:nvPr/>
        </p:nvSpPr>
        <p:spPr>
          <a:xfrm>
            <a:off x="1600200" y="4583981"/>
            <a:ext cx="4185059" cy="83053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Spatial Visual System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cxnSp>
        <p:nvCxnSpPr>
          <p:cNvPr id="92" name="AutoShape 85"/>
          <p:cNvCxnSpPr>
            <a:cxnSpLocks noChangeShapeType="1"/>
          </p:cNvCxnSpPr>
          <p:nvPr/>
        </p:nvCxnSpPr>
        <p:spPr bwMode="auto">
          <a:xfrm>
            <a:off x="2120551" y="4436692"/>
            <a:ext cx="0" cy="15671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94" name="Line 82"/>
          <p:cNvSpPr>
            <a:spLocks noChangeShapeType="1"/>
          </p:cNvSpPr>
          <p:nvPr/>
        </p:nvSpPr>
        <p:spPr bwMode="auto">
          <a:xfrm flipH="1">
            <a:off x="5785258" y="4876800"/>
            <a:ext cx="31074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27663" y="4651681"/>
            <a:ext cx="1723163" cy="695133"/>
          </a:xfrm>
          <a:prstGeom prst="rect">
            <a:avLst/>
          </a:prstGeom>
          <a:solidFill>
            <a:srgbClr val="BAE3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48016" y="4876800"/>
            <a:ext cx="2038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Object-based continuous metric space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76" name="AutoShape 80"/>
          <p:cNvSpPr>
            <a:spLocks noChangeAspect="1" noChangeArrowheads="1"/>
          </p:cNvSpPr>
          <p:nvPr/>
        </p:nvSpPr>
        <p:spPr bwMode="auto">
          <a:xfrm>
            <a:off x="1497980" y="5723631"/>
            <a:ext cx="1198769" cy="296169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9144" rIns="83210" bIns="9144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Perception</a:t>
            </a:r>
            <a:endParaRPr kumimoji="0" 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97" name="AutoShape 86"/>
          <p:cNvSpPr>
            <a:spLocks noChangeAspect="1" noChangeArrowheads="1"/>
          </p:cNvSpPr>
          <p:nvPr/>
        </p:nvSpPr>
        <p:spPr bwMode="auto">
          <a:xfrm>
            <a:off x="6096000" y="4741492"/>
            <a:ext cx="1372057" cy="279866"/>
          </a:xfrm>
          <a:prstGeom prst="rect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8321" rIns="8321" bIns="8321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Action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9" name="Parallelogram 8"/>
          <p:cNvSpPr/>
          <p:nvPr/>
        </p:nvSpPr>
        <p:spPr>
          <a:xfrm>
            <a:off x="259955" y="5688423"/>
            <a:ext cx="899332" cy="379162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Cube 92"/>
          <p:cNvSpPr/>
          <p:nvPr/>
        </p:nvSpPr>
        <p:spPr>
          <a:xfrm>
            <a:off x="710912" y="5725629"/>
            <a:ext cx="253248" cy="27986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Cube 94"/>
          <p:cNvSpPr/>
          <p:nvPr/>
        </p:nvSpPr>
        <p:spPr>
          <a:xfrm>
            <a:off x="710912" y="5486400"/>
            <a:ext cx="253248" cy="27986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Parallelogram 99"/>
          <p:cNvSpPr/>
          <p:nvPr/>
        </p:nvSpPr>
        <p:spPr>
          <a:xfrm>
            <a:off x="1727663" y="4925202"/>
            <a:ext cx="1070784" cy="379162"/>
          </a:xfrm>
          <a:prstGeom prst="parallelogram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Cube 97"/>
          <p:cNvSpPr/>
          <p:nvPr/>
        </p:nvSpPr>
        <p:spPr>
          <a:xfrm>
            <a:off x="2312638" y="4978659"/>
            <a:ext cx="253248" cy="279866"/>
          </a:xfrm>
          <a:prstGeom prst="cub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Cube 98"/>
          <p:cNvSpPr/>
          <p:nvPr/>
        </p:nvSpPr>
        <p:spPr>
          <a:xfrm>
            <a:off x="2313260" y="4761455"/>
            <a:ext cx="253248" cy="279866"/>
          </a:xfrm>
          <a:prstGeom prst="cube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3254" y="3002672"/>
            <a:ext cx="47258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(x23 ^color red3 ^shape cube ^type block ^clear yes)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(x34 ^color blue4 ^shape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cube ^type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block)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(x37 ^color grey32 ^type table)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(x44 ^relation on ^arg1 x23 ^arg2 x34)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(x55 ^relation on ^arg1 x34 ^arg2 x37)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39772" y="2757186"/>
            <a:ext cx="4274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(x77 ^type goal ^relation on ^arg1 x23 ^arg2 x37)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0399" y="5680896"/>
            <a:ext cx="32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“Put the red block on the table.”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6" name="AutoShape 85"/>
          <p:cNvCxnSpPr>
            <a:cxnSpLocks noChangeShapeType="1"/>
            <a:stCxn id="80976" idx="3"/>
            <a:endCxn id="14" idx="1"/>
          </p:cNvCxnSpPr>
          <p:nvPr/>
        </p:nvCxnSpPr>
        <p:spPr bwMode="auto">
          <a:xfrm flipV="1">
            <a:off x="2696749" y="5865562"/>
            <a:ext cx="503650" cy="615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107" name="TextBox 106"/>
          <p:cNvSpPr txBox="1"/>
          <p:nvPr/>
        </p:nvSpPr>
        <p:spPr>
          <a:xfrm>
            <a:off x="5223683" y="2785511"/>
            <a:ext cx="3239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(x77 ^type action ^name move-right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^arg1 x23 ^arg2 x37 ^visualize)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03070" y="740206"/>
            <a:ext cx="219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goal is to place block on a table and block is clear, then propose move block to table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59438" y="818327"/>
            <a:ext cx="2225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Word definitions and groundings (red3 = “red”)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53254" y="743539"/>
            <a:ext cx="219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unknown word, then search semantic memory for its meaning.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Cube 110"/>
          <p:cNvSpPr/>
          <p:nvPr/>
        </p:nvSpPr>
        <p:spPr>
          <a:xfrm>
            <a:off x="2319494" y="4775932"/>
            <a:ext cx="253248" cy="279866"/>
          </a:xfrm>
          <a:prstGeom prst="cube">
            <a:avLst/>
          </a:prstGeom>
          <a:solidFill>
            <a:srgbClr val="D99593"/>
          </a:solidFill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99918" y="3290408"/>
            <a:ext cx="2813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x78 ^action x77 ^result failure)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Cube 116"/>
          <p:cNvSpPr/>
          <p:nvPr/>
        </p:nvSpPr>
        <p:spPr>
          <a:xfrm>
            <a:off x="2312637" y="4775932"/>
            <a:ext cx="253248" cy="279866"/>
          </a:xfrm>
          <a:prstGeom prst="cube">
            <a:avLst/>
          </a:prstGeom>
          <a:solidFill>
            <a:srgbClr val="D99593"/>
          </a:solidFill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18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33333E-6 L 0.02726 3.33333E-6 C 0.03941 3.33333E-6 0.05452 0.01157 0.05452 0.02083 L 0.05452 0.04236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6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2" grpId="0"/>
      <p:bldP spid="14" grpId="0"/>
      <p:bldP spid="107" grpId="0"/>
      <p:bldP spid="107" grpId="1"/>
      <p:bldP spid="108" grpId="0"/>
      <p:bldP spid="17" grpId="0"/>
      <p:bldP spid="110" grpId="0"/>
      <p:bldP spid="110" grpId="1"/>
      <p:bldP spid="111" grpId="0" animBg="1"/>
      <p:bldP spid="111" grpId="1" animBg="1"/>
      <p:bldP spid="111" grpId="2" animBg="1"/>
      <p:bldP spid="18" grpId="0"/>
      <p:bldP spid="1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13" name="AutoShape 17"/>
          <p:cNvSpPr>
            <a:spLocks noChangeAspect="1" noChangeArrowheads="1"/>
          </p:cNvSpPr>
          <p:nvPr/>
        </p:nvSpPr>
        <p:spPr bwMode="auto">
          <a:xfrm>
            <a:off x="710912" y="152400"/>
            <a:ext cx="7785041" cy="133511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808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8321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Long-Term Memories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02" name="Rectangle 6"/>
          <p:cNvSpPr>
            <a:spLocks noChangeAspect="1" noChangeArrowheads="1"/>
          </p:cNvSpPr>
          <p:nvPr/>
        </p:nvSpPr>
        <p:spPr bwMode="auto">
          <a:xfrm>
            <a:off x="629758" y="2107231"/>
            <a:ext cx="7759534" cy="234134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0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Symbolic Working Memory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cxnSp>
        <p:nvCxnSpPr>
          <p:cNvPr id="80903" name="AutoShape 7"/>
          <p:cNvCxnSpPr>
            <a:cxnSpLocks noChangeShapeType="1"/>
          </p:cNvCxnSpPr>
          <p:nvPr/>
        </p:nvCxnSpPr>
        <p:spPr bwMode="auto">
          <a:xfrm flipV="1">
            <a:off x="1727663" y="1350239"/>
            <a:ext cx="0" cy="7606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0904" name="AutoShape 8"/>
          <p:cNvCxnSpPr>
            <a:cxnSpLocks noChangeShapeType="1"/>
          </p:cNvCxnSpPr>
          <p:nvPr/>
        </p:nvCxnSpPr>
        <p:spPr bwMode="auto">
          <a:xfrm flipV="1">
            <a:off x="2336322" y="1360400"/>
            <a:ext cx="0" cy="7504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0907" name="AutoShape 11"/>
          <p:cNvCxnSpPr>
            <a:cxnSpLocks noChangeShapeType="1"/>
          </p:cNvCxnSpPr>
          <p:nvPr/>
        </p:nvCxnSpPr>
        <p:spPr bwMode="auto">
          <a:xfrm>
            <a:off x="2819771" y="1350239"/>
            <a:ext cx="0" cy="7672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80914" name="Rectangle 18"/>
          <p:cNvSpPr>
            <a:spLocks noChangeAspect="1" noChangeArrowheads="1"/>
          </p:cNvSpPr>
          <p:nvPr/>
        </p:nvSpPr>
        <p:spPr bwMode="auto">
          <a:xfrm>
            <a:off x="790908" y="519085"/>
            <a:ext cx="2267690" cy="83115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8321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Procedural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16" name="Line 20"/>
          <p:cNvSpPr>
            <a:spLocks noChangeAspect="1" noChangeShapeType="1"/>
          </p:cNvSpPr>
          <p:nvPr/>
        </p:nvSpPr>
        <p:spPr bwMode="auto">
          <a:xfrm>
            <a:off x="6825123" y="4905644"/>
            <a:ext cx="0" cy="73315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17" name="AutoShape 21"/>
          <p:cNvSpPr>
            <a:spLocks noChangeAspect="1" noChangeArrowheads="1"/>
          </p:cNvSpPr>
          <p:nvPr/>
        </p:nvSpPr>
        <p:spPr bwMode="auto">
          <a:xfrm>
            <a:off x="2813450" y="1508008"/>
            <a:ext cx="1067149" cy="4741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41605" rIns="8321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Decision Procedure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41" name="AutoShape 45"/>
          <p:cNvSpPr>
            <a:spLocks noChangeAspect="1" noChangeArrowheads="1"/>
          </p:cNvSpPr>
          <p:nvPr/>
        </p:nvSpPr>
        <p:spPr bwMode="auto">
          <a:xfrm>
            <a:off x="1931709" y="1569128"/>
            <a:ext cx="853282" cy="226593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8321" rIns="8321" bIns="83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Chunking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42" name="AutoShape 46"/>
          <p:cNvSpPr>
            <a:spLocks noChangeAspect="1" noChangeArrowheads="1"/>
          </p:cNvSpPr>
          <p:nvPr/>
        </p:nvSpPr>
        <p:spPr bwMode="auto">
          <a:xfrm>
            <a:off x="1842307" y="4307023"/>
            <a:ext cx="556488" cy="138212"/>
          </a:xfrm>
          <a:prstGeom prst="roundRect">
            <a:avLst>
              <a:gd name="adj" fmla="val 16667"/>
            </a:avLst>
          </a:prstGeom>
          <a:solidFill>
            <a:srgbClr val="CC99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43" name="AutoShape 47"/>
          <p:cNvSpPr>
            <a:spLocks noChangeAspect="1" noChangeArrowheads="1"/>
          </p:cNvSpPr>
          <p:nvPr/>
        </p:nvSpPr>
        <p:spPr bwMode="auto">
          <a:xfrm>
            <a:off x="6654772" y="4301906"/>
            <a:ext cx="558807" cy="140093"/>
          </a:xfrm>
          <a:prstGeom prst="roundRect">
            <a:avLst>
              <a:gd name="adj" fmla="val 16667"/>
            </a:avLst>
          </a:prstGeom>
          <a:solidFill>
            <a:srgbClr val="CC99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72" name="AutoShape 76"/>
          <p:cNvSpPr>
            <a:spLocks noChangeAspect="1" noChangeArrowheads="1"/>
          </p:cNvSpPr>
          <p:nvPr/>
        </p:nvSpPr>
        <p:spPr bwMode="auto">
          <a:xfrm>
            <a:off x="629758" y="1558968"/>
            <a:ext cx="1270648" cy="41557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8321" rIns="8321" bIns="83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Reinforcement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Learning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78" name="Line 82"/>
          <p:cNvSpPr>
            <a:spLocks noChangeShapeType="1"/>
          </p:cNvSpPr>
          <p:nvPr/>
        </p:nvSpPr>
        <p:spPr bwMode="auto">
          <a:xfrm flipH="1">
            <a:off x="6944965" y="4448580"/>
            <a:ext cx="0" cy="292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cxnSp>
        <p:nvCxnSpPr>
          <p:cNvPr id="80981" name="AutoShape 85"/>
          <p:cNvCxnSpPr>
            <a:cxnSpLocks noChangeShapeType="1"/>
          </p:cNvCxnSpPr>
          <p:nvPr/>
        </p:nvCxnSpPr>
        <p:spPr bwMode="auto">
          <a:xfrm>
            <a:off x="2097364" y="5420611"/>
            <a:ext cx="1" cy="34230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80961" name="Rectangle 65"/>
          <p:cNvSpPr>
            <a:spLocks noChangeAspect="1" noChangeArrowheads="1"/>
          </p:cNvSpPr>
          <p:nvPr/>
        </p:nvSpPr>
        <p:spPr bwMode="auto">
          <a:xfrm>
            <a:off x="3559437" y="519085"/>
            <a:ext cx="2227113" cy="831154"/>
          </a:xfrm>
          <a:prstGeom prst="roundRect">
            <a:avLst/>
          </a:prstGeom>
          <a:solidFill>
            <a:srgbClr val="CC330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8321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Semantic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60" name="Line 64"/>
          <p:cNvSpPr>
            <a:spLocks noChangeAspect="1" noChangeShapeType="1"/>
          </p:cNvSpPr>
          <p:nvPr/>
        </p:nvSpPr>
        <p:spPr bwMode="auto">
          <a:xfrm>
            <a:off x="4588941" y="1353060"/>
            <a:ext cx="9275" cy="75781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73" name="Line 77"/>
          <p:cNvSpPr>
            <a:spLocks noChangeAspect="1" noChangeShapeType="1"/>
          </p:cNvSpPr>
          <p:nvPr/>
        </p:nvSpPr>
        <p:spPr bwMode="auto">
          <a:xfrm flipH="1" flipV="1">
            <a:off x="4896169" y="1345538"/>
            <a:ext cx="2319" cy="7653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74" name="AutoShape 78"/>
          <p:cNvSpPr>
            <a:spLocks noChangeAspect="1" noChangeArrowheads="1"/>
          </p:cNvSpPr>
          <p:nvPr/>
        </p:nvSpPr>
        <p:spPr bwMode="auto">
          <a:xfrm>
            <a:off x="4435906" y="2117458"/>
            <a:ext cx="555329" cy="139152"/>
          </a:xfrm>
          <a:prstGeom prst="roundRect">
            <a:avLst>
              <a:gd name="adj" fmla="val 16667"/>
            </a:avLst>
          </a:prstGeom>
          <a:solidFill>
            <a:srgbClr val="CC99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82" name="AutoShape 86"/>
          <p:cNvSpPr>
            <a:spLocks noChangeAspect="1" noChangeArrowheads="1"/>
          </p:cNvSpPr>
          <p:nvPr/>
        </p:nvSpPr>
        <p:spPr bwMode="auto">
          <a:xfrm>
            <a:off x="4762843" y="1558968"/>
            <a:ext cx="874151" cy="433441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8321" rIns="8321" bIns="83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Semantic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Learning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cxnSp>
        <p:nvCxnSpPr>
          <p:cNvPr id="80905" name="AutoShape 9"/>
          <p:cNvCxnSpPr>
            <a:cxnSpLocks noChangeShapeType="1"/>
          </p:cNvCxnSpPr>
          <p:nvPr/>
        </p:nvCxnSpPr>
        <p:spPr bwMode="auto">
          <a:xfrm flipH="1" flipV="1">
            <a:off x="7379498" y="1353060"/>
            <a:ext cx="6956" cy="75781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0906" name="AutoShape 10"/>
          <p:cNvCxnSpPr>
            <a:cxnSpLocks noChangeShapeType="1"/>
          </p:cNvCxnSpPr>
          <p:nvPr/>
        </p:nvCxnSpPr>
        <p:spPr bwMode="auto">
          <a:xfrm>
            <a:off x="6736058" y="1346478"/>
            <a:ext cx="1159" cy="76439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80944" name="Rectangle 48"/>
          <p:cNvSpPr>
            <a:spLocks noChangeAspect="1" noChangeArrowheads="1"/>
          </p:cNvSpPr>
          <p:nvPr/>
        </p:nvSpPr>
        <p:spPr bwMode="auto">
          <a:xfrm>
            <a:off x="6164498" y="519085"/>
            <a:ext cx="2224794" cy="831154"/>
          </a:xfrm>
          <a:prstGeom prst="roundRect">
            <a:avLst/>
          </a:prstGeom>
          <a:solidFill>
            <a:srgbClr val="CC330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8321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Episodic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75" name="AutoShape 79"/>
          <p:cNvSpPr>
            <a:spLocks noChangeAspect="1" noChangeArrowheads="1"/>
          </p:cNvSpPr>
          <p:nvPr/>
        </p:nvSpPr>
        <p:spPr bwMode="auto">
          <a:xfrm>
            <a:off x="6483320" y="2110877"/>
            <a:ext cx="559966" cy="141033"/>
          </a:xfrm>
          <a:prstGeom prst="roundRect">
            <a:avLst>
              <a:gd name="adj" fmla="val 16667"/>
            </a:avLst>
          </a:prstGeom>
          <a:solidFill>
            <a:srgbClr val="CC99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83" name="AutoShape 87"/>
          <p:cNvSpPr>
            <a:spLocks noChangeAspect="1" noChangeArrowheads="1"/>
          </p:cNvSpPr>
          <p:nvPr/>
        </p:nvSpPr>
        <p:spPr bwMode="auto">
          <a:xfrm>
            <a:off x="6951698" y="1558968"/>
            <a:ext cx="876469" cy="433441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8321" rIns="8321" bIns="83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Episodic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Learning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6474" y="6465322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0E1FC-0880-48B1-808B-C7194B29C6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0" name="AutoShape 85"/>
          <p:cNvCxnSpPr>
            <a:cxnSpLocks noChangeShapeType="1"/>
            <a:stCxn id="80976" idx="1"/>
            <a:endCxn id="9" idx="2"/>
          </p:cNvCxnSpPr>
          <p:nvPr/>
        </p:nvCxnSpPr>
        <p:spPr bwMode="auto">
          <a:xfrm flipH="1">
            <a:off x="1111892" y="5871716"/>
            <a:ext cx="386088" cy="62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4" name="Rounded Rectangle 3"/>
          <p:cNvSpPr/>
          <p:nvPr/>
        </p:nvSpPr>
        <p:spPr>
          <a:xfrm>
            <a:off x="1600200" y="4583981"/>
            <a:ext cx="4185059" cy="83053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Spatial Visual System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cxnSp>
        <p:nvCxnSpPr>
          <p:cNvPr id="92" name="AutoShape 85"/>
          <p:cNvCxnSpPr>
            <a:cxnSpLocks noChangeShapeType="1"/>
          </p:cNvCxnSpPr>
          <p:nvPr/>
        </p:nvCxnSpPr>
        <p:spPr bwMode="auto">
          <a:xfrm>
            <a:off x="2120551" y="4436692"/>
            <a:ext cx="0" cy="15671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94" name="Line 82"/>
          <p:cNvSpPr>
            <a:spLocks noChangeShapeType="1"/>
          </p:cNvSpPr>
          <p:nvPr/>
        </p:nvSpPr>
        <p:spPr bwMode="auto">
          <a:xfrm flipH="1">
            <a:off x="5785258" y="4876800"/>
            <a:ext cx="31074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27663" y="4651681"/>
            <a:ext cx="1723163" cy="695133"/>
          </a:xfrm>
          <a:prstGeom prst="rect">
            <a:avLst/>
          </a:prstGeom>
          <a:solidFill>
            <a:srgbClr val="BAE3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48016" y="4876800"/>
            <a:ext cx="2038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Object-based continuous metric space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80976" name="AutoShape 80"/>
          <p:cNvSpPr>
            <a:spLocks noChangeAspect="1" noChangeArrowheads="1"/>
          </p:cNvSpPr>
          <p:nvPr/>
        </p:nvSpPr>
        <p:spPr bwMode="auto">
          <a:xfrm>
            <a:off x="1497980" y="5723631"/>
            <a:ext cx="1198769" cy="296169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9144" rIns="83210" bIns="9144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Perception</a:t>
            </a:r>
            <a:endParaRPr kumimoji="0" lang="en-US" sz="3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97" name="AutoShape 86"/>
          <p:cNvSpPr>
            <a:spLocks noChangeAspect="1" noChangeArrowheads="1"/>
          </p:cNvSpPr>
          <p:nvPr/>
        </p:nvSpPr>
        <p:spPr bwMode="auto">
          <a:xfrm>
            <a:off x="6096000" y="4741492"/>
            <a:ext cx="1372057" cy="279866"/>
          </a:xfrm>
          <a:prstGeom prst="rect">
            <a:avLst/>
          </a:prstGeom>
          <a:solidFill>
            <a:srgbClr val="00B05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8321" rIns="8321" bIns="8321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Action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</p:txBody>
      </p:sp>
      <p:sp>
        <p:nvSpPr>
          <p:cNvPr id="9" name="Parallelogram 8"/>
          <p:cNvSpPr/>
          <p:nvPr/>
        </p:nvSpPr>
        <p:spPr>
          <a:xfrm>
            <a:off x="259955" y="5688423"/>
            <a:ext cx="899332" cy="379162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Cube 92"/>
          <p:cNvSpPr/>
          <p:nvPr/>
        </p:nvSpPr>
        <p:spPr>
          <a:xfrm>
            <a:off x="710912" y="5725629"/>
            <a:ext cx="253248" cy="27986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Cube 94"/>
          <p:cNvSpPr/>
          <p:nvPr/>
        </p:nvSpPr>
        <p:spPr>
          <a:xfrm>
            <a:off x="710912" y="5486400"/>
            <a:ext cx="253248" cy="279866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Parallelogram 99"/>
          <p:cNvSpPr/>
          <p:nvPr/>
        </p:nvSpPr>
        <p:spPr>
          <a:xfrm>
            <a:off x="1727663" y="4925202"/>
            <a:ext cx="1070784" cy="379162"/>
          </a:xfrm>
          <a:prstGeom prst="parallelogram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Cube 97"/>
          <p:cNvSpPr/>
          <p:nvPr/>
        </p:nvSpPr>
        <p:spPr>
          <a:xfrm>
            <a:off x="2312638" y="4978659"/>
            <a:ext cx="253248" cy="279866"/>
          </a:xfrm>
          <a:prstGeom prst="cub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Cube 98"/>
          <p:cNvSpPr/>
          <p:nvPr/>
        </p:nvSpPr>
        <p:spPr>
          <a:xfrm>
            <a:off x="2313260" y="4761455"/>
            <a:ext cx="253248" cy="279866"/>
          </a:xfrm>
          <a:prstGeom prst="cube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3254" y="3002672"/>
            <a:ext cx="47258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(x23 ^color red3 ^shape cube ^type block ^clear yes)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(x34 ^color blue4 ^shape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cube ^type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block)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(x37 ^color grey32 ^type table)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(x44 ^relation on ^arg1 x23 ^arg2 x34)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(x55 ^relation on ^arg1 x34 ^arg2 x37)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39772" y="2757186"/>
            <a:ext cx="4274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(x77 ^type goal ^relation on ^arg1 x23 ^arg2 x37)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0399" y="5680896"/>
            <a:ext cx="32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“Put the red block on the table.”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6" name="AutoShape 85"/>
          <p:cNvCxnSpPr>
            <a:cxnSpLocks noChangeShapeType="1"/>
            <a:stCxn id="80976" idx="3"/>
            <a:endCxn id="14" idx="1"/>
          </p:cNvCxnSpPr>
          <p:nvPr/>
        </p:nvCxnSpPr>
        <p:spPr bwMode="auto">
          <a:xfrm flipV="1">
            <a:off x="2696749" y="5865562"/>
            <a:ext cx="503650" cy="615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17" name="TextBox 16"/>
          <p:cNvSpPr txBox="1"/>
          <p:nvPr/>
        </p:nvSpPr>
        <p:spPr>
          <a:xfrm>
            <a:off x="3559438" y="818327"/>
            <a:ext cx="2225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Word definitions and groundings (red3 = “red”)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Cube 110"/>
          <p:cNvSpPr/>
          <p:nvPr/>
        </p:nvSpPr>
        <p:spPr>
          <a:xfrm>
            <a:off x="2319494" y="4775932"/>
            <a:ext cx="253248" cy="279866"/>
          </a:xfrm>
          <a:prstGeom prst="cube">
            <a:avLst/>
          </a:prstGeom>
          <a:solidFill>
            <a:srgbClr val="D99593"/>
          </a:solidFill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218958" y="2752694"/>
            <a:ext cx="3239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(x79 ^type action ^name move-left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^arg1 x23 ^arg2 x37 ^visualize)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200431" y="3324788"/>
            <a:ext cx="29086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x80 ^action x79 ^result success)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218958" y="2745138"/>
            <a:ext cx="3239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(x81 ^type action ^name move-left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^arg1 x23 ^arg2 x37 ^real)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Cube 116"/>
          <p:cNvSpPr/>
          <p:nvPr/>
        </p:nvSpPr>
        <p:spPr>
          <a:xfrm>
            <a:off x="2312637" y="4775932"/>
            <a:ext cx="253248" cy="279866"/>
          </a:xfrm>
          <a:prstGeom prst="cube">
            <a:avLst/>
          </a:prstGeom>
          <a:solidFill>
            <a:srgbClr val="D99593"/>
          </a:solidFill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12019" y="716893"/>
            <a:ext cx="219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unknown word, then search semantic memory for its meaning.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87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2431 3.33333E-6 C -0.0349 3.33333E-6 -0.04775 0.0074 -0.04775 0.01412 L -0.04775 0.03032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7 L -0.02014 -3.7037E-7 C -0.02934 -3.7037E-7 -0.04027 0.00949 -0.04027 0.01736 L -0.04027 0.03495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13" grpId="0"/>
      <p:bldP spid="113" grpId="1"/>
      <p:bldP spid="114" grpId="0"/>
      <p:bldP spid="114" grpId="1"/>
      <p:bldP spid="116" grpId="0"/>
      <p:bldP spid="117" grpId="0" animBg="1"/>
      <p:bldP spid="11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828800" y="814494"/>
            <a:ext cx="1768316" cy="2690706"/>
            <a:chOff x="398244" y="3546475"/>
            <a:chExt cx="801410" cy="902043"/>
          </a:xfrm>
          <a:solidFill>
            <a:schemeClr val="tx2">
              <a:lumMod val="20000"/>
              <a:lumOff val="80000"/>
            </a:schemeClr>
          </a:solidFill>
        </p:grpSpPr>
        <p:pic>
          <p:nvPicPr>
            <p:cNvPr id="40" name="Picture 220" descr="https://encrypted-tbn3.google.com/images?q=tbn:ANd9GcS1Sj4xpoLUfgIaYbq00i4PFpNeqPp4Sd_D60w7ZHiQlCy90UDvCA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813" y="3935284"/>
              <a:ext cx="758272" cy="513234"/>
            </a:xfrm>
            <a:prstGeom prst="rect">
              <a:avLst/>
            </a:prstGeom>
            <a:grpFill/>
            <a:extLst/>
          </p:spPr>
        </p:pic>
        <p:pic>
          <p:nvPicPr>
            <p:cNvPr id="41" name="Picture 4" descr="http://cdn2.sbnation.com/products/large/1792/kinect.jpg?1345120439"/>
            <p:cNvPicPr>
              <a:picLocks noChangeAspect="1" noChangeArrowheads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98244" y="3546475"/>
              <a:ext cx="801410" cy="270783"/>
            </a:xfrm>
            <a:prstGeom prst="rect">
              <a:avLst/>
            </a:prstGeom>
            <a:grpFill/>
            <a:ex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9757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Integration with an External Environment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5" name="Content Placeholder 2"/>
          <p:cNvSpPr>
            <a:spLocks noGrp="1"/>
          </p:cNvSpPr>
          <p:nvPr>
            <p:ph sz="half" idx="1"/>
          </p:nvPr>
        </p:nvSpPr>
        <p:spPr>
          <a:xfrm>
            <a:off x="152400" y="3962400"/>
            <a:ext cx="8839200" cy="2590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Types of External Environments:</a:t>
            </a:r>
          </a:p>
          <a:p>
            <a:pPr lvl="1"/>
            <a:r>
              <a:rPr lang="en-US" b="1" dirty="0"/>
              <a:t>Simulators: </a:t>
            </a:r>
            <a:endParaRPr lang="en-US" b="1" dirty="0" smtClean="0"/>
          </a:p>
          <a:p>
            <a:pPr lvl="2"/>
            <a:r>
              <a:rPr lang="en-US" dirty="0" err="1" smtClean="0"/>
              <a:t>ModSAF</a:t>
            </a:r>
            <a:r>
              <a:rPr lang="en-US" dirty="0"/>
              <a:t>, JSAF, </a:t>
            </a:r>
            <a:r>
              <a:rPr lang="en-US" dirty="0" err="1"/>
              <a:t>OneSAF</a:t>
            </a:r>
            <a:r>
              <a:rPr lang="en-US" dirty="0"/>
              <a:t>, NGTS, HLA, DIS</a:t>
            </a:r>
          </a:p>
          <a:p>
            <a:pPr lvl="1"/>
            <a:r>
              <a:rPr lang="en-US" b="1" dirty="0"/>
              <a:t>Games/Game engines: </a:t>
            </a:r>
            <a:endParaRPr lang="en-US" b="1" dirty="0" smtClean="0"/>
          </a:p>
          <a:p>
            <a:pPr lvl="2"/>
            <a:r>
              <a:rPr lang="en-US" dirty="0" smtClean="0"/>
              <a:t>Unity, </a:t>
            </a:r>
            <a:r>
              <a:rPr lang="en-US" dirty="0"/>
              <a:t>Unreal, Quake, </a:t>
            </a:r>
            <a:r>
              <a:rPr lang="en-US" dirty="0" err="1"/>
              <a:t>Gamebryo</a:t>
            </a:r>
            <a:r>
              <a:rPr lang="en-US" dirty="0"/>
              <a:t>, </a:t>
            </a:r>
            <a:r>
              <a:rPr lang="en-US" dirty="0" err="1"/>
              <a:t>XPlane</a:t>
            </a:r>
            <a:r>
              <a:rPr lang="en-US" dirty="0"/>
              <a:t>, EDGE, Full Spectrum Command, Full Spectrum Leader, </a:t>
            </a:r>
            <a:r>
              <a:rPr lang="en-US" dirty="0" err="1"/>
              <a:t>Starcraft</a:t>
            </a:r>
            <a:endParaRPr lang="en-US" dirty="0"/>
          </a:p>
          <a:p>
            <a:pPr lvl="1"/>
            <a:r>
              <a:rPr lang="en-US" b="1" dirty="0"/>
              <a:t>Robotics systems</a:t>
            </a:r>
            <a:r>
              <a:rPr lang="en-US" b="1" dirty="0" smtClean="0"/>
              <a:t>:</a:t>
            </a:r>
          </a:p>
          <a:p>
            <a:pPr lvl="2"/>
            <a:r>
              <a:rPr lang="en-US" dirty="0" smtClean="0"/>
              <a:t>ROS</a:t>
            </a:r>
            <a:r>
              <a:rPr lang="en-US" dirty="0"/>
              <a:t>, LCM, JAUS, </a:t>
            </a:r>
            <a:r>
              <a:rPr lang="en-US" dirty="0" smtClean="0"/>
              <a:t>Player/Stage</a:t>
            </a:r>
            <a:endParaRPr lang="en-US" dirty="0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/>
          </p:nvPr>
        </p:nvGraphicFramePr>
        <p:xfrm>
          <a:off x="4267200" y="730602"/>
          <a:ext cx="4764834" cy="3155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CorelDRAW" r:id="rId6" imgW="7025040" imgH="4373280" progId="CorelDRAW.Graphic.10">
                  <p:embed/>
                </p:oleObj>
              </mc:Choice>
              <mc:Fallback>
                <p:oleObj name="CorelDRAW" r:id="rId6" imgW="7025040" imgH="4373280" progId="CorelDRAW.Graphic.10">
                  <p:embed/>
                  <p:pic>
                    <p:nvPicPr>
                      <p:cNvPr id="29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730602"/>
                        <a:ext cx="4764834" cy="3155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22" descr="potential4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90753" y="814494"/>
            <a:ext cx="2044410" cy="284310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8936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839200" cy="118903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Integrating </a:t>
            </a:r>
            <a:r>
              <a:rPr lang="en-US" sz="3600" dirty="0" smtClean="0"/>
              <a:t>Soar with External Environments:</a:t>
            </a:r>
            <a:br>
              <a:rPr lang="en-US" sz="3600" dirty="0" smtClean="0"/>
            </a:br>
            <a:r>
              <a:rPr lang="en-US" sz="3600" dirty="0" smtClean="0"/>
              <a:t>Soar </a:t>
            </a:r>
            <a:r>
              <a:rPr lang="en-US" sz="3600" dirty="0"/>
              <a:t>Markup Language (SML</a:t>
            </a:r>
            <a:r>
              <a:rPr lang="en-US" sz="36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724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Domain </a:t>
            </a:r>
            <a:r>
              <a:rPr lang="en-US" dirty="0"/>
              <a:t>independent API support all external integration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Connects to multiple languages: C/C++, Java, Python, TCL, Flash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Supports: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 single </a:t>
            </a:r>
            <a:r>
              <a:rPr lang="en-US" dirty="0"/>
              <a:t>process, across processes, across machines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dynamic connection </a:t>
            </a:r>
            <a:r>
              <a:rPr lang="en-US" dirty="0"/>
              <a:t>at runtime </a:t>
            </a:r>
            <a:r>
              <a:rPr lang="en-US" dirty="0" smtClean="0"/>
              <a:t>to </a:t>
            </a:r>
            <a:r>
              <a:rPr lang="en-US" dirty="0"/>
              <a:t>multiple clients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asynchronous </a:t>
            </a:r>
            <a:r>
              <a:rPr lang="en-US" dirty="0"/>
              <a:t>and synchronous operation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communication of I/O</a:t>
            </a:r>
            <a:r>
              <a:rPr lang="en-US" dirty="0"/>
              <a:t>, </a:t>
            </a:r>
            <a:r>
              <a:rPr lang="en-US" dirty="0" smtClean="0"/>
              <a:t>run-time and debugging commands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Integration </a:t>
            </a:r>
            <a:r>
              <a:rPr lang="en-US" dirty="0"/>
              <a:t>is </a:t>
            </a:r>
            <a:r>
              <a:rPr lang="en-US" dirty="0" smtClean="0"/>
              <a:t>fast </a:t>
            </a:r>
            <a:r>
              <a:rPr lang="en-US" dirty="0"/>
              <a:t>and </a:t>
            </a:r>
            <a:r>
              <a:rPr lang="en-US" dirty="0" smtClean="0"/>
              <a:t>straight forward </a:t>
            </a:r>
            <a:r>
              <a:rPr lang="en-US" dirty="0"/>
              <a:t>(</a:t>
            </a:r>
            <a:r>
              <a:rPr lang="en-US" dirty="0" smtClean="0"/>
              <a:t>hours)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High performance (especially if within process)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4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/>
          </p:cNvSpPr>
          <p:nvPr>
            <p:ph type="title"/>
          </p:nvPr>
        </p:nvSpPr>
        <p:spPr>
          <a:xfrm>
            <a:off x="769937" y="238125"/>
            <a:ext cx="7759701" cy="8318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chemeClr val="tx1"/>
                </a:solidFill>
              </a:rPr>
              <a:t>Core Soar Function</a:t>
            </a:r>
          </a:p>
        </p:txBody>
      </p:sp>
      <p:grpSp>
        <p:nvGrpSpPr>
          <p:cNvPr id="479" name="Group 479"/>
          <p:cNvGrpSpPr/>
          <p:nvPr/>
        </p:nvGrpSpPr>
        <p:grpSpPr>
          <a:xfrm>
            <a:off x="76200" y="2590800"/>
            <a:ext cx="2511425" cy="1457326"/>
            <a:chOff x="0" y="0"/>
            <a:chExt cx="2511424" cy="1457325"/>
          </a:xfrm>
        </p:grpSpPr>
        <p:sp>
          <p:nvSpPr>
            <p:cNvPr id="472" name="Shape 472"/>
            <p:cNvSpPr/>
            <p:nvPr/>
          </p:nvSpPr>
          <p:spPr>
            <a:xfrm>
              <a:off x="0" y="-1"/>
              <a:ext cx="1544638" cy="1198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366FF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292224" y="1039812"/>
              <a:ext cx="525463" cy="35718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 flipV="1">
              <a:off x="1811337" y="1350962"/>
              <a:ext cx="566738" cy="3175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 flipV="1">
              <a:off x="2384425" y="1198562"/>
              <a:ext cx="127001" cy="168276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 flipH="1" flipV="1">
              <a:off x="2397124" y="1350963"/>
              <a:ext cx="104776" cy="106363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112837" y="368299"/>
              <a:ext cx="295277" cy="23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217612" y="433387"/>
              <a:ext cx="161927" cy="150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80" name="Shape 480"/>
          <p:cNvSpPr/>
          <p:nvPr/>
        </p:nvSpPr>
        <p:spPr>
          <a:xfrm>
            <a:off x="228600" y="4051300"/>
            <a:ext cx="2984501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000"/>
              </a:spcBef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tx1"/>
                </a:solidFill>
              </a:rPr>
              <a:t>Agent in real or virtual world</a:t>
            </a:r>
          </a:p>
        </p:txBody>
      </p:sp>
      <p:grpSp>
        <p:nvGrpSpPr>
          <p:cNvPr id="486" name="Group 486"/>
          <p:cNvGrpSpPr/>
          <p:nvPr/>
        </p:nvGrpSpPr>
        <p:grpSpPr>
          <a:xfrm>
            <a:off x="1765300" y="2079624"/>
            <a:ext cx="1198563" cy="1649414"/>
            <a:chOff x="0" y="-1"/>
            <a:chExt cx="1198562" cy="1649413"/>
          </a:xfrm>
        </p:grpSpPr>
        <p:sp>
          <p:nvSpPr>
            <p:cNvPr id="481" name="Shape 481"/>
            <p:cNvSpPr/>
            <p:nvPr/>
          </p:nvSpPr>
          <p:spPr>
            <a:xfrm flipV="1">
              <a:off x="0" y="344487"/>
              <a:ext cx="1093788" cy="525463"/>
            </a:xfrm>
            <a:prstGeom prst="line">
              <a:avLst/>
            </a:prstGeom>
            <a:noFill/>
            <a:ln w="28575" cap="flat">
              <a:solidFill>
                <a:srgbClr val="FFFF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 flipV="1">
              <a:off x="57149" y="801687"/>
              <a:ext cx="1125539" cy="207963"/>
            </a:xfrm>
            <a:prstGeom prst="line">
              <a:avLst/>
            </a:prstGeom>
            <a:noFill/>
            <a:ln w="28575" cap="flat">
              <a:solidFill>
                <a:srgbClr val="FF993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63499" y="1331912"/>
              <a:ext cx="1062039" cy="317500"/>
            </a:xfrm>
            <a:prstGeom prst="line">
              <a:avLst/>
            </a:prstGeom>
            <a:noFill/>
            <a:ln w="28575" cap="flat">
              <a:solidFill>
                <a:srgbClr val="9900C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179387" y="-1"/>
              <a:ext cx="620713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1900"/>
                </a:spcBef>
                <a:defRPr sz="3200" b="1">
                  <a:solidFill>
                    <a:srgbClr val="FFFFFF"/>
                  </a:solid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85" name="Shape 485"/>
            <p:cNvSpPr/>
            <p:nvPr/>
          </p:nvSpPr>
          <p:spPr>
            <a:xfrm>
              <a:off x="96837" y="1189037"/>
              <a:ext cx="1101725" cy="93663"/>
            </a:xfrm>
            <a:prstGeom prst="line">
              <a:avLst/>
            </a:prstGeom>
            <a:noFill/>
            <a:ln w="28575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487" name="Shape 487"/>
          <p:cNvSpPr/>
          <p:nvPr/>
        </p:nvSpPr>
        <p:spPr>
          <a:xfrm>
            <a:off x="1870075" y="3184525"/>
            <a:ext cx="1355726" cy="1"/>
          </a:xfrm>
          <a:prstGeom prst="line">
            <a:avLst/>
          </a:prstGeom>
          <a:ln w="76200">
            <a:solidFill>
              <a:srgbClr val="CC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495" name="Group 495"/>
          <p:cNvGrpSpPr/>
          <p:nvPr/>
        </p:nvGrpSpPr>
        <p:grpSpPr>
          <a:xfrm>
            <a:off x="3417887" y="2590800"/>
            <a:ext cx="2511426" cy="1457326"/>
            <a:chOff x="0" y="0"/>
            <a:chExt cx="2511424" cy="1457325"/>
          </a:xfrm>
        </p:grpSpPr>
        <p:sp>
          <p:nvSpPr>
            <p:cNvPr id="488" name="Shape 488"/>
            <p:cNvSpPr/>
            <p:nvPr/>
          </p:nvSpPr>
          <p:spPr>
            <a:xfrm>
              <a:off x="0" y="-1"/>
              <a:ext cx="1544638" cy="1198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366FF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292224" y="1039812"/>
              <a:ext cx="525463" cy="35718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 flipV="1">
              <a:off x="1811337" y="1350962"/>
              <a:ext cx="566738" cy="3175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 flipV="1">
              <a:off x="2384425" y="1198562"/>
              <a:ext cx="127001" cy="168276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 flipH="1" flipV="1">
              <a:off x="2397124" y="1350963"/>
              <a:ext cx="104776" cy="106363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112837" y="368299"/>
              <a:ext cx="295277" cy="23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217612" y="433387"/>
              <a:ext cx="161927" cy="150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496" name="Shape 496"/>
          <p:cNvSpPr/>
          <p:nvPr/>
        </p:nvSpPr>
        <p:spPr>
          <a:xfrm>
            <a:off x="2859682" y="4051300"/>
            <a:ext cx="29845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000"/>
              </a:spcBef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</a:rPr>
              <a:t>Agent in new state</a:t>
            </a:r>
          </a:p>
        </p:txBody>
      </p:sp>
      <p:grpSp>
        <p:nvGrpSpPr>
          <p:cNvPr id="502" name="Group 502"/>
          <p:cNvGrpSpPr/>
          <p:nvPr/>
        </p:nvGrpSpPr>
        <p:grpSpPr>
          <a:xfrm>
            <a:off x="5081587" y="2079624"/>
            <a:ext cx="1198564" cy="1649414"/>
            <a:chOff x="0" y="-1"/>
            <a:chExt cx="1198563" cy="1649413"/>
          </a:xfrm>
        </p:grpSpPr>
        <p:sp>
          <p:nvSpPr>
            <p:cNvPr id="497" name="Shape 497"/>
            <p:cNvSpPr/>
            <p:nvPr/>
          </p:nvSpPr>
          <p:spPr>
            <a:xfrm flipV="1">
              <a:off x="0" y="344487"/>
              <a:ext cx="1093788" cy="525463"/>
            </a:xfrm>
            <a:prstGeom prst="line">
              <a:avLst/>
            </a:prstGeom>
            <a:noFill/>
            <a:ln w="28575" cap="flat">
              <a:solidFill>
                <a:srgbClr val="FFFF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 flipV="1">
              <a:off x="57150" y="801687"/>
              <a:ext cx="1125538" cy="20796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63500" y="1331912"/>
              <a:ext cx="1062038" cy="317500"/>
            </a:xfrm>
            <a:prstGeom prst="line">
              <a:avLst/>
            </a:prstGeom>
            <a:noFill/>
            <a:ln w="28575" cap="flat">
              <a:solidFill>
                <a:srgbClr val="66FF33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79387" y="-1"/>
              <a:ext cx="620713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1900"/>
                </a:spcBef>
                <a:defRPr sz="3200" b="1">
                  <a:solidFill>
                    <a:srgbClr val="FFFFFF"/>
                  </a:solidFill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3200" b="1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501" name="Shape 501"/>
            <p:cNvSpPr/>
            <p:nvPr/>
          </p:nvSpPr>
          <p:spPr>
            <a:xfrm>
              <a:off x="96837" y="1189037"/>
              <a:ext cx="1101726" cy="93663"/>
            </a:xfrm>
            <a:prstGeom prst="line">
              <a:avLst/>
            </a:prstGeom>
            <a:noFill/>
            <a:ln w="28575" cap="flat">
              <a:solidFill>
                <a:srgbClr val="CC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503" name="Shape 503"/>
          <p:cNvSpPr/>
          <p:nvPr/>
        </p:nvSpPr>
        <p:spPr>
          <a:xfrm>
            <a:off x="5184774" y="3170238"/>
            <a:ext cx="1103313" cy="0"/>
          </a:xfrm>
          <a:prstGeom prst="line">
            <a:avLst/>
          </a:prstGeom>
          <a:ln w="76200">
            <a:solidFill>
              <a:srgbClr val="FFFFFF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511" name="Group 511"/>
          <p:cNvGrpSpPr/>
          <p:nvPr/>
        </p:nvGrpSpPr>
        <p:grpSpPr>
          <a:xfrm>
            <a:off x="6434137" y="2587625"/>
            <a:ext cx="2511426" cy="1457326"/>
            <a:chOff x="0" y="0"/>
            <a:chExt cx="2511424" cy="1457325"/>
          </a:xfrm>
        </p:grpSpPr>
        <p:sp>
          <p:nvSpPr>
            <p:cNvPr id="504" name="Shape 504"/>
            <p:cNvSpPr/>
            <p:nvPr/>
          </p:nvSpPr>
          <p:spPr>
            <a:xfrm>
              <a:off x="0" y="-1"/>
              <a:ext cx="1544638" cy="1198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366FF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1292224" y="1039812"/>
              <a:ext cx="525463" cy="35718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 flipV="1">
              <a:off x="1811337" y="1350962"/>
              <a:ext cx="566738" cy="3175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 flipV="1">
              <a:off x="2384425" y="1198562"/>
              <a:ext cx="127001" cy="168276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 flipH="1" flipV="1">
              <a:off x="2397124" y="1350963"/>
              <a:ext cx="104776" cy="106363"/>
            </a:xfrm>
            <a:prstGeom prst="line">
              <a:avLst/>
            </a:prstGeom>
            <a:noFill/>
            <a:ln w="190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1112837" y="368299"/>
              <a:ext cx="295277" cy="230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1217612" y="433387"/>
              <a:ext cx="161927" cy="150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6049962" y="4046537"/>
            <a:ext cx="298450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spcBef>
                <a:spcPts val="1000"/>
              </a:spcBef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chemeClr val="tx1"/>
                </a:solidFill>
              </a:rPr>
              <a:t>Agent in new state</a:t>
            </a:r>
          </a:p>
        </p:txBody>
      </p:sp>
      <p:sp>
        <p:nvSpPr>
          <p:cNvPr id="514" name="Shape 514"/>
          <p:cNvSpPr/>
          <p:nvPr/>
        </p:nvSpPr>
        <p:spPr>
          <a:xfrm>
            <a:off x="3054349" y="1765300"/>
            <a:ext cx="7938" cy="123349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tailEnd type="triangle" w="med" len="med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7" name="Shape 513"/>
          <p:cNvSpPr/>
          <p:nvPr/>
        </p:nvSpPr>
        <p:spPr>
          <a:xfrm>
            <a:off x="177801" y="4581901"/>
            <a:ext cx="268128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ctr">
              <a:spcBef>
                <a:spcPts val="1400"/>
              </a:spcBef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 smtClean="0">
                <a:solidFill>
                  <a:schemeClr val="tx1"/>
                </a:solidFill>
              </a:rPr>
              <a:t>Operator</a:t>
            </a:r>
            <a:r>
              <a:rPr lang="en-US" sz="2400" dirty="0" smtClean="0">
                <a:solidFill>
                  <a:schemeClr val="tx1"/>
                </a:solidFill>
              </a:rPr>
              <a:t> Proposal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48" name="Shape 513"/>
          <p:cNvSpPr/>
          <p:nvPr/>
        </p:nvSpPr>
        <p:spPr>
          <a:xfrm>
            <a:off x="896254" y="5213169"/>
            <a:ext cx="268128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ctr">
              <a:spcBef>
                <a:spcPts val="1400"/>
              </a:spcBef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 smtClean="0">
                <a:solidFill>
                  <a:schemeClr val="tx1"/>
                </a:solidFill>
              </a:rPr>
              <a:t>Operator</a:t>
            </a:r>
            <a:r>
              <a:rPr lang="en-US" sz="2400" dirty="0" smtClean="0">
                <a:solidFill>
                  <a:schemeClr val="tx1"/>
                </a:solidFill>
              </a:rPr>
              <a:t> Selection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49" name="Shape 513"/>
          <p:cNvSpPr/>
          <p:nvPr/>
        </p:nvSpPr>
        <p:spPr>
          <a:xfrm>
            <a:off x="1790551" y="5828013"/>
            <a:ext cx="2998161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ctr">
              <a:spcBef>
                <a:spcPts val="1400"/>
              </a:spcBef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 smtClean="0">
                <a:solidFill>
                  <a:schemeClr val="tx1"/>
                </a:solidFill>
              </a:rPr>
              <a:t>Operator</a:t>
            </a:r>
            <a:r>
              <a:rPr lang="en-US" sz="2400" dirty="0" smtClean="0">
                <a:solidFill>
                  <a:schemeClr val="tx1"/>
                </a:solidFill>
              </a:rPr>
              <a:t> Application</a:t>
            </a:r>
            <a:endParaRPr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" grpId="0" animBg="1"/>
      <p:bldP spid="496" grpId="0" animBg="1"/>
      <p:bldP spid="512" grpId="0" animBg="1"/>
      <p:bldP spid="47" grpId="0"/>
      <p:bldP spid="48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/>
          </p:cNvSpPr>
          <p:nvPr>
            <p:ph type="title"/>
          </p:nvPr>
        </p:nvSpPr>
        <p:spPr>
          <a:xfrm>
            <a:off x="769937" y="238125"/>
            <a:ext cx="7759701" cy="8318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chemeClr val="tx1"/>
                </a:solidFill>
              </a:rPr>
              <a:t>Problem Spaces</a:t>
            </a:r>
          </a:p>
        </p:txBody>
      </p:sp>
      <p:sp>
        <p:nvSpPr>
          <p:cNvPr id="541" name="Shape 541"/>
          <p:cNvSpPr>
            <a:spLocks noGrp="1"/>
          </p:cNvSpPr>
          <p:nvPr>
            <p:ph idx="1"/>
          </p:nvPr>
        </p:nvSpPr>
        <p:spPr>
          <a:xfrm>
            <a:off x="171450" y="1093787"/>
            <a:ext cx="8896350" cy="551384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i="1" dirty="0"/>
              <a:t>State:</a:t>
            </a:r>
            <a:r>
              <a:rPr sz="2800" dirty="0"/>
              <a:t> the current situation the agent is in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i="1" dirty="0"/>
              <a:t>Operators:</a:t>
            </a:r>
            <a:r>
              <a:rPr sz="2800" dirty="0"/>
              <a:t> transition to new state</a:t>
            </a:r>
          </a:p>
          <a:p>
            <a:pPr marL="742950" lvl="1" indent="-285750"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sz="2400" dirty="0"/>
              <a:t>Internal reasoning steps with changes to working memory</a:t>
            </a:r>
          </a:p>
          <a:p>
            <a:pPr marL="1143000" lvl="2" indent="-228600"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sz="2400" dirty="0"/>
              <a:t>Logical deduction and inference, simple math, …</a:t>
            </a:r>
          </a:p>
          <a:p>
            <a:pPr marL="742950" lvl="1" indent="-285750"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sz="2400" dirty="0"/>
              <a:t>Retrievals from long-term semantic or episodic memory</a:t>
            </a:r>
          </a:p>
          <a:p>
            <a:pPr marL="742950" lvl="1" indent="-285750"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sz="2400" dirty="0"/>
              <a:t>Mental imagery actions</a:t>
            </a:r>
          </a:p>
          <a:p>
            <a:pPr marL="742950" lvl="1" indent="-285750"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sz="2400" dirty="0"/>
              <a:t>External motor actions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i="1" dirty="0"/>
              <a:t>Goals: </a:t>
            </a:r>
            <a:r>
              <a:rPr sz="2800" dirty="0"/>
              <a:t>states to be achieved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800" i="1" dirty="0"/>
          </a:p>
        </p:txBody>
      </p:sp>
      <p:pic>
        <p:nvPicPr>
          <p:cNvPr id="3074" name="Picture 2" descr="Tower Of Hano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502132"/>
            <a:ext cx="4343400" cy="235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" grpId="1" build="p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ower of hano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"/>
            <a:ext cx="6629400" cy="642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47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Using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 smtClean="0"/>
              <a:t>Counting</a:t>
            </a:r>
          </a:p>
          <a:p>
            <a:pPr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 smtClean="0"/>
              <a:t>Planning a trip</a:t>
            </a:r>
          </a:p>
          <a:p>
            <a:pPr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 smtClean="0"/>
              <a:t>Tic </a:t>
            </a:r>
            <a:r>
              <a:rPr lang="en-US" sz="2800" dirty="0"/>
              <a:t>Tac </a:t>
            </a:r>
            <a:r>
              <a:rPr lang="en-US" sz="2800" dirty="0" smtClean="0"/>
              <a:t>Toe</a:t>
            </a:r>
          </a:p>
          <a:p>
            <a:pPr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 smtClean="0"/>
              <a:t>Robot control</a:t>
            </a:r>
          </a:p>
          <a:p>
            <a:pPr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 smtClean="0"/>
              <a:t>Natural language processing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A2697A-46D0-4A50-B928-F85A6ED621E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The Soar Cognitive Architecture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(Laird</a:t>
            </a:r>
            <a:r>
              <a:rPr lang="en-US" sz="3600" dirty="0"/>
              <a:t>, Newell, Rosenbloom, et al.; </a:t>
            </a:r>
            <a:r>
              <a:rPr lang="en-US" sz="3600" dirty="0" smtClean="0"/>
              <a:t>1981-)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839200" cy="5273675"/>
          </a:xfrm>
        </p:spPr>
        <p:txBody>
          <a:bodyPr>
            <a:normAutofit fontScale="92500" lnSpcReduction="10000"/>
          </a:bodyPr>
          <a:lstStyle/>
          <a:p>
            <a:pPr marL="233363" indent="-233363"/>
            <a:r>
              <a:rPr lang="en-US" sz="2400" dirty="0" smtClean="0"/>
              <a:t>Goal: knowledge-rich</a:t>
            </a:r>
            <a:r>
              <a:rPr lang="en-US" sz="2400" dirty="0"/>
              <a:t>, long-living autonomous agents that interact with humans and the world in real time</a:t>
            </a:r>
          </a:p>
          <a:p>
            <a:pPr marL="457200" lvl="1" indent="-174625"/>
            <a:r>
              <a:rPr lang="en-US" sz="2000" dirty="0" smtClean="0"/>
              <a:t>Over 35 </a:t>
            </a:r>
            <a:r>
              <a:rPr lang="en-US" sz="2000" dirty="0"/>
              <a:t>years of development</a:t>
            </a:r>
          </a:p>
          <a:p>
            <a:pPr marL="233363" indent="-233363"/>
            <a:r>
              <a:rPr lang="en-US" sz="2400" dirty="0" smtClean="0"/>
              <a:t>Inspired by psychology and biology</a:t>
            </a:r>
          </a:p>
          <a:p>
            <a:pPr marL="461963" lvl="1" indent="-180975"/>
            <a:r>
              <a:rPr lang="en-US" sz="2000" dirty="0" smtClean="0"/>
              <a:t>Look to psychology for useful cognitive mechanisms and capabilities</a:t>
            </a:r>
          </a:p>
          <a:p>
            <a:pPr marL="461963" lvl="1" indent="-180975"/>
            <a:r>
              <a:rPr lang="en-US" sz="2000" dirty="0" smtClean="0"/>
              <a:t>Look </a:t>
            </a:r>
            <a:r>
              <a:rPr lang="en-US" sz="2000" dirty="0"/>
              <a:t>to computer science and AI for efficient and robust implementations</a:t>
            </a:r>
          </a:p>
          <a:p>
            <a:pPr marL="233363" indent="-233363"/>
            <a:r>
              <a:rPr lang="en-US" sz="2400" dirty="0"/>
              <a:t>More complex behavior and tasks</a:t>
            </a:r>
            <a:r>
              <a:rPr lang="en-US" sz="2400" dirty="0" smtClean="0"/>
              <a:t>, </a:t>
            </a:r>
            <a:r>
              <a:rPr lang="en-US" sz="2400" dirty="0"/>
              <a:t>longer time </a:t>
            </a:r>
            <a:r>
              <a:rPr lang="en-US" sz="2400" dirty="0" smtClean="0"/>
              <a:t>scales. </a:t>
            </a:r>
            <a:endParaRPr lang="en-US" sz="2000" dirty="0" smtClean="0"/>
          </a:p>
          <a:p>
            <a:pPr marL="457200" lvl="1" indent="-174625"/>
            <a:r>
              <a:rPr lang="en-US" sz="2000" dirty="0" smtClean="0"/>
              <a:t>Integrated hierarchical planning and execution</a:t>
            </a:r>
          </a:p>
          <a:p>
            <a:pPr marL="457200" lvl="1" indent="-174625"/>
            <a:r>
              <a:rPr lang="en-US" sz="2000" dirty="0" smtClean="0"/>
              <a:t>Episodic memory and mental imagery</a:t>
            </a:r>
          </a:p>
          <a:p>
            <a:pPr marL="457200" lvl="1" indent="-174625"/>
            <a:r>
              <a:rPr lang="en-US" sz="2000" dirty="0" smtClean="0"/>
              <a:t>Large bodies of knowledge, multiple types of learning</a:t>
            </a:r>
          </a:p>
          <a:p>
            <a:pPr marL="457200" lvl="1" indent="-174625"/>
            <a:r>
              <a:rPr lang="en-US" sz="2000" dirty="0" smtClean="0"/>
              <a:t>Faster than real-time execution over hours of execution</a:t>
            </a:r>
            <a:endParaRPr lang="en-US" sz="2000" dirty="0"/>
          </a:p>
          <a:p>
            <a:pPr marL="857250" lvl="2" indent="-174625"/>
            <a:r>
              <a:rPr lang="en-US" sz="1600" dirty="0"/>
              <a:t>Procedural cycle time &lt; .3 </a:t>
            </a:r>
            <a:r>
              <a:rPr lang="en-US" sz="1600" dirty="0" err="1"/>
              <a:t>ms.</a:t>
            </a:r>
            <a:r>
              <a:rPr lang="en-US" sz="1600" dirty="0"/>
              <a:t> </a:t>
            </a:r>
            <a:endParaRPr lang="en-US" sz="1600" dirty="0" smtClean="0"/>
          </a:p>
          <a:p>
            <a:pPr marL="233363" indent="-233363"/>
            <a:r>
              <a:rPr lang="en-US" sz="2400" dirty="0" smtClean="0"/>
              <a:t>Available on all major platforms: Windows, iOS, Linux, Android</a:t>
            </a:r>
          </a:p>
          <a:p>
            <a:pPr marL="457200" lvl="1" indent="-174625"/>
            <a:r>
              <a:rPr lang="en-US" sz="2000" dirty="0"/>
              <a:t>Open source (BSD) including tools and agents</a:t>
            </a:r>
          </a:p>
          <a:p>
            <a:pPr marL="457200" lvl="1" indent="-174625"/>
            <a:r>
              <a:rPr lang="en-US" sz="2000" dirty="0" smtClean="0"/>
              <a:t>More than 100 </a:t>
            </a:r>
            <a:r>
              <a:rPr lang="en-US" sz="2000" dirty="0"/>
              <a:t>systems implemented in </a:t>
            </a:r>
            <a:r>
              <a:rPr lang="en-US" sz="2000" dirty="0" smtClean="0"/>
              <a:t>Soar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9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/>
          </p:cNvSpPr>
          <p:nvPr>
            <p:ph type="title"/>
          </p:nvPr>
        </p:nvSpPr>
        <p:spPr>
          <a:xfrm>
            <a:off x="304800" y="108612"/>
            <a:ext cx="8620626" cy="8318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chemeClr val="tx1"/>
                </a:solidFill>
              </a:rPr>
              <a:t>Knowledge Search vs. Problem Search </a:t>
            </a:r>
          </a:p>
        </p:txBody>
      </p:sp>
      <p:sp>
        <p:nvSpPr>
          <p:cNvPr id="518" name="Shape 518"/>
          <p:cNvSpPr/>
          <p:nvPr/>
        </p:nvSpPr>
        <p:spPr>
          <a:xfrm>
            <a:off x="832352" y="3316725"/>
            <a:ext cx="256815" cy="264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round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25" name="Group 525"/>
          <p:cNvGrpSpPr/>
          <p:nvPr/>
        </p:nvGrpSpPr>
        <p:grpSpPr>
          <a:xfrm>
            <a:off x="1077875" y="2618893"/>
            <a:ext cx="1396986" cy="1660360"/>
            <a:chOff x="0" y="0"/>
            <a:chExt cx="1396985" cy="1660359"/>
          </a:xfrm>
          <a:solidFill>
            <a:schemeClr val="tx1"/>
          </a:solidFill>
        </p:grpSpPr>
        <p:sp>
          <p:nvSpPr>
            <p:cNvPr id="519" name="Shape 519"/>
            <p:cNvSpPr/>
            <p:nvPr/>
          </p:nvSpPr>
          <p:spPr>
            <a:xfrm>
              <a:off x="1140171" y="0"/>
              <a:ext cx="256815" cy="264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1140171" y="1395663"/>
              <a:ext cx="256815" cy="264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 flipV="1">
              <a:off x="-1" y="132348"/>
              <a:ext cx="1140173" cy="697832"/>
            </a:xfrm>
            <a:prstGeom prst="line">
              <a:avLst/>
            </a:prstGeom>
            <a:grpFill/>
            <a:ln w="12700" cap="flat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-1" y="830179"/>
              <a:ext cx="1140173" cy="697833"/>
            </a:xfrm>
            <a:prstGeom prst="line">
              <a:avLst/>
            </a:prstGeom>
            <a:grpFill/>
            <a:ln w="12700" cap="flat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1140171" y="697831"/>
              <a:ext cx="256815" cy="264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-1" y="830179"/>
              <a:ext cx="1140173" cy="1"/>
            </a:xfrm>
            <a:prstGeom prst="line">
              <a:avLst/>
            </a:prstGeom>
            <a:grpFill/>
            <a:ln w="12700" cap="flat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grpSp>
        <p:nvGrpSpPr>
          <p:cNvPr id="532" name="Group 532"/>
          <p:cNvGrpSpPr/>
          <p:nvPr/>
        </p:nvGrpSpPr>
        <p:grpSpPr>
          <a:xfrm>
            <a:off x="2471676" y="1913041"/>
            <a:ext cx="1385697" cy="1660360"/>
            <a:chOff x="0" y="0"/>
            <a:chExt cx="1385695" cy="1660359"/>
          </a:xfrm>
          <a:solidFill>
            <a:schemeClr val="tx1"/>
          </a:solidFill>
        </p:grpSpPr>
        <p:sp>
          <p:nvSpPr>
            <p:cNvPr id="526" name="Shape 526"/>
            <p:cNvSpPr/>
            <p:nvPr/>
          </p:nvSpPr>
          <p:spPr>
            <a:xfrm>
              <a:off x="1128881" y="0"/>
              <a:ext cx="256815" cy="264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128881" y="1395663"/>
              <a:ext cx="256815" cy="264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 flipV="1">
              <a:off x="0" y="132348"/>
              <a:ext cx="1128882" cy="697832"/>
            </a:xfrm>
            <a:prstGeom prst="line">
              <a:avLst/>
            </a:prstGeom>
            <a:grpFill/>
            <a:ln w="12700" cap="flat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0" y="830179"/>
              <a:ext cx="1128882" cy="697833"/>
            </a:xfrm>
            <a:prstGeom prst="line">
              <a:avLst/>
            </a:prstGeom>
            <a:grpFill/>
            <a:ln w="12700" cap="flat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128881" y="697831"/>
              <a:ext cx="256815" cy="264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0" y="830179"/>
              <a:ext cx="1128882" cy="1"/>
            </a:xfrm>
            <a:prstGeom prst="line">
              <a:avLst/>
            </a:prstGeom>
            <a:grpFill/>
            <a:ln w="12700" cap="flat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grpSp>
        <p:nvGrpSpPr>
          <p:cNvPr id="537" name="Group 537"/>
          <p:cNvGrpSpPr/>
          <p:nvPr/>
        </p:nvGrpSpPr>
        <p:grpSpPr>
          <a:xfrm>
            <a:off x="457214" y="1167065"/>
            <a:ext cx="4035291" cy="1130969"/>
            <a:chOff x="-2" y="-2"/>
            <a:chExt cx="4035289" cy="1130967"/>
          </a:xfrm>
        </p:grpSpPr>
        <p:grpSp>
          <p:nvGrpSpPr>
            <p:cNvPr id="535" name="Group 535"/>
            <p:cNvGrpSpPr/>
            <p:nvPr/>
          </p:nvGrpSpPr>
          <p:grpSpPr>
            <a:xfrm>
              <a:off x="-2" y="-2"/>
              <a:ext cx="4035289" cy="613630"/>
              <a:chOff x="-1" y="-1"/>
              <a:chExt cx="4035287" cy="613628"/>
            </a:xfrm>
          </p:grpSpPr>
          <p:sp>
            <p:nvSpPr>
              <p:cNvPr id="533" name="Shape 533"/>
              <p:cNvSpPr/>
              <p:nvPr/>
            </p:nvSpPr>
            <p:spPr>
              <a:xfrm>
                <a:off x="-1" y="-1"/>
                <a:ext cx="4035287" cy="61362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/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Shape 534"/>
              <p:cNvSpPr/>
              <p:nvPr/>
            </p:nvSpPr>
            <p:spPr>
              <a:xfrm>
                <a:off x="-1" y="-1"/>
                <a:ext cx="4035287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/>
              </a:lstStyle>
              <a:p>
                <a:pPr lvl="0">
                  <a:defRPr sz="1800"/>
                </a:pPr>
                <a:r>
                  <a:rPr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Knowledge</a:t>
                </a:r>
              </a:p>
            </p:txBody>
          </p:sp>
        </p:grpSp>
        <p:sp>
          <p:nvSpPr>
            <p:cNvPr id="536" name="Shape 536"/>
            <p:cNvSpPr/>
            <p:nvPr/>
          </p:nvSpPr>
          <p:spPr>
            <a:xfrm>
              <a:off x="1694372" y="613626"/>
              <a:ext cx="323272" cy="517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851"/>
                  </a:moveTo>
                  <a:lnTo>
                    <a:pt x="5400" y="14851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4851"/>
                  </a:lnTo>
                  <a:lnTo>
                    <a:pt x="21600" y="14851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66FF33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538" name="Shape 538"/>
          <p:cNvSpPr/>
          <p:nvPr/>
        </p:nvSpPr>
        <p:spPr>
          <a:xfrm>
            <a:off x="4564788" y="792259"/>
            <a:ext cx="4651499" cy="3631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Search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&amp; combinatorial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by knowledge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with experience</a:t>
            </a:r>
          </a:p>
          <a:p>
            <a:pPr lvl="0">
              <a:defRPr sz="1800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Search (match)</a:t>
            </a:r>
          </a:p>
          <a:p>
            <a:pPr marL="285750" lvl="0" indent="-285750">
              <a:buSzPct val="100000"/>
              <a:buFont typeface="Arial"/>
              <a:buChar char="•"/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right rule to fire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SzPct val="100000"/>
              <a:buFont typeface="Arial"/>
              <a:buChar char="•"/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Retrieving something from semantic or episodic memory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SzPct val="100000"/>
              <a:buFont typeface="Arial"/>
              <a:buChar char="•"/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is over existing knowledge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SzPct val="100000"/>
              <a:buFont typeface="Arial"/>
              <a:buChar char="•"/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fast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SzPct val="100000"/>
              <a:buFont typeface="Arial"/>
              <a:buChar char="•"/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3613" y="3962400"/>
            <a:ext cx="8763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buSzPct val="100000"/>
              <a:buFont typeface="Arial"/>
              <a:buChar char="•"/>
              <a:defRPr sz="1800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defRPr sz="1800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idea: Use knowledge search to control problem search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4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" grpId="1" animBg="1" advAuto="0"/>
      <p:bldP spid="532" grpId="2" animBg="1" advAuto="0"/>
      <p:bldP spid="537" grpId="3" advAuto="0"/>
      <p:bldP spid="538" grpId="4" build="p" bldLvl="5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20"/>
          <p:cNvSpPr>
            <a:spLocks noChangeAspect="1" noChangeShapeType="1"/>
          </p:cNvSpPr>
          <p:nvPr/>
        </p:nvSpPr>
        <p:spPr bwMode="auto">
          <a:xfrm>
            <a:off x="6960591" y="5152139"/>
            <a:ext cx="0" cy="35869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3" name="AutoShape 85"/>
          <p:cNvCxnSpPr>
            <a:cxnSpLocks noChangeShapeType="1"/>
          </p:cNvCxnSpPr>
          <p:nvPr/>
        </p:nvCxnSpPr>
        <p:spPr bwMode="auto">
          <a:xfrm flipH="1">
            <a:off x="2097364" y="5323589"/>
            <a:ext cx="1" cy="20629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598" cy="5211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Early Soar Structure</a:t>
            </a:r>
            <a:endParaRPr lang="en-US" dirty="0"/>
          </a:p>
        </p:txBody>
      </p:sp>
      <p:sp>
        <p:nvSpPr>
          <p:cNvPr id="80913" name="AutoShape 17"/>
          <p:cNvSpPr>
            <a:spLocks noChangeAspect="1" noChangeArrowheads="1"/>
          </p:cNvSpPr>
          <p:nvPr/>
        </p:nvSpPr>
        <p:spPr bwMode="auto">
          <a:xfrm>
            <a:off x="709621" y="608618"/>
            <a:ext cx="7785041" cy="133511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808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8321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Symbolic Long-Term Memories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01" name="Rectangle 5"/>
          <p:cNvSpPr>
            <a:spLocks noChangeAspect="1" noChangeArrowheads="1"/>
          </p:cNvSpPr>
          <p:nvPr/>
        </p:nvSpPr>
        <p:spPr bwMode="auto">
          <a:xfrm>
            <a:off x="533400" y="533400"/>
            <a:ext cx="8077197" cy="43456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02" name="Rectangle 6"/>
          <p:cNvSpPr>
            <a:spLocks noChangeAspect="1" noChangeArrowheads="1"/>
          </p:cNvSpPr>
          <p:nvPr/>
        </p:nvSpPr>
        <p:spPr bwMode="auto">
          <a:xfrm>
            <a:off x="1497980" y="2567094"/>
            <a:ext cx="6179340" cy="1271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0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sz="6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Symbolic Working Memory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904" name="AutoShape 8"/>
          <p:cNvCxnSpPr>
            <a:cxnSpLocks noChangeShapeType="1"/>
          </p:cNvCxnSpPr>
          <p:nvPr/>
        </p:nvCxnSpPr>
        <p:spPr bwMode="auto">
          <a:xfrm flipV="1">
            <a:off x="2335031" y="1816618"/>
            <a:ext cx="0" cy="75047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0907" name="AutoShape 11"/>
          <p:cNvCxnSpPr>
            <a:cxnSpLocks noChangeShapeType="1"/>
          </p:cNvCxnSpPr>
          <p:nvPr/>
        </p:nvCxnSpPr>
        <p:spPr bwMode="auto">
          <a:xfrm>
            <a:off x="2818480" y="1806457"/>
            <a:ext cx="0" cy="7672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80914" name="Rectangle 18"/>
          <p:cNvSpPr>
            <a:spLocks noChangeAspect="1" noChangeArrowheads="1"/>
          </p:cNvSpPr>
          <p:nvPr/>
        </p:nvSpPr>
        <p:spPr bwMode="auto">
          <a:xfrm>
            <a:off x="789617" y="975303"/>
            <a:ext cx="2267690" cy="831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8321" rIns="83210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Procedural</a:t>
            </a:r>
            <a:endParaRPr kumimoji="0" lang="en-US" sz="4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28443" y="1311902"/>
            <a:ext cx="1707723" cy="400534"/>
            <a:chOff x="1028443" y="2150102"/>
            <a:chExt cx="1707723" cy="400534"/>
          </a:xfrm>
        </p:grpSpPr>
        <p:sp>
          <p:nvSpPr>
            <p:cNvPr id="80919" name="AutoShape 23"/>
            <p:cNvSpPr>
              <a:spLocks noChangeAspect="1" noChangeArrowheads="1"/>
            </p:cNvSpPr>
            <p:nvPr/>
          </p:nvSpPr>
          <p:spPr bwMode="auto">
            <a:xfrm>
              <a:off x="1444650" y="2158564"/>
              <a:ext cx="890381" cy="110006"/>
            </a:xfrm>
            <a:prstGeom prst="rightArrow">
              <a:avLst>
                <a:gd name="adj1" fmla="val 50000"/>
                <a:gd name="adj2" fmla="val 16410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920" name="AutoShape 24"/>
            <p:cNvSpPr>
              <a:spLocks noChangeAspect="1" noChangeArrowheads="1"/>
            </p:cNvSpPr>
            <p:nvPr/>
          </p:nvSpPr>
          <p:spPr bwMode="auto">
            <a:xfrm>
              <a:off x="1444650" y="2297716"/>
              <a:ext cx="890381" cy="113767"/>
            </a:xfrm>
            <a:prstGeom prst="rightArrow">
              <a:avLst>
                <a:gd name="adj1" fmla="val 50000"/>
                <a:gd name="adj2" fmla="val 15867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921" name="AutoShape 25"/>
            <p:cNvSpPr>
              <a:spLocks noChangeAspect="1" noChangeArrowheads="1"/>
            </p:cNvSpPr>
            <p:nvPr/>
          </p:nvSpPr>
          <p:spPr bwMode="auto">
            <a:xfrm>
              <a:off x="1444650" y="2428407"/>
              <a:ext cx="890381" cy="110946"/>
            </a:xfrm>
            <a:prstGeom prst="rightArrow">
              <a:avLst>
                <a:gd name="adj1" fmla="val 50000"/>
                <a:gd name="adj2" fmla="val 16271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922" name="Rectangle 26"/>
            <p:cNvSpPr>
              <a:spLocks noChangeAspect="1" noChangeArrowheads="1"/>
            </p:cNvSpPr>
            <p:nvPr/>
          </p:nvSpPr>
          <p:spPr bwMode="auto">
            <a:xfrm>
              <a:off x="1028443" y="2150102"/>
              <a:ext cx="353602" cy="1128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923" name="Rectangle 27"/>
            <p:cNvSpPr>
              <a:spLocks noChangeAspect="1" noChangeArrowheads="1"/>
            </p:cNvSpPr>
            <p:nvPr/>
          </p:nvSpPr>
          <p:spPr bwMode="auto">
            <a:xfrm>
              <a:off x="1028443" y="2290194"/>
              <a:ext cx="353602" cy="1128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924" name="Rectangle 28"/>
            <p:cNvSpPr>
              <a:spLocks noChangeAspect="1" noChangeArrowheads="1"/>
            </p:cNvSpPr>
            <p:nvPr/>
          </p:nvSpPr>
          <p:spPr bwMode="auto">
            <a:xfrm>
              <a:off x="1028443" y="2432168"/>
              <a:ext cx="353602" cy="109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925" name="Rectangle 29"/>
            <p:cNvSpPr>
              <a:spLocks noChangeAspect="1" noChangeArrowheads="1"/>
            </p:cNvSpPr>
            <p:nvPr/>
          </p:nvSpPr>
          <p:spPr bwMode="auto">
            <a:xfrm>
              <a:off x="2377927" y="2155743"/>
              <a:ext cx="358239" cy="1118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926" name="Rectangle 30"/>
            <p:cNvSpPr>
              <a:spLocks noChangeAspect="1" noChangeArrowheads="1"/>
            </p:cNvSpPr>
            <p:nvPr/>
          </p:nvSpPr>
          <p:spPr bwMode="auto">
            <a:xfrm>
              <a:off x="2377927" y="2297716"/>
              <a:ext cx="358239" cy="1100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927" name="Rectangle 31"/>
            <p:cNvSpPr>
              <a:spLocks noChangeAspect="1" noChangeArrowheads="1"/>
            </p:cNvSpPr>
            <p:nvPr/>
          </p:nvSpPr>
          <p:spPr bwMode="auto">
            <a:xfrm>
              <a:off x="2377927" y="2436869"/>
              <a:ext cx="358239" cy="1137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0928" name="Oval 32"/>
          <p:cNvSpPr>
            <a:spLocks noChangeAspect="1" noChangeArrowheads="1"/>
          </p:cNvSpPr>
          <p:nvPr/>
        </p:nvSpPr>
        <p:spPr bwMode="auto">
          <a:xfrm>
            <a:off x="4143618" y="3344656"/>
            <a:ext cx="135644" cy="11282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29" name="Oval 33"/>
          <p:cNvSpPr>
            <a:spLocks noChangeAspect="1" noChangeArrowheads="1"/>
          </p:cNvSpPr>
          <p:nvPr/>
        </p:nvSpPr>
        <p:spPr bwMode="auto">
          <a:xfrm>
            <a:off x="4504176" y="3041906"/>
            <a:ext cx="139122" cy="11000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30" name="Oval 34"/>
          <p:cNvSpPr>
            <a:spLocks noChangeAspect="1" noChangeArrowheads="1"/>
          </p:cNvSpPr>
          <p:nvPr/>
        </p:nvSpPr>
        <p:spPr bwMode="auto">
          <a:xfrm>
            <a:off x="4319840" y="3200803"/>
            <a:ext cx="136803" cy="11094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31" name="Oval 35"/>
          <p:cNvSpPr>
            <a:spLocks noChangeAspect="1" noChangeArrowheads="1"/>
          </p:cNvSpPr>
          <p:nvPr/>
        </p:nvSpPr>
        <p:spPr bwMode="auto">
          <a:xfrm>
            <a:off x="4686195" y="3200803"/>
            <a:ext cx="142600" cy="11094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32" name="Oval 36"/>
          <p:cNvSpPr>
            <a:spLocks noChangeAspect="1" noChangeArrowheads="1"/>
          </p:cNvSpPr>
          <p:nvPr/>
        </p:nvSpPr>
        <p:spPr bwMode="auto">
          <a:xfrm>
            <a:off x="4457802" y="3344656"/>
            <a:ext cx="137963" cy="11282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33" name="Line 37"/>
          <p:cNvSpPr>
            <a:spLocks noChangeAspect="1" noChangeShapeType="1"/>
          </p:cNvSpPr>
          <p:nvPr/>
        </p:nvSpPr>
        <p:spPr bwMode="auto">
          <a:xfrm flipH="1">
            <a:off x="4433456" y="3136868"/>
            <a:ext cx="88111" cy="7897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34" name="Line 38"/>
          <p:cNvSpPr>
            <a:spLocks noChangeAspect="1" noChangeShapeType="1"/>
          </p:cNvSpPr>
          <p:nvPr/>
        </p:nvSpPr>
        <p:spPr bwMode="auto">
          <a:xfrm flipH="1">
            <a:off x="4250279" y="3285422"/>
            <a:ext cx="84633" cy="695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35" name="Line 39"/>
          <p:cNvSpPr>
            <a:spLocks noChangeAspect="1" noChangeShapeType="1"/>
          </p:cNvSpPr>
          <p:nvPr/>
        </p:nvSpPr>
        <p:spPr bwMode="auto">
          <a:xfrm>
            <a:off x="4421863" y="3302346"/>
            <a:ext cx="66083" cy="7145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36" name="Line 40"/>
          <p:cNvSpPr>
            <a:spLocks noChangeAspect="1" noChangeShapeType="1"/>
          </p:cNvSpPr>
          <p:nvPr/>
        </p:nvSpPr>
        <p:spPr bwMode="auto">
          <a:xfrm>
            <a:off x="4625908" y="3128406"/>
            <a:ext cx="89270" cy="770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37" name="Oval 41"/>
          <p:cNvSpPr>
            <a:spLocks noChangeAspect="1" noChangeArrowheads="1"/>
          </p:cNvSpPr>
          <p:nvPr/>
        </p:nvSpPr>
        <p:spPr bwMode="auto">
          <a:xfrm>
            <a:off x="4834591" y="3344656"/>
            <a:ext cx="136803" cy="112826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38" name="Line 42"/>
          <p:cNvSpPr>
            <a:spLocks noChangeAspect="1" noChangeShapeType="1"/>
          </p:cNvSpPr>
          <p:nvPr/>
        </p:nvSpPr>
        <p:spPr bwMode="auto">
          <a:xfrm>
            <a:off x="4796333" y="3293884"/>
            <a:ext cx="74198" cy="770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39" name="Oval 43"/>
          <p:cNvSpPr>
            <a:spLocks noChangeAspect="1" noChangeArrowheads="1"/>
          </p:cNvSpPr>
          <p:nvPr/>
        </p:nvSpPr>
        <p:spPr bwMode="auto">
          <a:xfrm>
            <a:off x="5001538" y="3507314"/>
            <a:ext cx="140281" cy="10906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40" name="Line 44"/>
          <p:cNvSpPr>
            <a:spLocks noChangeAspect="1" noChangeShapeType="1"/>
          </p:cNvSpPr>
          <p:nvPr/>
        </p:nvSpPr>
        <p:spPr bwMode="auto">
          <a:xfrm>
            <a:off x="4902993" y="3398249"/>
            <a:ext cx="162309" cy="16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06474" y="646532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F50E1FC-0880-48B1-808B-C7194B29C632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AutoShape 81"/>
          <p:cNvSpPr>
            <a:spLocks noChangeAspect="1" noChangeArrowheads="1"/>
          </p:cNvSpPr>
          <p:nvPr/>
        </p:nvSpPr>
        <p:spPr bwMode="auto">
          <a:xfrm>
            <a:off x="6316242" y="5008370"/>
            <a:ext cx="1307748" cy="296169"/>
          </a:xfrm>
          <a:prstGeom prst="roundRect">
            <a:avLst>
              <a:gd name="adj" fmla="val 16667"/>
            </a:avLst>
          </a:prstGeom>
          <a:solidFill>
            <a:srgbClr val="DBFAD2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9144" rIns="83210" bIns="91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Action</a:t>
            </a:r>
            <a:endParaRPr kumimoji="0" lang="en-US" sz="3600" b="0" i="0" u="none" strike="noStrike" cap="none" normalizeH="0" baseline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5" name="AutoShape 85"/>
          <p:cNvCxnSpPr>
            <a:cxnSpLocks noChangeShapeType="1"/>
          </p:cNvCxnSpPr>
          <p:nvPr/>
        </p:nvCxnSpPr>
        <p:spPr bwMode="auto">
          <a:xfrm>
            <a:off x="2120551" y="3827092"/>
            <a:ext cx="13049" cy="120210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126" name="Line 82"/>
          <p:cNvSpPr>
            <a:spLocks noChangeShapeType="1"/>
          </p:cNvSpPr>
          <p:nvPr/>
        </p:nvSpPr>
        <p:spPr bwMode="auto">
          <a:xfrm flipH="1">
            <a:off x="6962775" y="3824878"/>
            <a:ext cx="1413" cy="117212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AutoShape 80"/>
          <p:cNvSpPr>
            <a:spLocks noChangeAspect="1" noChangeArrowheads="1"/>
          </p:cNvSpPr>
          <p:nvPr/>
        </p:nvSpPr>
        <p:spPr bwMode="auto">
          <a:xfrm>
            <a:off x="1497980" y="5027420"/>
            <a:ext cx="1198769" cy="296169"/>
          </a:xfrm>
          <a:prstGeom prst="roundRect">
            <a:avLst>
              <a:gd name="adj" fmla="val 16667"/>
            </a:avLst>
          </a:prstGeom>
          <a:solidFill>
            <a:srgbClr val="DBFAD2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0" tIns="9144" rIns="83210" bIns="914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Perception</a:t>
            </a:r>
            <a:endParaRPr kumimoji="0" lang="en-US" sz="3600" b="0" i="0" u="none" strike="noStrike" cap="none" normalizeH="0" baseline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AutoShape 21"/>
          <p:cNvSpPr>
            <a:spLocks noChangeAspect="1" noChangeArrowheads="1"/>
          </p:cNvSpPr>
          <p:nvPr/>
        </p:nvSpPr>
        <p:spPr bwMode="auto">
          <a:xfrm rot="16200000">
            <a:off x="7705451" y="2910593"/>
            <a:ext cx="1067149" cy="474174"/>
          </a:xfrm>
          <a:prstGeom prst="roundRect">
            <a:avLst>
              <a:gd name="adj" fmla="val 16667"/>
            </a:avLst>
          </a:prstGeom>
          <a:solidFill>
            <a:srgbClr val="DBFAD2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321" tIns="41605" rIns="8321" bIns="41605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Decision Procedure</a:t>
            </a:r>
            <a:endParaRPr kumimoji="0" lang="en-US" sz="36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Line 84"/>
          <p:cNvSpPr>
            <a:spLocks noChangeAspect="1" noChangeShapeType="1"/>
          </p:cNvSpPr>
          <p:nvPr/>
        </p:nvSpPr>
        <p:spPr bwMode="auto">
          <a:xfrm>
            <a:off x="7677321" y="3131226"/>
            <a:ext cx="32345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0618" y="2768949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Representation of State in </a:t>
            </a:r>
            <a:br>
              <a:rPr lang="en-US" sz="4000" dirty="0" smtClean="0"/>
            </a:br>
            <a:r>
              <a:rPr lang="en-US" sz="4000" dirty="0" smtClean="0"/>
              <a:t>Working Memory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225" y="1431254"/>
            <a:ext cx="7742238" cy="5010150"/>
          </a:xfrm>
        </p:spPr>
        <p:txBody>
          <a:bodyPr/>
          <a:lstStyle/>
          <a:p>
            <a:r>
              <a:rPr lang="en-US" sz="2400" dirty="0" smtClean="0"/>
              <a:t>Working memory consists of individual </a:t>
            </a:r>
            <a:r>
              <a:rPr lang="en-US" sz="2400" i="1" dirty="0" smtClean="0"/>
              <a:t>elements.</a:t>
            </a:r>
          </a:p>
          <a:p>
            <a:r>
              <a:rPr lang="en-US" sz="2400" dirty="0" smtClean="0"/>
              <a:t>Elements are organized as a </a:t>
            </a:r>
            <a:r>
              <a:rPr lang="en-US" sz="2400" i="1" dirty="0" smtClean="0"/>
              <a:t>graph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Element: </a:t>
            </a:r>
            <a:r>
              <a:rPr lang="en-US" sz="2400" dirty="0"/>
              <a:t>(identifier ^attribute value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(s1 ^color red)</a:t>
            </a:r>
          </a:p>
          <a:p>
            <a:r>
              <a:rPr lang="en-US" sz="2400" dirty="0" smtClean="0"/>
              <a:t>The graph is rooted in the state.</a:t>
            </a:r>
          </a:p>
        </p:txBody>
      </p:sp>
      <p:grpSp>
        <p:nvGrpSpPr>
          <p:cNvPr id="4" name="Group 648"/>
          <p:cNvGrpSpPr/>
          <p:nvPr/>
        </p:nvGrpSpPr>
        <p:grpSpPr>
          <a:xfrm>
            <a:off x="609600" y="3733800"/>
            <a:ext cx="4349658" cy="1843660"/>
            <a:chOff x="-1" y="-1"/>
            <a:chExt cx="4349656" cy="1843658"/>
          </a:xfrm>
        </p:grpSpPr>
        <p:grpSp>
          <p:nvGrpSpPr>
            <p:cNvPr id="5" name="Group 617"/>
            <p:cNvGrpSpPr/>
            <p:nvPr/>
          </p:nvGrpSpPr>
          <p:grpSpPr>
            <a:xfrm>
              <a:off x="1410040" y="354116"/>
              <a:ext cx="481031" cy="474885"/>
              <a:chOff x="-1" y="-1"/>
              <a:chExt cx="481030" cy="474884"/>
            </a:xfrm>
          </p:grpSpPr>
          <p:sp>
            <p:nvSpPr>
              <p:cNvPr id="36" name="Shape 615"/>
              <p:cNvSpPr/>
              <p:nvPr/>
            </p:nvSpPr>
            <p:spPr>
              <a:xfrm>
                <a:off x="-1" y="-1"/>
                <a:ext cx="481030" cy="4748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" name="Shape 616"/>
              <p:cNvSpPr/>
              <p:nvPr/>
            </p:nvSpPr>
            <p:spPr>
              <a:xfrm>
                <a:off x="70444" y="97772"/>
                <a:ext cx="340139" cy="233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4" tIns="9144" rIns="9144" bIns="9144" numCol="1" anchor="ctr">
                <a:spAutoFit/>
              </a:bodyPr>
              <a:lstStyle>
                <a:lvl1pPr algn="ctr"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400" dirty="0">
                    <a:solidFill>
                      <a:schemeClr val="tx1"/>
                    </a:solidFill>
                  </a:rPr>
                  <a:t>B14</a:t>
                </a:r>
              </a:p>
            </p:txBody>
          </p:sp>
        </p:grpSp>
        <p:grpSp>
          <p:nvGrpSpPr>
            <p:cNvPr id="6" name="Group 620"/>
            <p:cNvGrpSpPr/>
            <p:nvPr/>
          </p:nvGrpSpPr>
          <p:grpSpPr>
            <a:xfrm>
              <a:off x="1410040" y="1290259"/>
              <a:ext cx="481031" cy="474885"/>
              <a:chOff x="-1" y="-1"/>
              <a:chExt cx="481030" cy="474884"/>
            </a:xfrm>
          </p:grpSpPr>
          <p:sp>
            <p:nvSpPr>
              <p:cNvPr id="34" name="Shape 618"/>
              <p:cNvSpPr/>
              <p:nvPr/>
            </p:nvSpPr>
            <p:spPr>
              <a:xfrm>
                <a:off x="-1" y="-1"/>
                <a:ext cx="481030" cy="4748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" name="Shape 619"/>
              <p:cNvSpPr/>
              <p:nvPr/>
            </p:nvSpPr>
            <p:spPr>
              <a:xfrm>
                <a:off x="70444" y="123427"/>
                <a:ext cx="340139" cy="233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4" tIns="9144" rIns="9144" bIns="9144" numCol="1" anchor="ctr">
                <a:spAutoFit/>
              </a:bodyPr>
              <a:lstStyle>
                <a:lvl1pPr algn="ctr"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400" dirty="0">
                    <a:solidFill>
                      <a:schemeClr val="tx1"/>
                    </a:solidFill>
                  </a:rPr>
                  <a:t>B23</a:t>
                </a:r>
              </a:p>
            </p:txBody>
          </p:sp>
        </p:grpSp>
        <p:grpSp>
          <p:nvGrpSpPr>
            <p:cNvPr id="7" name="Group 623"/>
            <p:cNvGrpSpPr/>
            <p:nvPr/>
          </p:nvGrpSpPr>
          <p:grpSpPr>
            <a:xfrm>
              <a:off x="-1" y="1292983"/>
              <a:ext cx="481031" cy="474885"/>
              <a:chOff x="-1" y="-1"/>
              <a:chExt cx="481030" cy="474884"/>
            </a:xfrm>
          </p:grpSpPr>
          <p:sp>
            <p:nvSpPr>
              <p:cNvPr id="32" name="Shape 621"/>
              <p:cNvSpPr/>
              <p:nvPr/>
            </p:nvSpPr>
            <p:spPr>
              <a:xfrm>
                <a:off x="-1" y="-1"/>
                <a:ext cx="481030" cy="4748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3" name="Shape 622"/>
              <p:cNvSpPr/>
              <p:nvPr/>
            </p:nvSpPr>
            <p:spPr>
              <a:xfrm>
                <a:off x="84844" y="127903"/>
                <a:ext cx="340139" cy="233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4" tIns="9144" rIns="9144" bIns="9144" numCol="1" anchor="ctr">
                <a:spAutoFit/>
              </a:bodyPr>
              <a:lstStyle>
                <a:lvl1pPr algn="ctr"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400" dirty="0">
                    <a:solidFill>
                      <a:schemeClr val="tx1"/>
                    </a:solidFill>
                  </a:rPr>
                  <a:t>S1</a:t>
                </a:r>
              </a:p>
            </p:txBody>
          </p:sp>
        </p:grpSp>
        <p:sp>
          <p:nvSpPr>
            <p:cNvPr id="8" name="Shape 624"/>
            <p:cNvSpPr/>
            <p:nvPr/>
          </p:nvSpPr>
          <p:spPr>
            <a:xfrm rot="10800000" flipH="1">
              <a:off x="481027" y="592012"/>
              <a:ext cx="929015" cy="938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389" y="0"/>
                    <a:pt x="10777" y="5400"/>
                    <a:pt x="10777" y="10800"/>
                  </a:cubicBezTo>
                  <a:cubicBezTo>
                    <a:pt x="10777" y="16200"/>
                    <a:pt x="16189" y="21600"/>
                    <a:pt x="21600" y="216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9" name="Shape 625"/>
            <p:cNvSpPr/>
            <p:nvPr/>
          </p:nvSpPr>
          <p:spPr>
            <a:xfrm rot="10800000" flipH="1">
              <a:off x="481027" y="1527929"/>
              <a:ext cx="929015" cy="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389" y="0"/>
                    <a:pt x="10777" y="5402"/>
                    <a:pt x="10777" y="10803"/>
                  </a:cubicBezTo>
                  <a:cubicBezTo>
                    <a:pt x="10777" y="16198"/>
                    <a:pt x="16189" y="21600"/>
                    <a:pt x="21600" y="216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0" name="Shape 626"/>
            <p:cNvSpPr/>
            <p:nvPr/>
          </p:nvSpPr>
          <p:spPr>
            <a:xfrm>
              <a:off x="710365" y="1259388"/>
              <a:ext cx="699677" cy="233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4" tIns="9144" rIns="9144" bIns="9144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tx1"/>
                  </a:solidFill>
                </a:rPr>
                <a:t>block</a:t>
              </a:r>
            </a:p>
          </p:txBody>
        </p:sp>
        <p:sp>
          <p:nvSpPr>
            <p:cNvPr id="11" name="Shape 627"/>
            <p:cNvSpPr/>
            <p:nvPr/>
          </p:nvSpPr>
          <p:spPr>
            <a:xfrm>
              <a:off x="192410" y="818103"/>
              <a:ext cx="905693" cy="233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4" tIns="9144" rIns="9144" bIns="9144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tx1"/>
                  </a:solidFill>
                </a:rPr>
                <a:t>block</a:t>
              </a:r>
            </a:p>
          </p:txBody>
        </p:sp>
        <p:grpSp>
          <p:nvGrpSpPr>
            <p:cNvPr id="12" name="Group 637"/>
            <p:cNvGrpSpPr/>
            <p:nvPr/>
          </p:nvGrpSpPr>
          <p:grpSpPr>
            <a:xfrm>
              <a:off x="1891068" y="-1"/>
              <a:ext cx="2458587" cy="911148"/>
              <a:chOff x="-1" y="0"/>
              <a:chExt cx="2458586" cy="911146"/>
            </a:xfrm>
          </p:grpSpPr>
          <p:sp>
            <p:nvSpPr>
              <p:cNvPr id="23" name="Shape 628"/>
              <p:cNvSpPr/>
              <p:nvPr/>
            </p:nvSpPr>
            <p:spPr>
              <a:xfrm>
                <a:off x="1693799" y="37785"/>
                <a:ext cx="757983" cy="233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4" tIns="9144" rIns="9144" bIns="9144" numCol="1" anchor="ctr">
                <a:spAutoFit/>
              </a:bodyPr>
              <a:lstStyle>
                <a:lvl1pPr algn="ctr">
                  <a:defRPr sz="14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400">
                    <a:solidFill>
                      <a:schemeClr val="tx1"/>
                    </a:solidFill>
                  </a:rPr>
                  <a:t>block</a:t>
                </a:r>
              </a:p>
            </p:txBody>
          </p:sp>
          <p:sp>
            <p:nvSpPr>
              <p:cNvPr id="24" name="Shape 629"/>
              <p:cNvSpPr/>
              <p:nvPr/>
            </p:nvSpPr>
            <p:spPr>
              <a:xfrm>
                <a:off x="1693799" y="342978"/>
                <a:ext cx="378992" cy="233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4" tIns="9144" rIns="9144" bIns="9144" numCol="1" anchor="ctr">
                <a:spAutoFit/>
              </a:bodyPr>
              <a:lstStyle>
                <a:lvl1pPr algn="ctr">
                  <a:defRPr sz="14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40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5" name="Shape 630"/>
              <p:cNvSpPr/>
              <p:nvPr/>
            </p:nvSpPr>
            <p:spPr>
              <a:xfrm>
                <a:off x="1693799" y="677237"/>
                <a:ext cx="764786" cy="233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4" tIns="9144" rIns="9144" bIns="9144" numCol="1" anchor="ctr">
                <a:spAutoFit/>
              </a:bodyPr>
              <a:lstStyle>
                <a:lvl1pPr algn="ctr">
                  <a:defRPr sz="14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400" dirty="0">
                    <a:solidFill>
                      <a:schemeClr val="tx1"/>
                    </a:solidFill>
                  </a:rPr>
                  <a:t>white</a:t>
                </a:r>
              </a:p>
            </p:txBody>
          </p:sp>
          <p:sp>
            <p:nvSpPr>
              <p:cNvPr id="26" name="Shape 631"/>
              <p:cNvSpPr/>
              <p:nvPr/>
            </p:nvSpPr>
            <p:spPr>
              <a:xfrm>
                <a:off x="0" y="591976"/>
                <a:ext cx="1693799" cy="267407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27" name="Shape 632"/>
              <p:cNvSpPr/>
              <p:nvPr/>
            </p:nvSpPr>
            <p:spPr>
              <a:xfrm flipV="1">
                <a:off x="-1" y="525126"/>
                <a:ext cx="1693800" cy="7751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28" name="Shape 633"/>
              <p:cNvSpPr/>
              <p:nvPr/>
            </p:nvSpPr>
            <p:spPr>
              <a:xfrm flipV="1">
                <a:off x="0" y="190867"/>
                <a:ext cx="1693799" cy="342010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29" name="Shape 634"/>
              <p:cNvSpPr/>
              <p:nvPr/>
            </p:nvSpPr>
            <p:spPr>
              <a:xfrm>
                <a:off x="954280" y="0"/>
                <a:ext cx="699677" cy="233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4" tIns="9144" rIns="9144" bIns="9144" numCol="1" anchor="ctr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sz="1400">
                    <a:solidFill>
                      <a:schemeClr val="tx1"/>
                    </a:solidFill>
                  </a:rPr>
                  <a:t>type</a:t>
                </a:r>
              </a:p>
            </p:txBody>
          </p:sp>
          <p:sp>
            <p:nvSpPr>
              <p:cNvPr id="30" name="Shape 635"/>
              <p:cNvSpPr/>
              <p:nvPr/>
            </p:nvSpPr>
            <p:spPr>
              <a:xfrm>
                <a:off x="954280" y="244154"/>
                <a:ext cx="699677" cy="233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4" tIns="9144" rIns="9144" bIns="9144" numCol="1" anchor="ctr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sz="1400">
                    <a:solidFill>
                      <a:schemeClr val="tx1"/>
                    </a:solidFill>
                  </a:rPr>
                  <a:t>name</a:t>
                </a:r>
              </a:p>
            </p:txBody>
          </p:sp>
          <p:sp>
            <p:nvSpPr>
              <p:cNvPr id="31" name="Shape 636"/>
              <p:cNvSpPr/>
              <p:nvPr/>
            </p:nvSpPr>
            <p:spPr>
              <a:xfrm>
                <a:off x="954280" y="447615"/>
                <a:ext cx="699677" cy="233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4" tIns="9144" rIns="9144" bIns="9144" numCol="1" anchor="ctr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sz="1400">
                    <a:solidFill>
                      <a:schemeClr val="tx1"/>
                    </a:solidFill>
                  </a:rPr>
                  <a:t>color</a:t>
                </a:r>
              </a:p>
            </p:txBody>
          </p:sp>
        </p:grpSp>
        <p:grpSp>
          <p:nvGrpSpPr>
            <p:cNvPr id="13" name="Group 647"/>
            <p:cNvGrpSpPr/>
            <p:nvPr/>
          </p:nvGrpSpPr>
          <p:grpSpPr>
            <a:xfrm>
              <a:off x="1897870" y="932510"/>
              <a:ext cx="2451785" cy="911147"/>
              <a:chOff x="-1" y="0"/>
              <a:chExt cx="2451783" cy="911146"/>
            </a:xfrm>
          </p:grpSpPr>
          <p:sp>
            <p:nvSpPr>
              <p:cNvPr id="14" name="Shape 638"/>
              <p:cNvSpPr/>
              <p:nvPr/>
            </p:nvSpPr>
            <p:spPr>
              <a:xfrm>
                <a:off x="1693799" y="8719"/>
                <a:ext cx="757983" cy="233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4" tIns="9144" rIns="9144" bIns="9144" numCol="1" anchor="ctr">
                <a:spAutoFit/>
              </a:bodyPr>
              <a:lstStyle>
                <a:lvl1pPr algn="ctr">
                  <a:defRPr sz="14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400">
                    <a:solidFill>
                      <a:schemeClr val="tx1"/>
                    </a:solidFill>
                  </a:rPr>
                  <a:t>block</a:t>
                </a:r>
              </a:p>
            </p:txBody>
          </p:sp>
          <p:sp>
            <p:nvSpPr>
              <p:cNvPr id="15" name="Shape 639"/>
              <p:cNvSpPr/>
              <p:nvPr/>
            </p:nvSpPr>
            <p:spPr>
              <a:xfrm>
                <a:off x="1693799" y="342978"/>
                <a:ext cx="378992" cy="233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4" tIns="9144" rIns="9144" bIns="9144" numCol="1" anchor="ctr">
                <a:spAutoFit/>
              </a:bodyPr>
              <a:lstStyle>
                <a:lvl1pPr algn="ctr">
                  <a:defRPr sz="14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40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6" name="Shape 640"/>
              <p:cNvSpPr/>
              <p:nvPr/>
            </p:nvSpPr>
            <p:spPr>
              <a:xfrm>
                <a:off x="1693799" y="677237"/>
                <a:ext cx="751181" cy="233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4" tIns="9144" rIns="9144" bIns="9144" numCol="1" anchor="ctr">
                <a:spAutoFit/>
              </a:bodyPr>
              <a:lstStyle>
                <a:lvl1pPr algn="ctr">
                  <a:defRPr sz="14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blue</a:t>
                </a:r>
                <a:endParaRPr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Shape 641"/>
              <p:cNvSpPr/>
              <p:nvPr/>
            </p:nvSpPr>
            <p:spPr>
              <a:xfrm>
                <a:off x="0" y="532876"/>
                <a:ext cx="1693799" cy="325539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8" name="Shape 642"/>
              <p:cNvSpPr/>
              <p:nvPr/>
            </p:nvSpPr>
            <p:spPr>
              <a:xfrm flipV="1">
                <a:off x="-1" y="525126"/>
                <a:ext cx="1693800" cy="7751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19" name="Shape 643"/>
              <p:cNvSpPr/>
              <p:nvPr/>
            </p:nvSpPr>
            <p:spPr>
              <a:xfrm flipV="1">
                <a:off x="0" y="190867"/>
                <a:ext cx="1693799" cy="342010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20" name="Shape 644"/>
              <p:cNvSpPr/>
              <p:nvPr/>
            </p:nvSpPr>
            <p:spPr>
              <a:xfrm>
                <a:off x="954280" y="0"/>
                <a:ext cx="699677" cy="233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4" tIns="9144" rIns="9144" bIns="9144" numCol="1" anchor="ctr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sz="1400">
                    <a:solidFill>
                      <a:schemeClr val="tx1"/>
                    </a:solidFill>
                  </a:rPr>
                  <a:t>type</a:t>
                </a:r>
              </a:p>
            </p:txBody>
          </p:sp>
          <p:sp>
            <p:nvSpPr>
              <p:cNvPr id="21" name="Shape 645"/>
              <p:cNvSpPr/>
              <p:nvPr/>
            </p:nvSpPr>
            <p:spPr>
              <a:xfrm>
                <a:off x="954280" y="244154"/>
                <a:ext cx="699677" cy="233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4" tIns="9144" rIns="9144" bIns="9144" numCol="1" anchor="ctr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sz="1400" dirty="0">
                    <a:solidFill>
                      <a:schemeClr val="tx1"/>
                    </a:solidFill>
                  </a:rPr>
                  <a:t>name</a:t>
                </a:r>
              </a:p>
            </p:txBody>
          </p:sp>
          <p:sp>
            <p:nvSpPr>
              <p:cNvPr id="22" name="Shape 646"/>
              <p:cNvSpPr/>
              <p:nvPr/>
            </p:nvSpPr>
            <p:spPr>
              <a:xfrm>
                <a:off x="954280" y="447615"/>
                <a:ext cx="699677" cy="233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4" tIns="9144" rIns="9144" bIns="9144" numCol="1" anchor="ctr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sz="1400" dirty="0">
                    <a:solidFill>
                      <a:schemeClr val="tx1"/>
                    </a:solidFill>
                  </a:rPr>
                  <a:t>color</a:t>
                </a:r>
              </a:p>
            </p:txBody>
          </p:sp>
        </p:grpSp>
      </p:grpSp>
      <p:sp>
        <p:nvSpPr>
          <p:cNvPr id="38" name="Shape 663"/>
          <p:cNvSpPr/>
          <p:nvPr/>
        </p:nvSpPr>
        <p:spPr>
          <a:xfrm>
            <a:off x="1090628" y="5249269"/>
            <a:ext cx="955252" cy="424947"/>
          </a:xfrm>
          <a:prstGeom prst="line">
            <a:avLst/>
          </a:prstGeom>
          <a:ln>
            <a:solidFill>
              <a:schemeClr val="tx1"/>
            </a:solidFill>
            <a:round/>
            <a:tailEnd type="triangle"/>
          </a:ln>
        </p:spPr>
        <p:txBody>
          <a:bodyPr lIns="0" tIns="0" rIns="0" bIns="0" anchor="ctr"/>
          <a:lstStyle/>
          <a:p>
            <a:pPr lvl="0" algn="ctr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9" name="Shape 664"/>
          <p:cNvSpPr/>
          <p:nvPr/>
        </p:nvSpPr>
        <p:spPr>
          <a:xfrm>
            <a:off x="1090628" y="5249376"/>
            <a:ext cx="955252" cy="731370"/>
          </a:xfrm>
          <a:prstGeom prst="line">
            <a:avLst/>
          </a:prstGeom>
          <a:ln>
            <a:solidFill>
              <a:schemeClr val="tx1"/>
            </a:solidFill>
            <a:round/>
            <a:tailEnd type="triangle"/>
          </a:ln>
        </p:spPr>
        <p:txBody>
          <a:bodyPr lIns="0" tIns="0" rIns="0" bIns="0" anchor="ctr"/>
          <a:lstStyle/>
          <a:p>
            <a:pPr lvl="0" algn="ctr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0" name="Shape 665"/>
          <p:cNvSpPr/>
          <p:nvPr/>
        </p:nvSpPr>
        <p:spPr>
          <a:xfrm>
            <a:off x="1090628" y="5262905"/>
            <a:ext cx="955252" cy="1113161"/>
          </a:xfrm>
          <a:prstGeom prst="line">
            <a:avLst/>
          </a:prstGeom>
          <a:ln>
            <a:solidFill>
              <a:schemeClr val="tx1"/>
            </a:solidFill>
            <a:round/>
            <a:tailEnd type="triangle"/>
          </a:ln>
        </p:spPr>
        <p:txBody>
          <a:bodyPr lIns="0" tIns="0" rIns="0" bIns="0" anchor="ctr"/>
          <a:lstStyle/>
          <a:p>
            <a:pPr lvl="0" algn="ctr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1" name="Shape 666"/>
          <p:cNvSpPr/>
          <p:nvPr/>
        </p:nvSpPr>
        <p:spPr>
          <a:xfrm>
            <a:off x="1055678" y="5683372"/>
            <a:ext cx="699677" cy="23391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4" tIns="9144" rIns="9144" bIns="9144" anchor="ctr">
            <a:spAutoFit/>
          </a:bodyPr>
          <a:lstStyle>
            <a:lvl1pPr>
              <a:defRPr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chemeClr val="tx1"/>
                </a:solidFill>
              </a:rPr>
              <a:t>color</a:t>
            </a:r>
          </a:p>
        </p:txBody>
      </p:sp>
      <p:sp>
        <p:nvSpPr>
          <p:cNvPr id="42" name="Shape 667"/>
          <p:cNvSpPr/>
          <p:nvPr/>
        </p:nvSpPr>
        <p:spPr>
          <a:xfrm>
            <a:off x="1254858" y="5266328"/>
            <a:ext cx="699677" cy="23391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4" tIns="9144" rIns="9144" bIns="9144" anchor="ctr">
            <a:spAutoFit/>
          </a:bodyPr>
          <a:lstStyle>
            <a:lvl1pPr>
              <a:defRPr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chemeClr val="tx1"/>
                </a:solidFill>
              </a:rPr>
              <a:t>color</a:t>
            </a:r>
          </a:p>
        </p:txBody>
      </p:sp>
      <p:sp>
        <p:nvSpPr>
          <p:cNvPr id="43" name="Shape 668"/>
          <p:cNvSpPr/>
          <p:nvPr/>
        </p:nvSpPr>
        <p:spPr>
          <a:xfrm>
            <a:off x="2085167" y="5524727"/>
            <a:ext cx="751181" cy="23391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4" tIns="9144" rIns="9144" bIns="9144" anchor="ctr">
            <a:spAutoFit/>
          </a:bodyPr>
          <a:lstStyle>
            <a:lvl1pPr>
              <a:defRPr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44" name="Shape 669"/>
          <p:cNvSpPr/>
          <p:nvPr/>
        </p:nvSpPr>
        <p:spPr>
          <a:xfrm>
            <a:off x="2085167" y="5859565"/>
            <a:ext cx="751181" cy="23391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4" tIns="9144" rIns="9144" bIns="9144" anchor="ctr">
            <a:spAutoFit/>
          </a:bodyPr>
          <a:lstStyle>
            <a:lvl1pPr>
              <a:defRPr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45" name="Shape 670"/>
          <p:cNvSpPr/>
          <p:nvPr/>
        </p:nvSpPr>
        <p:spPr>
          <a:xfrm>
            <a:off x="2085167" y="6194402"/>
            <a:ext cx="751181" cy="23391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4" tIns="9144" rIns="9144" bIns="9144" anchor="ctr">
            <a:spAutoFit/>
          </a:bodyPr>
          <a:lstStyle>
            <a:lvl1pPr>
              <a:defRPr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chemeClr val="tx1"/>
                </a:solidFill>
              </a:rPr>
              <a:t>green</a:t>
            </a:r>
          </a:p>
        </p:txBody>
      </p:sp>
      <p:sp>
        <p:nvSpPr>
          <p:cNvPr id="46" name="Shape 662"/>
          <p:cNvSpPr/>
          <p:nvPr/>
        </p:nvSpPr>
        <p:spPr>
          <a:xfrm>
            <a:off x="5938389" y="2691411"/>
            <a:ext cx="3162301" cy="4201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(S1 ^block B14)</a:t>
            </a:r>
            <a:endParaRPr b="1" dirty="0"/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(S1 ^block B23)</a:t>
            </a:r>
            <a:endParaRPr sz="2400" dirty="0"/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(S1 ^color red)</a:t>
            </a:r>
            <a:endParaRPr b="1" dirty="0"/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(S1 ^color blue)</a:t>
            </a:r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(S1 ^color green)</a:t>
            </a:r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(B14 ^type block)</a:t>
            </a:r>
            <a:endParaRPr b="1" dirty="0"/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(B14 ^name A)</a:t>
            </a:r>
            <a:endParaRPr b="1" dirty="0"/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(B14 ^color white)</a:t>
            </a:r>
            <a:endParaRPr sz="2400" dirty="0"/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(B23 ^type block)</a:t>
            </a:r>
            <a:endParaRPr b="1" dirty="0"/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(B23 ^name B)</a:t>
            </a:r>
            <a:endParaRPr b="1" dirty="0"/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(B23 ^color 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sz="1400" b="1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dirty="0" smtClean="0"/>
              <a:t> </a:t>
            </a:r>
            <a:r>
              <a:rPr sz="11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1" dirty="0"/>
          </a:p>
          <a:p>
            <a:pPr lvl="0">
              <a:defRPr sz="1800"/>
            </a:pPr>
            <a:r>
              <a:rPr sz="11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1" dirty="0"/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1" dirty="0"/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(S1 ^block B14 B23</a:t>
            </a:r>
            <a:endParaRPr sz="2400" dirty="0"/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    ^color red blue green)</a:t>
            </a:r>
            <a:endParaRPr b="1" dirty="0"/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(B14 ^type block ^name A   </a:t>
            </a:r>
            <a:endParaRPr b="1" dirty="0"/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     ^color white)</a:t>
            </a:r>
            <a:endParaRPr b="1" dirty="0"/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(B23 ^type block ^name B    </a:t>
            </a:r>
            <a:endParaRPr b="1" dirty="0"/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     ^color </a:t>
            </a:r>
            <a:r>
              <a:rPr lang="en-US" sz="1400" b="1" dirty="0" smtClean="0"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sz="1400" b="1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" name="Parallelogram 46"/>
          <p:cNvSpPr/>
          <p:nvPr/>
        </p:nvSpPr>
        <p:spPr>
          <a:xfrm>
            <a:off x="3503542" y="6001802"/>
            <a:ext cx="1381857" cy="449847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Cube 47"/>
          <p:cNvSpPr/>
          <p:nvPr/>
        </p:nvSpPr>
        <p:spPr>
          <a:xfrm>
            <a:off x="3717577" y="5852139"/>
            <a:ext cx="437053" cy="417219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Calibri"/>
              </a:rPr>
              <a:t>A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49" name="Cube 48"/>
          <p:cNvSpPr/>
          <p:nvPr/>
        </p:nvSpPr>
        <p:spPr>
          <a:xfrm>
            <a:off x="4194470" y="5852139"/>
            <a:ext cx="425637" cy="414990"/>
          </a:xfrm>
          <a:prstGeom prst="cub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Subset of Initial Working Memory</a:t>
            </a:r>
          </a:p>
        </p:txBody>
      </p:sp>
      <p:sp>
        <p:nvSpPr>
          <p:cNvPr id="25603" name="Oval 4"/>
          <p:cNvSpPr>
            <a:spLocks noChangeAspect="1" noChangeArrowheads="1"/>
          </p:cNvSpPr>
          <p:nvPr/>
        </p:nvSpPr>
        <p:spPr bwMode="auto">
          <a:xfrm>
            <a:off x="2286000" y="2932113"/>
            <a:ext cx="423863" cy="4095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4" name="Line 5"/>
          <p:cNvSpPr>
            <a:spLocks noChangeShapeType="1"/>
          </p:cNvSpPr>
          <p:nvPr/>
        </p:nvSpPr>
        <p:spPr bwMode="auto">
          <a:xfrm flipV="1">
            <a:off x="2649538" y="1690688"/>
            <a:ext cx="1249362" cy="1319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5" name="Line 6"/>
          <p:cNvSpPr>
            <a:spLocks noChangeShapeType="1"/>
          </p:cNvSpPr>
          <p:nvPr/>
        </p:nvSpPr>
        <p:spPr bwMode="auto">
          <a:xfrm flipV="1">
            <a:off x="2709863" y="3136900"/>
            <a:ext cx="1012825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2290763" y="3667125"/>
            <a:ext cx="1389062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800" b="1">
                <a:latin typeface="Courier New" pitchFamily="49" charset="0"/>
              </a:rPr>
              <a:t>^type</a:t>
            </a: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2819400" y="2743200"/>
            <a:ext cx="9715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800" b="1">
                <a:latin typeface="Courier New" pitchFamily="49" charset="0"/>
              </a:rPr>
              <a:t>^io</a:t>
            </a:r>
          </a:p>
        </p:txBody>
      </p:sp>
      <p:sp>
        <p:nvSpPr>
          <p:cNvPr id="25608" name="Line 9"/>
          <p:cNvSpPr>
            <a:spLocks noChangeShapeType="1"/>
          </p:cNvSpPr>
          <p:nvPr/>
        </p:nvSpPr>
        <p:spPr bwMode="auto">
          <a:xfrm>
            <a:off x="2609850" y="3303588"/>
            <a:ext cx="1265238" cy="128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1697571" y="2059212"/>
            <a:ext cx="2513013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b="1" dirty="0" smtClean="0">
                <a:latin typeface="Courier New" pitchFamily="49" charset="0"/>
              </a:rPr>
              <a:t>^superstate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5610" name="Text Box 11"/>
          <p:cNvSpPr txBox="1">
            <a:spLocks noChangeArrowheads="1"/>
          </p:cNvSpPr>
          <p:nvPr/>
        </p:nvSpPr>
        <p:spPr bwMode="auto">
          <a:xfrm>
            <a:off x="3505200" y="4495800"/>
            <a:ext cx="1347788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" tIns="18288" rIns="18288" bIns="18288"/>
          <a:lstStyle/>
          <a:p>
            <a:pPr algn="ctr"/>
            <a:r>
              <a:rPr lang="en-US" sz="1800" b="1">
                <a:latin typeface="Courier New" pitchFamily="49" charset="0"/>
              </a:rPr>
              <a:t>state</a:t>
            </a: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3790950" y="1457325"/>
            <a:ext cx="908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" tIns="18288" rIns="18288" bIns="18288"/>
          <a:lstStyle/>
          <a:p>
            <a:pPr algn="ctr"/>
            <a:r>
              <a:rPr lang="en-US" sz="1800" b="1">
                <a:latin typeface="Courier New" pitchFamily="49" charset="0"/>
              </a:rPr>
              <a:t>nil</a:t>
            </a:r>
          </a:p>
        </p:txBody>
      </p:sp>
      <p:sp>
        <p:nvSpPr>
          <p:cNvPr id="25612" name="Line 13"/>
          <p:cNvSpPr>
            <a:spLocks noChangeShapeType="1"/>
          </p:cNvSpPr>
          <p:nvPr/>
        </p:nvSpPr>
        <p:spPr bwMode="auto">
          <a:xfrm flipV="1">
            <a:off x="4138613" y="2549525"/>
            <a:ext cx="1104900" cy="48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3622675" y="3482975"/>
            <a:ext cx="225425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800" b="1">
                <a:latin typeface="Courier New" pitchFamily="49" charset="0"/>
              </a:rPr>
              <a:t>^input-link</a:t>
            </a:r>
          </a:p>
        </p:txBody>
      </p:sp>
      <p:sp>
        <p:nvSpPr>
          <p:cNvPr id="25614" name="Line 15"/>
          <p:cNvSpPr>
            <a:spLocks noChangeShapeType="1"/>
          </p:cNvSpPr>
          <p:nvPr/>
        </p:nvSpPr>
        <p:spPr bwMode="auto">
          <a:xfrm>
            <a:off x="4159250" y="3206750"/>
            <a:ext cx="1084263" cy="344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Text Box 16"/>
          <p:cNvSpPr txBox="1">
            <a:spLocks noChangeArrowheads="1"/>
          </p:cNvSpPr>
          <p:nvPr/>
        </p:nvSpPr>
        <p:spPr bwMode="auto">
          <a:xfrm>
            <a:off x="3441700" y="2271713"/>
            <a:ext cx="2625725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800" b="1" dirty="0">
                <a:latin typeface="Courier New" pitchFamily="49" charset="0"/>
              </a:rPr>
              <a:t>^output-link</a:t>
            </a:r>
          </a:p>
        </p:txBody>
      </p:sp>
      <p:sp>
        <p:nvSpPr>
          <p:cNvPr id="25616" name="Text Box 17"/>
          <p:cNvSpPr txBox="1">
            <a:spLocks noChangeArrowheads="1"/>
          </p:cNvSpPr>
          <p:nvPr/>
        </p:nvSpPr>
        <p:spPr bwMode="auto">
          <a:xfrm>
            <a:off x="2311400" y="3005138"/>
            <a:ext cx="384175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/>
          <a:lstStyle/>
          <a:p>
            <a:pPr algn="ctr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S1</a:t>
            </a:r>
          </a:p>
        </p:txBody>
      </p:sp>
      <p:sp>
        <p:nvSpPr>
          <p:cNvPr id="25617" name="Text Box 18"/>
          <p:cNvSpPr txBox="1">
            <a:spLocks noChangeArrowheads="1"/>
          </p:cNvSpPr>
          <p:nvPr/>
        </p:nvSpPr>
        <p:spPr bwMode="auto">
          <a:xfrm>
            <a:off x="3762375" y="2990850"/>
            <a:ext cx="38417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/>
          <a:lstStyle/>
          <a:p>
            <a:pPr algn="ctr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I1</a:t>
            </a:r>
          </a:p>
        </p:txBody>
      </p:sp>
      <p:sp>
        <p:nvSpPr>
          <p:cNvPr id="25618" name="Text Box 19"/>
          <p:cNvSpPr txBox="1">
            <a:spLocks noChangeArrowheads="1"/>
          </p:cNvSpPr>
          <p:nvPr/>
        </p:nvSpPr>
        <p:spPr bwMode="auto">
          <a:xfrm>
            <a:off x="5251450" y="2354263"/>
            <a:ext cx="384175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/>
          <a:lstStyle/>
          <a:p>
            <a:pPr algn="ctr"/>
            <a:r>
              <a:rPr lang="en-US" sz="1600" b="1">
                <a:latin typeface="Courier New" pitchFamily="49" charset="0"/>
                <a:cs typeface="Courier New" pitchFamily="49" charset="0"/>
              </a:rPr>
              <a:t>I2</a:t>
            </a:r>
          </a:p>
        </p:txBody>
      </p:sp>
      <p:sp>
        <p:nvSpPr>
          <p:cNvPr id="25619" name="Text Box 20"/>
          <p:cNvSpPr txBox="1">
            <a:spLocks noChangeArrowheads="1"/>
          </p:cNvSpPr>
          <p:nvPr/>
        </p:nvSpPr>
        <p:spPr bwMode="auto">
          <a:xfrm>
            <a:off x="5251450" y="3459163"/>
            <a:ext cx="384175" cy="3444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9144" tIns="9144" rIns="9144" bIns="9144"/>
          <a:lstStyle/>
          <a:p>
            <a:pPr algn="ctr"/>
            <a:r>
              <a:rPr lang="en-US" sz="1600" b="1">
                <a:latin typeface="Courier New" pitchFamily="49" charset="0"/>
                <a:cs typeface="Courier New" pitchFamily="49" charset="0"/>
              </a:rPr>
              <a:t>I3</a:t>
            </a:r>
          </a:p>
        </p:txBody>
      </p:sp>
      <p:sp>
        <p:nvSpPr>
          <p:cNvPr id="25620" name="Oval 21"/>
          <p:cNvSpPr>
            <a:spLocks noChangeAspect="1" noChangeArrowheads="1"/>
          </p:cNvSpPr>
          <p:nvPr/>
        </p:nvSpPr>
        <p:spPr bwMode="auto">
          <a:xfrm>
            <a:off x="5235575" y="2274888"/>
            <a:ext cx="423863" cy="4095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1" name="Oval 22"/>
          <p:cNvSpPr>
            <a:spLocks noChangeAspect="1" noChangeArrowheads="1"/>
          </p:cNvSpPr>
          <p:nvPr/>
        </p:nvSpPr>
        <p:spPr bwMode="auto">
          <a:xfrm>
            <a:off x="3746500" y="2924175"/>
            <a:ext cx="423863" cy="4095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Oval 23"/>
          <p:cNvSpPr>
            <a:spLocks noChangeAspect="1" noChangeArrowheads="1"/>
          </p:cNvSpPr>
          <p:nvPr/>
        </p:nvSpPr>
        <p:spPr bwMode="auto">
          <a:xfrm>
            <a:off x="5243513" y="3387725"/>
            <a:ext cx="423862" cy="4095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Rectangle 29"/>
          <p:cNvSpPr>
            <a:spLocks noChangeArrowheads="1"/>
          </p:cNvSpPr>
          <p:nvPr/>
        </p:nvSpPr>
        <p:spPr bwMode="auto">
          <a:xfrm>
            <a:off x="533400" y="4427538"/>
            <a:ext cx="27571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latin typeface="Courier New" pitchFamily="49" charset="0"/>
              </a:rPr>
              <a:t>(S1 </a:t>
            </a:r>
            <a:r>
              <a:rPr lang="en-US" sz="1800" b="1" dirty="0">
                <a:latin typeface="Courier New" pitchFamily="49" charset="0"/>
              </a:rPr>
              <a:t>^superstate </a:t>
            </a:r>
            <a:r>
              <a:rPr lang="en-US" sz="1800" b="1" dirty="0" smtClean="0">
                <a:latin typeface="Courier New" pitchFamily="49" charset="0"/>
              </a:rPr>
              <a:t>nil)</a:t>
            </a:r>
            <a:endParaRPr lang="en-US" dirty="0"/>
          </a:p>
        </p:txBody>
      </p:sp>
      <p:sp>
        <p:nvSpPr>
          <p:cNvPr id="25624" name="Rectangle 30"/>
          <p:cNvSpPr>
            <a:spLocks noChangeArrowheads="1"/>
          </p:cNvSpPr>
          <p:nvPr/>
        </p:nvSpPr>
        <p:spPr bwMode="auto">
          <a:xfrm>
            <a:off x="533400" y="4683125"/>
            <a:ext cx="5514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latin typeface="Courier New" pitchFamily="49" charset="0"/>
              </a:rPr>
              <a:t>(S1 </a:t>
            </a:r>
            <a:endParaRPr lang="en-US" dirty="0"/>
          </a:p>
        </p:txBody>
      </p:sp>
      <p:sp>
        <p:nvSpPr>
          <p:cNvPr id="25625" name="Rectangle 31"/>
          <p:cNvSpPr>
            <a:spLocks noChangeArrowheads="1"/>
          </p:cNvSpPr>
          <p:nvPr/>
        </p:nvSpPr>
        <p:spPr bwMode="auto">
          <a:xfrm>
            <a:off x="1085971" y="4683125"/>
            <a:ext cx="9650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^</a:t>
            </a:r>
            <a:r>
              <a:rPr lang="en-US" sz="1800" b="1" dirty="0" err="1">
                <a:latin typeface="Courier New" pitchFamily="49" charset="0"/>
              </a:rPr>
              <a:t>io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I1)</a:t>
            </a:r>
            <a:endParaRPr lang="en-US" dirty="0"/>
          </a:p>
        </p:txBody>
      </p:sp>
      <p:sp>
        <p:nvSpPr>
          <p:cNvPr id="25626" name="Rectangle 32"/>
          <p:cNvSpPr>
            <a:spLocks noChangeArrowheads="1"/>
          </p:cNvSpPr>
          <p:nvPr/>
        </p:nvSpPr>
        <p:spPr bwMode="auto">
          <a:xfrm>
            <a:off x="533400" y="4938713"/>
            <a:ext cx="22057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latin typeface="Courier New" pitchFamily="49" charset="0"/>
              </a:rPr>
              <a:t>(S1 </a:t>
            </a:r>
            <a:r>
              <a:rPr lang="en-US" sz="1800" b="1" dirty="0">
                <a:latin typeface="Courier New" pitchFamily="49" charset="0"/>
              </a:rPr>
              <a:t>^type </a:t>
            </a:r>
            <a:r>
              <a:rPr lang="en-US" sz="1800" b="1" dirty="0" smtClean="0">
                <a:latin typeface="Courier New" pitchFamily="49" charset="0"/>
              </a:rPr>
              <a:t>state)</a:t>
            </a:r>
            <a:endParaRPr lang="en-US" dirty="0"/>
          </a:p>
        </p:txBody>
      </p:sp>
      <p:sp>
        <p:nvSpPr>
          <p:cNvPr id="25627" name="Rectangle 33"/>
          <p:cNvSpPr>
            <a:spLocks noChangeArrowheads="1"/>
          </p:cNvSpPr>
          <p:nvPr/>
        </p:nvSpPr>
        <p:spPr bwMode="auto">
          <a:xfrm>
            <a:off x="533400" y="5192713"/>
            <a:ext cx="27571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latin typeface="Courier New" pitchFamily="49" charset="0"/>
              </a:rPr>
              <a:t>(I1 </a:t>
            </a:r>
            <a:r>
              <a:rPr lang="en-US" sz="1800" b="1" dirty="0">
                <a:latin typeface="Courier New" pitchFamily="49" charset="0"/>
              </a:rPr>
              <a:t>^output-link </a:t>
            </a:r>
            <a:r>
              <a:rPr lang="en-US" sz="1800" b="1" dirty="0" smtClean="0">
                <a:latin typeface="Courier New" pitchFamily="49" charset="0"/>
              </a:rPr>
              <a:t>I2)</a:t>
            </a:r>
            <a:endParaRPr lang="en-US" dirty="0"/>
          </a:p>
        </p:txBody>
      </p:sp>
      <p:sp>
        <p:nvSpPr>
          <p:cNvPr id="25628" name="Rectangle 34"/>
          <p:cNvSpPr>
            <a:spLocks noChangeArrowheads="1"/>
          </p:cNvSpPr>
          <p:nvPr/>
        </p:nvSpPr>
        <p:spPr bwMode="auto">
          <a:xfrm>
            <a:off x="533400" y="5448300"/>
            <a:ext cx="16542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latin typeface="Courier New" pitchFamily="49" charset="0"/>
              </a:rPr>
              <a:t>(I1 </a:t>
            </a:r>
            <a:r>
              <a:rPr lang="en-US" sz="1800" b="1" dirty="0">
                <a:latin typeface="Courier New" pitchFamily="49" charset="0"/>
              </a:rPr>
              <a:t>^input-l</a:t>
            </a:r>
            <a:endParaRPr lang="en-US" dirty="0"/>
          </a:p>
        </p:txBody>
      </p:sp>
      <p:sp>
        <p:nvSpPr>
          <p:cNvPr id="25629" name="Rectangle 35"/>
          <p:cNvSpPr>
            <a:spLocks noChangeArrowheads="1"/>
          </p:cNvSpPr>
          <p:nvPr/>
        </p:nvSpPr>
        <p:spPr bwMode="auto">
          <a:xfrm>
            <a:off x="2154568" y="5448300"/>
            <a:ext cx="9650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 dirty="0">
                <a:latin typeface="Courier New" pitchFamily="49" charset="0"/>
              </a:rPr>
              <a:t>ink </a:t>
            </a:r>
            <a:r>
              <a:rPr lang="en-US" sz="1800" b="1" dirty="0" smtClean="0">
                <a:latin typeface="Courier New" pitchFamily="49" charset="0"/>
              </a:rPr>
              <a:t>I3)</a:t>
            </a:r>
            <a:endParaRPr lang="en-US" dirty="0"/>
          </a:p>
        </p:txBody>
      </p:sp>
      <p:grpSp>
        <p:nvGrpSpPr>
          <p:cNvPr id="25630" name="Group 37"/>
          <p:cNvGrpSpPr>
            <a:grpSpLocks noChangeAspect="1"/>
          </p:cNvGrpSpPr>
          <p:nvPr/>
        </p:nvGrpSpPr>
        <p:grpSpPr bwMode="auto">
          <a:xfrm>
            <a:off x="57822" y="5867725"/>
            <a:ext cx="6075363" cy="784225"/>
            <a:chOff x="-96" y="3826"/>
            <a:chExt cx="3827" cy="494"/>
          </a:xfrm>
        </p:grpSpPr>
        <p:sp>
          <p:nvSpPr>
            <p:cNvPr id="25631" name="AutoShape 36"/>
            <p:cNvSpPr>
              <a:spLocks noChangeAspect="1" noChangeArrowheads="1" noTextEdit="1"/>
            </p:cNvSpPr>
            <p:nvPr/>
          </p:nvSpPr>
          <p:spPr bwMode="auto">
            <a:xfrm>
              <a:off x="-96" y="3827"/>
              <a:ext cx="3827" cy="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2" name="Rectangle 38"/>
            <p:cNvSpPr>
              <a:spLocks noChangeArrowheads="1"/>
            </p:cNvSpPr>
            <p:nvPr/>
          </p:nvSpPr>
          <p:spPr bwMode="auto">
            <a:xfrm>
              <a:off x="193" y="3826"/>
              <a:ext cx="43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(S1 ^</a:t>
              </a:r>
              <a:endParaRPr lang="en-US"/>
            </a:p>
          </p:txBody>
        </p:sp>
        <p:sp>
          <p:nvSpPr>
            <p:cNvPr id="25633" name="Rectangle 39"/>
            <p:cNvSpPr>
              <a:spLocks noChangeArrowheads="1"/>
            </p:cNvSpPr>
            <p:nvPr/>
          </p:nvSpPr>
          <p:spPr bwMode="auto">
            <a:xfrm>
              <a:off x="626" y="3826"/>
              <a:ext cx="29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 dirty="0" err="1">
                  <a:latin typeface="Courier New" pitchFamily="49" charset="0"/>
                </a:rPr>
                <a:t>io</a:t>
              </a:r>
              <a:r>
                <a:rPr lang="en-US" sz="1800" b="1" dirty="0">
                  <a:latin typeface="Courier New" pitchFamily="49" charset="0"/>
                </a:rPr>
                <a:t> I1 ^superstate nil ^type state)</a:t>
              </a:r>
              <a:endParaRPr lang="en-US" dirty="0"/>
            </a:p>
          </p:txBody>
        </p:sp>
        <p:sp>
          <p:nvSpPr>
            <p:cNvPr id="25634" name="Rectangle 40"/>
            <p:cNvSpPr>
              <a:spLocks noChangeArrowheads="1"/>
            </p:cNvSpPr>
            <p:nvPr/>
          </p:nvSpPr>
          <p:spPr bwMode="auto">
            <a:xfrm>
              <a:off x="193" y="3989"/>
              <a:ext cx="301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 b="1">
                  <a:latin typeface="Courier New" pitchFamily="49" charset="0"/>
                </a:rPr>
                <a:t>(I1 ^input-link I3 ^output-link I2)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741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>
            <a:spLocks noGrp="1"/>
          </p:cNvSpPr>
          <p:nvPr>
            <p:ph type="title"/>
          </p:nvPr>
        </p:nvSpPr>
        <p:spPr>
          <a:xfrm>
            <a:off x="730249" y="0"/>
            <a:ext cx="7759701" cy="8318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chemeClr val="tx1"/>
                </a:solidFill>
              </a:rPr>
              <a:t>Soar Basic Functions</a:t>
            </a:r>
          </a:p>
        </p:txBody>
      </p:sp>
      <p:sp>
        <p:nvSpPr>
          <p:cNvPr id="605" name="Shape 605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14421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800" dirty="0"/>
              <a:t>Soar uses rules to represent procedural knowledge. </a:t>
            </a:r>
          </a:p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2800" dirty="0"/>
          </a:p>
          <a:p>
            <a:pPr marL="914400" lvl="1" indent="-457200">
              <a:spcBef>
                <a:spcPts val="100"/>
              </a:spcBef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400" u="sng" dirty="0"/>
              <a:t>Input</a:t>
            </a:r>
            <a:r>
              <a:rPr sz="2400" dirty="0"/>
              <a:t> from environment</a:t>
            </a:r>
          </a:p>
          <a:p>
            <a:pPr marL="914400" lvl="1" indent="-457200">
              <a:spcBef>
                <a:spcPts val="100"/>
              </a:spcBef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400" dirty="0"/>
              <a:t>Elaborate current situation: </a:t>
            </a:r>
            <a:r>
              <a:rPr sz="2400" i="1" dirty="0"/>
              <a:t>parallel rules</a:t>
            </a:r>
            <a:endParaRPr sz="2400" dirty="0"/>
          </a:p>
          <a:p>
            <a:pPr marL="914400" lvl="1" indent="-457200">
              <a:spcBef>
                <a:spcPts val="100"/>
              </a:spcBef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B050"/>
                </a:solidFill>
              </a:rPr>
              <a:t>Propose</a:t>
            </a:r>
            <a:r>
              <a:rPr sz="2400" dirty="0"/>
              <a:t> and </a:t>
            </a:r>
            <a:r>
              <a:rPr sz="2400" dirty="0">
                <a:solidFill>
                  <a:srgbClr val="00B050"/>
                </a:solidFill>
              </a:rPr>
              <a:t>evaluate</a:t>
            </a:r>
            <a:r>
              <a:rPr sz="2400" dirty="0"/>
              <a:t> operators via </a:t>
            </a:r>
            <a:r>
              <a:rPr sz="2400" i="1" dirty="0"/>
              <a:t>preferences</a:t>
            </a:r>
            <a:r>
              <a:rPr sz="2400" dirty="0"/>
              <a:t>: </a:t>
            </a:r>
            <a:r>
              <a:rPr sz="2400" i="1" dirty="0"/>
              <a:t>parallel rules</a:t>
            </a:r>
            <a:endParaRPr sz="2400" dirty="0"/>
          </a:p>
          <a:p>
            <a:pPr marL="914400" lvl="1" indent="-457200">
              <a:spcBef>
                <a:spcPts val="100"/>
              </a:spcBef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400" u="sng" dirty="0">
                <a:solidFill>
                  <a:srgbClr val="00B050"/>
                </a:solidFill>
              </a:rPr>
              <a:t>Select</a:t>
            </a:r>
            <a:r>
              <a:rPr sz="2400" u="sng" dirty="0"/>
              <a:t> operator</a:t>
            </a:r>
            <a:endParaRPr sz="2400" dirty="0"/>
          </a:p>
          <a:p>
            <a:pPr marL="914400" lvl="1" indent="-457200">
              <a:spcBef>
                <a:spcPts val="100"/>
              </a:spcBef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B050"/>
                </a:solidFill>
              </a:rPr>
              <a:t>Apply</a:t>
            </a:r>
            <a:r>
              <a:rPr sz="2400" dirty="0"/>
              <a:t> operator: Modify internal data structures: </a:t>
            </a:r>
            <a:r>
              <a:rPr sz="2400" i="1" dirty="0"/>
              <a:t>parallel rules</a:t>
            </a:r>
            <a:endParaRPr sz="2400" dirty="0"/>
          </a:p>
          <a:p>
            <a:pPr marL="914400" lvl="1" indent="-457200">
              <a:spcBef>
                <a:spcPts val="100"/>
              </a:spcBef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400" u="sng" dirty="0"/>
              <a:t>Output</a:t>
            </a:r>
            <a:r>
              <a:rPr sz="2400" dirty="0"/>
              <a:t> to motor system [and access to long-term memories]</a:t>
            </a:r>
          </a:p>
        </p:txBody>
      </p:sp>
      <p:grpSp>
        <p:nvGrpSpPr>
          <p:cNvPr id="609" name="Group 609"/>
          <p:cNvGrpSpPr/>
          <p:nvPr/>
        </p:nvGrpSpPr>
        <p:grpSpPr>
          <a:xfrm>
            <a:off x="228600" y="1905000"/>
            <a:ext cx="228600" cy="1905000"/>
            <a:chOff x="0" y="0"/>
            <a:chExt cx="257175" cy="1922461"/>
          </a:xfrm>
        </p:grpSpPr>
        <p:sp>
          <p:nvSpPr>
            <p:cNvPr id="606" name="Shape 606"/>
            <p:cNvSpPr/>
            <p:nvPr/>
          </p:nvSpPr>
          <p:spPr>
            <a:xfrm flipH="1">
              <a:off x="-1" y="1922461"/>
              <a:ext cx="257176" cy="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 flipV="1">
              <a:off x="-1" y="15379"/>
              <a:ext cx="1" cy="190708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 flipV="1">
              <a:off x="-1" y="0"/>
              <a:ext cx="231459" cy="1538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2400" y="5632717"/>
            <a:ext cx="906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 behavior arises from multiple cycles.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cycle is bounded processing to maintain reactivity.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2899" y="4053937"/>
            <a:ext cx="8255654" cy="1850487"/>
            <a:chOff x="110725" y="4521587"/>
            <a:chExt cx="8626643" cy="2177715"/>
          </a:xfrm>
        </p:grpSpPr>
        <p:sp>
          <p:nvSpPr>
            <p:cNvPr id="10" name="Rectangle 9"/>
            <p:cNvSpPr/>
            <p:nvPr/>
          </p:nvSpPr>
          <p:spPr bwMode="auto">
            <a:xfrm>
              <a:off x="110725" y="4521587"/>
              <a:ext cx="8626643" cy="217771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grpSp>
          <p:nvGrpSpPr>
            <p:cNvPr id="11" name="Canvas 137"/>
            <p:cNvGrpSpPr/>
            <p:nvPr/>
          </p:nvGrpSpPr>
          <p:grpSpPr>
            <a:xfrm>
              <a:off x="338889" y="4565629"/>
              <a:ext cx="8253663" cy="1900989"/>
              <a:chOff x="0" y="0"/>
              <a:chExt cx="5438775" cy="131064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0"/>
                <a:ext cx="5438775" cy="1310640"/>
              </a:xfrm>
              <a:prstGeom prst="rect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sp>
          <p:cxnSp>
            <p:nvCxnSpPr>
              <p:cNvPr id="13" name="Line 4"/>
              <p:cNvCxnSpPr/>
              <p:nvPr/>
            </p:nvCxnSpPr>
            <p:spPr bwMode="auto">
              <a:xfrm flipH="1">
                <a:off x="234315" y="1162685"/>
                <a:ext cx="4919980" cy="6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Line 5"/>
              <p:cNvCxnSpPr/>
              <p:nvPr/>
            </p:nvCxnSpPr>
            <p:spPr bwMode="auto">
              <a:xfrm flipV="1">
                <a:off x="234315" y="636905"/>
                <a:ext cx="635" cy="5226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Line 6"/>
              <p:cNvCxnSpPr/>
              <p:nvPr/>
            </p:nvCxnSpPr>
            <p:spPr bwMode="auto">
              <a:xfrm>
                <a:off x="5153660" y="636905"/>
                <a:ext cx="635" cy="5226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7"/>
              <p:cNvCxnSpPr>
                <a:cxnSpLocks noChangeShapeType="1"/>
              </p:cNvCxnSpPr>
              <p:nvPr/>
            </p:nvCxnSpPr>
            <p:spPr bwMode="auto">
              <a:xfrm>
                <a:off x="2123440" y="496570"/>
                <a:ext cx="184150" cy="508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" name="AutoShape 8"/>
              <p:cNvSpPr>
                <a:spLocks noChangeArrowheads="1"/>
              </p:cNvSpPr>
              <p:nvPr/>
            </p:nvSpPr>
            <p:spPr bwMode="auto">
              <a:xfrm>
                <a:off x="2655570" y="279400"/>
                <a:ext cx="619760" cy="45466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" tIns="18288" rIns="9144" bIns="18288" anchor="t" anchorCtr="0" upright="1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ysClr val="windowText" lastClr="000000"/>
                    </a:solidFill>
                    <a:latin typeface="Times New Roman"/>
                    <a:ea typeface="Times New Roman"/>
                    <a:cs typeface="Times New Roman"/>
                  </a:rPr>
                  <a:t>Operator</a:t>
                </a: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ysClr val="windowText" lastClr="000000"/>
                    </a:solidFill>
                    <a:latin typeface="Times New Roman"/>
                    <a:ea typeface="Times New Roman"/>
                    <a:cs typeface="Times New Roman"/>
                  </a:rPr>
                  <a:t>Decision</a:t>
                </a:r>
              </a:p>
            </p:txBody>
          </p:sp>
          <p:cxnSp>
            <p:nvCxnSpPr>
              <p:cNvPr id="18" name="AutoShape 9"/>
              <p:cNvCxnSpPr>
                <a:cxnSpLocks noChangeShapeType="1"/>
                <a:stCxn id="20" idx="3"/>
                <a:endCxn id="17" idx="1"/>
              </p:cNvCxnSpPr>
              <p:nvPr/>
            </p:nvCxnSpPr>
            <p:spPr bwMode="auto">
              <a:xfrm>
                <a:off x="440055" y="506730"/>
                <a:ext cx="2215515" cy="6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10"/>
              <p:cNvCxnSpPr>
                <a:cxnSpLocks noChangeShapeType="1"/>
                <a:stCxn id="17" idx="3"/>
                <a:endCxn id="21" idx="1"/>
              </p:cNvCxnSpPr>
              <p:nvPr/>
            </p:nvCxnSpPr>
            <p:spPr bwMode="auto">
              <a:xfrm>
                <a:off x="3275330" y="506730"/>
                <a:ext cx="1628775" cy="6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" name="AutoShape 11"/>
              <p:cNvSpPr>
                <a:spLocks noChangeArrowheads="1"/>
              </p:cNvSpPr>
              <p:nvPr/>
            </p:nvSpPr>
            <p:spPr bwMode="auto">
              <a:xfrm>
                <a:off x="21590" y="377825"/>
                <a:ext cx="418465" cy="25717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" tIns="18288" rIns="9144" bIns="18288" anchor="t" anchorCtr="0" upright="1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ysClr val="windowText" lastClr="000000"/>
                    </a:solidFill>
                    <a:latin typeface="Times New Roman"/>
                    <a:ea typeface="Times New Roman"/>
                    <a:cs typeface="Times New Roman"/>
                  </a:rPr>
                  <a:t>Input</a:t>
                </a:r>
              </a:p>
            </p:txBody>
          </p:sp>
          <p:sp>
            <p:nvSpPr>
              <p:cNvPr id="21" name="AutoShape 12"/>
              <p:cNvSpPr>
                <a:spLocks noChangeArrowheads="1"/>
              </p:cNvSpPr>
              <p:nvPr/>
            </p:nvSpPr>
            <p:spPr bwMode="auto">
              <a:xfrm>
                <a:off x="4904105" y="377825"/>
                <a:ext cx="504190" cy="25717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" tIns="18288" rIns="9144" bIns="18288" anchor="t" anchorCtr="0" upright="1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ysClr val="windowText" lastClr="000000"/>
                    </a:solidFill>
                    <a:latin typeface="Times New Roman"/>
                    <a:ea typeface="Times New Roman"/>
                    <a:cs typeface="Times New Roman"/>
                  </a:rPr>
                  <a:t>Output</a:t>
                </a:r>
              </a:p>
            </p:txBody>
          </p: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487045" y="49530"/>
                <a:ext cx="680085" cy="9144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none" lIns="9144" tIns="45720" rIns="9144" bIns="45720" anchor="t" anchorCtr="0" upright="1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ysClr val="windowText" lastClr="000000"/>
                    </a:solidFill>
                    <a:latin typeface="Times New Roman"/>
                    <a:ea typeface="Times New Roman"/>
                    <a:cs typeface="Times New Roman"/>
                  </a:rPr>
                  <a:t>State</a:t>
                </a: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ysClr val="windowText" lastClr="000000"/>
                    </a:solidFill>
                    <a:latin typeface="Times New Roman"/>
                    <a:ea typeface="Times New Roman"/>
                    <a:cs typeface="Times New Roman"/>
                  </a:rPr>
                  <a:t>Elaboration</a:t>
                </a:r>
              </a:p>
            </p:txBody>
          </p:sp>
          <p:sp>
            <p:nvSpPr>
              <p:cNvPr id="36" name="Rectangle 35"/>
              <p:cNvSpPr>
                <a:spLocks noChangeArrowheads="1"/>
              </p:cNvSpPr>
              <p:nvPr/>
            </p:nvSpPr>
            <p:spPr bwMode="auto">
              <a:xfrm>
                <a:off x="1273175" y="49530"/>
                <a:ext cx="599440" cy="9137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" tIns="45720" rIns="9144" bIns="45720" anchor="t" anchorCtr="0" upright="1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ysClr val="windowText" lastClr="000000"/>
                    </a:solidFill>
                    <a:latin typeface="Times New Roman"/>
                    <a:ea typeface="Times New Roman"/>
                    <a:cs typeface="Times New Roman"/>
                  </a:rPr>
                  <a:t>Operator</a:t>
                </a: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ysClr val="windowText" lastClr="000000"/>
                    </a:solidFill>
                    <a:latin typeface="Times New Roman"/>
                    <a:ea typeface="Times New Roman"/>
                    <a:cs typeface="Times New Roman"/>
                  </a:rPr>
                  <a:t>Proposal</a:t>
                </a: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1920241" y="49530"/>
                <a:ext cx="633901" cy="9144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none" lIns="9144" tIns="45720" rIns="9144" bIns="45720" anchor="t" anchorCtr="0" upright="1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dirty="0">
                    <a:solidFill>
                      <a:sysClr val="windowText" lastClr="000000"/>
                    </a:solidFill>
                    <a:latin typeface="Times New Roman"/>
                    <a:ea typeface="Times New Roman"/>
                    <a:cs typeface="Times New Roman"/>
                  </a:rPr>
                  <a:t>Operator</a:t>
                </a: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dirty="0">
                    <a:solidFill>
                      <a:sysClr val="windowText" lastClr="000000"/>
                    </a:solidFill>
                    <a:latin typeface="Times New Roman"/>
                    <a:ea typeface="Times New Roman"/>
                    <a:cs typeface="Times New Roman"/>
                  </a:rPr>
                  <a:t>Evaluation</a:t>
                </a:r>
              </a:p>
            </p:txBody>
          </p:sp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3322955" y="49530"/>
                <a:ext cx="680085" cy="9144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none" lIns="9144" tIns="45720" rIns="9144" bIns="45720" anchor="t" anchorCtr="0" upright="1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ysClr val="windowText" lastClr="000000"/>
                    </a:solidFill>
                    <a:latin typeface="Times New Roman"/>
                    <a:ea typeface="Times New Roman"/>
                    <a:cs typeface="Times New Roman"/>
                  </a:rPr>
                  <a:t>Operator</a:t>
                </a: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ysClr val="windowText" lastClr="000000"/>
                    </a:solidFill>
                    <a:latin typeface="Times New Roman"/>
                    <a:ea typeface="Times New Roman"/>
                    <a:cs typeface="Times New Roman"/>
                  </a:rPr>
                  <a:t>Elaboration</a:t>
                </a:r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4109085" y="49530"/>
                <a:ext cx="687705" cy="9144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none" lIns="9144" tIns="45720" rIns="9144" bIns="45720" anchor="t" anchorCtr="0" upright="1">
                <a:no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ysClr val="windowText" lastClr="000000"/>
                    </a:solidFill>
                    <a:latin typeface="Times New Roman"/>
                    <a:ea typeface="Times New Roman"/>
                    <a:cs typeface="Times New Roman"/>
                  </a:rPr>
                  <a:t>Operator</a:t>
                </a: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>
                    <a:solidFill>
                      <a:sysClr val="windowText" lastClr="000000"/>
                    </a:solidFill>
                    <a:latin typeface="Times New Roman"/>
                    <a:ea typeface="Times New Roman"/>
                    <a:cs typeface="Times New Roman"/>
                  </a:rPr>
                  <a:t>Application</a:t>
                </a:r>
              </a:p>
            </p:txBody>
          </p:sp>
        </p:grpSp>
      </p:grpSp>
      <p:grpSp>
        <p:nvGrpSpPr>
          <p:cNvPr id="52" name="Group 244"/>
          <p:cNvGrpSpPr/>
          <p:nvPr/>
        </p:nvGrpSpPr>
        <p:grpSpPr>
          <a:xfrm>
            <a:off x="2499736" y="4736779"/>
            <a:ext cx="748161" cy="340051"/>
            <a:chOff x="0" y="0"/>
            <a:chExt cx="1707723" cy="400534"/>
          </a:xfrm>
        </p:grpSpPr>
        <p:sp>
          <p:nvSpPr>
            <p:cNvPr id="53" name="Shape 235"/>
            <p:cNvSpPr/>
            <p:nvPr/>
          </p:nvSpPr>
          <p:spPr>
            <a:xfrm>
              <a:off x="416207" y="8461"/>
              <a:ext cx="890382" cy="110008"/>
            </a:xfrm>
            <a:prstGeom prst="rightArrow">
              <a:avLst>
                <a:gd name="adj1" fmla="val 50000"/>
                <a:gd name="adj2" fmla="val 164103"/>
              </a:avLst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54" name="Shape 236"/>
            <p:cNvSpPr/>
            <p:nvPr/>
          </p:nvSpPr>
          <p:spPr>
            <a:xfrm>
              <a:off x="416207" y="147614"/>
              <a:ext cx="890382" cy="113768"/>
            </a:xfrm>
            <a:prstGeom prst="rightArrow">
              <a:avLst>
                <a:gd name="adj1" fmla="val 50000"/>
                <a:gd name="adj2" fmla="val 158678"/>
              </a:avLst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55" name="Shape 237"/>
            <p:cNvSpPr/>
            <p:nvPr/>
          </p:nvSpPr>
          <p:spPr>
            <a:xfrm>
              <a:off x="416207" y="278305"/>
              <a:ext cx="890382" cy="110947"/>
            </a:xfrm>
            <a:prstGeom prst="rightArrow">
              <a:avLst>
                <a:gd name="adj1" fmla="val 50000"/>
                <a:gd name="adj2" fmla="val 162712"/>
              </a:avLst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56" name="Shape 238"/>
            <p:cNvSpPr/>
            <p:nvPr/>
          </p:nvSpPr>
          <p:spPr>
            <a:xfrm>
              <a:off x="0" y="0"/>
              <a:ext cx="353603" cy="1128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57" name="Shape 239"/>
            <p:cNvSpPr/>
            <p:nvPr/>
          </p:nvSpPr>
          <p:spPr>
            <a:xfrm>
              <a:off x="0" y="140092"/>
              <a:ext cx="353603" cy="1128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58" name="Shape 240"/>
            <p:cNvSpPr/>
            <p:nvPr/>
          </p:nvSpPr>
          <p:spPr>
            <a:xfrm>
              <a:off x="0" y="282066"/>
              <a:ext cx="353603" cy="10906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59" name="Shape 241"/>
            <p:cNvSpPr/>
            <p:nvPr/>
          </p:nvSpPr>
          <p:spPr>
            <a:xfrm>
              <a:off x="1349484" y="5641"/>
              <a:ext cx="358240" cy="1118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60" name="Shape 242"/>
            <p:cNvSpPr/>
            <p:nvPr/>
          </p:nvSpPr>
          <p:spPr>
            <a:xfrm>
              <a:off x="1349484" y="147613"/>
              <a:ext cx="358240" cy="11000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61" name="Shape 243"/>
            <p:cNvSpPr/>
            <p:nvPr/>
          </p:nvSpPr>
          <p:spPr>
            <a:xfrm>
              <a:off x="1349484" y="286767"/>
              <a:ext cx="358240" cy="11376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</p:grpSp>
      <p:grpSp>
        <p:nvGrpSpPr>
          <p:cNvPr id="72" name="Group 244"/>
          <p:cNvGrpSpPr/>
          <p:nvPr/>
        </p:nvGrpSpPr>
        <p:grpSpPr>
          <a:xfrm>
            <a:off x="5437053" y="4736779"/>
            <a:ext cx="748161" cy="340051"/>
            <a:chOff x="0" y="0"/>
            <a:chExt cx="1707723" cy="400534"/>
          </a:xfrm>
        </p:grpSpPr>
        <p:sp>
          <p:nvSpPr>
            <p:cNvPr id="73" name="Shape 235"/>
            <p:cNvSpPr/>
            <p:nvPr/>
          </p:nvSpPr>
          <p:spPr>
            <a:xfrm>
              <a:off x="416207" y="8461"/>
              <a:ext cx="890382" cy="110008"/>
            </a:xfrm>
            <a:prstGeom prst="rightArrow">
              <a:avLst>
                <a:gd name="adj1" fmla="val 50000"/>
                <a:gd name="adj2" fmla="val 164103"/>
              </a:avLst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74" name="Shape 236"/>
            <p:cNvSpPr/>
            <p:nvPr/>
          </p:nvSpPr>
          <p:spPr>
            <a:xfrm>
              <a:off x="416207" y="147614"/>
              <a:ext cx="890382" cy="113768"/>
            </a:xfrm>
            <a:prstGeom prst="rightArrow">
              <a:avLst>
                <a:gd name="adj1" fmla="val 50000"/>
                <a:gd name="adj2" fmla="val 158678"/>
              </a:avLst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75" name="Shape 237"/>
            <p:cNvSpPr/>
            <p:nvPr/>
          </p:nvSpPr>
          <p:spPr>
            <a:xfrm>
              <a:off x="416207" y="278305"/>
              <a:ext cx="890382" cy="110947"/>
            </a:xfrm>
            <a:prstGeom prst="rightArrow">
              <a:avLst>
                <a:gd name="adj1" fmla="val 50000"/>
                <a:gd name="adj2" fmla="val 162712"/>
              </a:avLst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76" name="Shape 238"/>
            <p:cNvSpPr/>
            <p:nvPr/>
          </p:nvSpPr>
          <p:spPr>
            <a:xfrm>
              <a:off x="0" y="0"/>
              <a:ext cx="353603" cy="1128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77" name="Shape 239"/>
            <p:cNvSpPr/>
            <p:nvPr/>
          </p:nvSpPr>
          <p:spPr>
            <a:xfrm>
              <a:off x="0" y="140092"/>
              <a:ext cx="353603" cy="1128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78" name="Shape 240"/>
            <p:cNvSpPr/>
            <p:nvPr/>
          </p:nvSpPr>
          <p:spPr>
            <a:xfrm>
              <a:off x="0" y="282066"/>
              <a:ext cx="353603" cy="10906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79" name="Shape 241"/>
            <p:cNvSpPr/>
            <p:nvPr/>
          </p:nvSpPr>
          <p:spPr>
            <a:xfrm>
              <a:off x="1349484" y="5641"/>
              <a:ext cx="358240" cy="1118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80" name="Shape 242"/>
            <p:cNvSpPr/>
            <p:nvPr/>
          </p:nvSpPr>
          <p:spPr>
            <a:xfrm>
              <a:off x="1349484" y="147613"/>
              <a:ext cx="358240" cy="11000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81" name="Shape 243"/>
            <p:cNvSpPr/>
            <p:nvPr/>
          </p:nvSpPr>
          <p:spPr>
            <a:xfrm>
              <a:off x="1349484" y="286767"/>
              <a:ext cx="358240" cy="11376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</p:grpSp>
      <p:grpSp>
        <p:nvGrpSpPr>
          <p:cNvPr id="82" name="Group 244"/>
          <p:cNvGrpSpPr/>
          <p:nvPr/>
        </p:nvGrpSpPr>
        <p:grpSpPr>
          <a:xfrm>
            <a:off x="6629400" y="4736779"/>
            <a:ext cx="748161" cy="340051"/>
            <a:chOff x="0" y="0"/>
            <a:chExt cx="1707723" cy="400534"/>
          </a:xfrm>
        </p:grpSpPr>
        <p:sp>
          <p:nvSpPr>
            <p:cNvPr id="83" name="Shape 235"/>
            <p:cNvSpPr/>
            <p:nvPr/>
          </p:nvSpPr>
          <p:spPr>
            <a:xfrm>
              <a:off x="416207" y="8461"/>
              <a:ext cx="890382" cy="110008"/>
            </a:xfrm>
            <a:prstGeom prst="rightArrow">
              <a:avLst>
                <a:gd name="adj1" fmla="val 50000"/>
                <a:gd name="adj2" fmla="val 164103"/>
              </a:avLst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84" name="Shape 236"/>
            <p:cNvSpPr/>
            <p:nvPr/>
          </p:nvSpPr>
          <p:spPr>
            <a:xfrm>
              <a:off x="416207" y="147614"/>
              <a:ext cx="890382" cy="113768"/>
            </a:xfrm>
            <a:prstGeom prst="rightArrow">
              <a:avLst>
                <a:gd name="adj1" fmla="val 50000"/>
                <a:gd name="adj2" fmla="val 158678"/>
              </a:avLst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85" name="Shape 237"/>
            <p:cNvSpPr/>
            <p:nvPr/>
          </p:nvSpPr>
          <p:spPr>
            <a:xfrm>
              <a:off x="416207" y="278305"/>
              <a:ext cx="890382" cy="110947"/>
            </a:xfrm>
            <a:prstGeom prst="rightArrow">
              <a:avLst>
                <a:gd name="adj1" fmla="val 50000"/>
                <a:gd name="adj2" fmla="val 162712"/>
              </a:avLst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86" name="Shape 238"/>
            <p:cNvSpPr/>
            <p:nvPr/>
          </p:nvSpPr>
          <p:spPr>
            <a:xfrm>
              <a:off x="0" y="0"/>
              <a:ext cx="353603" cy="1128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87" name="Shape 239"/>
            <p:cNvSpPr/>
            <p:nvPr/>
          </p:nvSpPr>
          <p:spPr>
            <a:xfrm>
              <a:off x="0" y="140092"/>
              <a:ext cx="353603" cy="1128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88" name="Shape 240"/>
            <p:cNvSpPr/>
            <p:nvPr/>
          </p:nvSpPr>
          <p:spPr>
            <a:xfrm>
              <a:off x="0" y="282066"/>
              <a:ext cx="353603" cy="10906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89" name="Shape 241"/>
            <p:cNvSpPr/>
            <p:nvPr/>
          </p:nvSpPr>
          <p:spPr>
            <a:xfrm>
              <a:off x="1349484" y="5641"/>
              <a:ext cx="358240" cy="1118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90" name="Shape 242"/>
            <p:cNvSpPr/>
            <p:nvPr/>
          </p:nvSpPr>
          <p:spPr>
            <a:xfrm>
              <a:off x="1349484" y="147613"/>
              <a:ext cx="358240" cy="11000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91" name="Shape 243"/>
            <p:cNvSpPr/>
            <p:nvPr/>
          </p:nvSpPr>
          <p:spPr>
            <a:xfrm>
              <a:off x="1349484" y="286767"/>
              <a:ext cx="358240" cy="11376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</p:grpSp>
      <p:grpSp>
        <p:nvGrpSpPr>
          <p:cNvPr id="92" name="Group 244"/>
          <p:cNvGrpSpPr/>
          <p:nvPr/>
        </p:nvGrpSpPr>
        <p:grpSpPr>
          <a:xfrm>
            <a:off x="3506559" y="4736779"/>
            <a:ext cx="748161" cy="340051"/>
            <a:chOff x="0" y="0"/>
            <a:chExt cx="1707723" cy="400534"/>
          </a:xfrm>
        </p:grpSpPr>
        <p:sp>
          <p:nvSpPr>
            <p:cNvPr id="93" name="Shape 235"/>
            <p:cNvSpPr/>
            <p:nvPr/>
          </p:nvSpPr>
          <p:spPr>
            <a:xfrm>
              <a:off x="416207" y="8461"/>
              <a:ext cx="890382" cy="110008"/>
            </a:xfrm>
            <a:prstGeom prst="rightArrow">
              <a:avLst>
                <a:gd name="adj1" fmla="val 50000"/>
                <a:gd name="adj2" fmla="val 164103"/>
              </a:avLst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94" name="Shape 236"/>
            <p:cNvSpPr/>
            <p:nvPr/>
          </p:nvSpPr>
          <p:spPr>
            <a:xfrm>
              <a:off x="416207" y="147614"/>
              <a:ext cx="890382" cy="113768"/>
            </a:xfrm>
            <a:prstGeom prst="rightArrow">
              <a:avLst>
                <a:gd name="adj1" fmla="val 50000"/>
                <a:gd name="adj2" fmla="val 158678"/>
              </a:avLst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95" name="Shape 237"/>
            <p:cNvSpPr/>
            <p:nvPr/>
          </p:nvSpPr>
          <p:spPr>
            <a:xfrm>
              <a:off x="416207" y="278305"/>
              <a:ext cx="890382" cy="110947"/>
            </a:xfrm>
            <a:prstGeom prst="rightArrow">
              <a:avLst>
                <a:gd name="adj1" fmla="val 50000"/>
                <a:gd name="adj2" fmla="val 162712"/>
              </a:avLst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96" name="Shape 238"/>
            <p:cNvSpPr/>
            <p:nvPr/>
          </p:nvSpPr>
          <p:spPr>
            <a:xfrm>
              <a:off x="0" y="0"/>
              <a:ext cx="353603" cy="1128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97" name="Shape 239"/>
            <p:cNvSpPr/>
            <p:nvPr/>
          </p:nvSpPr>
          <p:spPr>
            <a:xfrm>
              <a:off x="0" y="140092"/>
              <a:ext cx="353603" cy="1128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98" name="Shape 240"/>
            <p:cNvSpPr/>
            <p:nvPr/>
          </p:nvSpPr>
          <p:spPr>
            <a:xfrm>
              <a:off x="0" y="282066"/>
              <a:ext cx="353603" cy="10906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99" name="Shape 241"/>
            <p:cNvSpPr/>
            <p:nvPr/>
          </p:nvSpPr>
          <p:spPr>
            <a:xfrm>
              <a:off x="1349484" y="5641"/>
              <a:ext cx="358240" cy="1118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100" name="Shape 242"/>
            <p:cNvSpPr/>
            <p:nvPr/>
          </p:nvSpPr>
          <p:spPr>
            <a:xfrm>
              <a:off x="1349484" y="147613"/>
              <a:ext cx="358240" cy="11000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101" name="Shape 243"/>
            <p:cNvSpPr/>
            <p:nvPr/>
          </p:nvSpPr>
          <p:spPr>
            <a:xfrm>
              <a:off x="1349484" y="286767"/>
              <a:ext cx="358240" cy="11376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</p:grpSp>
      <p:grpSp>
        <p:nvGrpSpPr>
          <p:cNvPr id="102" name="Group 244"/>
          <p:cNvGrpSpPr/>
          <p:nvPr/>
        </p:nvGrpSpPr>
        <p:grpSpPr>
          <a:xfrm>
            <a:off x="1382024" y="4736779"/>
            <a:ext cx="748161" cy="340051"/>
            <a:chOff x="0" y="0"/>
            <a:chExt cx="1707723" cy="400534"/>
          </a:xfrm>
        </p:grpSpPr>
        <p:sp>
          <p:nvSpPr>
            <p:cNvPr id="103" name="Shape 235"/>
            <p:cNvSpPr/>
            <p:nvPr/>
          </p:nvSpPr>
          <p:spPr>
            <a:xfrm>
              <a:off x="416207" y="8461"/>
              <a:ext cx="890382" cy="110008"/>
            </a:xfrm>
            <a:prstGeom prst="rightArrow">
              <a:avLst>
                <a:gd name="adj1" fmla="val 50000"/>
                <a:gd name="adj2" fmla="val 164103"/>
              </a:avLst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104" name="Shape 236"/>
            <p:cNvSpPr/>
            <p:nvPr/>
          </p:nvSpPr>
          <p:spPr>
            <a:xfrm>
              <a:off x="416207" y="147614"/>
              <a:ext cx="890382" cy="113768"/>
            </a:xfrm>
            <a:prstGeom prst="rightArrow">
              <a:avLst>
                <a:gd name="adj1" fmla="val 50000"/>
                <a:gd name="adj2" fmla="val 158678"/>
              </a:avLst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105" name="Shape 237"/>
            <p:cNvSpPr/>
            <p:nvPr/>
          </p:nvSpPr>
          <p:spPr>
            <a:xfrm>
              <a:off x="416207" y="278305"/>
              <a:ext cx="890382" cy="110947"/>
            </a:xfrm>
            <a:prstGeom prst="rightArrow">
              <a:avLst>
                <a:gd name="adj1" fmla="val 50000"/>
                <a:gd name="adj2" fmla="val 162712"/>
              </a:avLst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106" name="Shape 238"/>
            <p:cNvSpPr/>
            <p:nvPr/>
          </p:nvSpPr>
          <p:spPr>
            <a:xfrm>
              <a:off x="0" y="0"/>
              <a:ext cx="353603" cy="1128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107" name="Shape 239"/>
            <p:cNvSpPr/>
            <p:nvPr/>
          </p:nvSpPr>
          <p:spPr>
            <a:xfrm>
              <a:off x="0" y="140092"/>
              <a:ext cx="353603" cy="11282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108" name="Shape 240"/>
            <p:cNvSpPr/>
            <p:nvPr/>
          </p:nvSpPr>
          <p:spPr>
            <a:xfrm>
              <a:off x="0" y="282066"/>
              <a:ext cx="353603" cy="109066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109" name="Shape 241"/>
            <p:cNvSpPr/>
            <p:nvPr/>
          </p:nvSpPr>
          <p:spPr>
            <a:xfrm>
              <a:off x="1349484" y="5641"/>
              <a:ext cx="358240" cy="111887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110" name="Shape 242"/>
            <p:cNvSpPr/>
            <p:nvPr/>
          </p:nvSpPr>
          <p:spPr>
            <a:xfrm>
              <a:off x="1349484" y="147613"/>
              <a:ext cx="358240" cy="11000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  <p:sp>
          <p:nvSpPr>
            <p:cNvPr id="111" name="Shape 243"/>
            <p:cNvSpPr/>
            <p:nvPr/>
          </p:nvSpPr>
          <p:spPr>
            <a:xfrm>
              <a:off x="1349484" y="286767"/>
              <a:ext cx="358240" cy="113768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2800"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" grpId="1" build="p" advAuto="0"/>
      <p:bldP spid="609" grpId="2" advAuto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160338" y="1741488"/>
            <a:ext cx="8897937" cy="787400"/>
            <a:chOff x="101" y="1097"/>
            <a:chExt cx="5605" cy="496"/>
          </a:xfrm>
        </p:grpSpPr>
        <p:sp>
          <p:nvSpPr>
            <p:cNvPr id="28701" name="Rectangle 3"/>
            <p:cNvSpPr>
              <a:spLocks noChangeArrowheads="1"/>
            </p:cNvSpPr>
            <p:nvPr/>
          </p:nvSpPr>
          <p:spPr bwMode="auto">
            <a:xfrm>
              <a:off x="101" y="1097"/>
              <a:ext cx="5605" cy="496"/>
            </a:xfrm>
            <a:prstGeom prst="rect">
              <a:avLst/>
            </a:prstGeom>
            <a:solidFill>
              <a:srgbClr val="0066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9144" bIns="9144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8702" name="Text Box 4"/>
            <p:cNvSpPr txBox="1">
              <a:spLocks noChangeArrowheads="1"/>
            </p:cNvSpPr>
            <p:nvPr/>
          </p:nvSpPr>
          <p:spPr bwMode="auto">
            <a:xfrm>
              <a:off x="4808" y="1165"/>
              <a:ext cx="762" cy="3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Decision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Procedure</a:t>
              </a:r>
            </a:p>
          </p:txBody>
        </p:sp>
      </p:grpSp>
      <p:grpSp>
        <p:nvGrpSpPr>
          <p:cNvPr id="28675" name="Group 5"/>
          <p:cNvGrpSpPr>
            <a:grpSpLocks/>
          </p:cNvGrpSpPr>
          <p:nvPr/>
        </p:nvGrpSpPr>
        <p:grpSpPr bwMode="auto">
          <a:xfrm>
            <a:off x="160338" y="2625725"/>
            <a:ext cx="8905875" cy="1250950"/>
            <a:chOff x="74" y="1414"/>
            <a:chExt cx="5621" cy="768"/>
          </a:xfrm>
        </p:grpSpPr>
        <p:sp>
          <p:nvSpPr>
            <p:cNvPr id="28699" name="Rectangle 6"/>
            <p:cNvSpPr>
              <a:spLocks noChangeArrowheads="1"/>
            </p:cNvSpPr>
            <p:nvPr/>
          </p:nvSpPr>
          <p:spPr bwMode="auto">
            <a:xfrm>
              <a:off x="74" y="1414"/>
              <a:ext cx="5621" cy="768"/>
            </a:xfrm>
            <a:prstGeom prst="rect">
              <a:avLst/>
            </a:prstGeom>
            <a:solidFill>
              <a:srgbClr val="0066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9144" bIns="9144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8700" name="Text Box 7"/>
            <p:cNvSpPr txBox="1">
              <a:spLocks noChangeArrowheads="1"/>
            </p:cNvSpPr>
            <p:nvPr/>
          </p:nvSpPr>
          <p:spPr bwMode="auto">
            <a:xfrm>
              <a:off x="4767" y="1584"/>
              <a:ext cx="788" cy="31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tIns="9144" bIns="9144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Production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Memory</a:t>
              </a:r>
            </a:p>
          </p:txBody>
        </p:sp>
      </p:grpSp>
      <p:grpSp>
        <p:nvGrpSpPr>
          <p:cNvPr id="28676" name="Group 8"/>
          <p:cNvGrpSpPr>
            <a:grpSpLocks/>
          </p:cNvGrpSpPr>
          <p:nvPr/>
        </p:nvGrpSpPr>
        <p:grpSpPr bwMode="auto">
          <a:xfrm>
            <a:off x="158750" y="3979863"/>
            <a:ext cx="8867775" cy="1997075"/>
            <a:chOff x="100" y="2507"/>
            <a:chExt cx="5586" cy="1620"/>
          </a:xfrm>
        </p:grpSpPr>
        <p:sp>
          <p:nvSpPr>
            <p:cNvPr id="28697" name="Rectangle 9"/>
            <p:cNvSpPr>
              <a:spLocks noChangeArrowheads="1"/>
            </p:cNvSpPr>
            <p:nvPr/>
          </p:nvSpPr>
          <p:spPr bwMode="auto">
            <a:xfrm>
              <a:off x="100" y="2507"/>
              <a:ext cx="5586" cy="1620"/>
            </a:xfrm>
            <a:prstGeom prst="rect">
              <a:avLst/>
            </a:prstGeom>
            <a:solidFill>
              <a:srgbClr val="0066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9144" bIns="9144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8698" name="Text Box 10"/>
            <p:cNvSpPr txBox="1">
              <a:spLocks noChangeArrowheads="1"/>
            </p:cNvSpPr>
            <p:nvPr/>
          </p:nvSpPr>
          <p:spPr bwMode="auto">
            <a:xfrm>
              <a:off x="4714" y="2588"/>
              <a:ext cx="904" cy="41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tIns="9144" bIns="9144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Working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Memory</a:t>
              </a:r>
            </a:p>
          </p:txBody>
        </p:sp>
      </p:grpSp>
      <p:sp>
        <p:nvSpPr>
          <p:cNvPr id="28677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r>
              <a:rPr lang="en-US" sz="3600" smtClean="0"/>
              <a:t>Soar 101</a:t>
            </a:r>
            <a:br>
              <a:rPr lang="en-US" sz="3600" smtClean="0"/>
            </a:br>
            <a:r>
              <a:rPr lang="en-US" sz="3600" smtClean="0"/>
              <a:t>Internal Problem Solving</a:t>
            </a:r>
          </a:p>
        </p:txBody>
      </p:sp>
      <p:sp>
        <p:nvSpPr>
          <p:cNvPr id="679948" name="Text Box 12"/>
          <p:cNvSpPr txBox="1">
            <a:spLocks noChangeArrowheads="1"/>
          </p:cNvSpPr>
          <p:nvPr/>
        </p:nvSpPr>
        <p:spPr bwMode="auto">
          <a:xfrm>
            <a:off x="2012950" y="1820863"/>
            <a:ext cx="1143000" cy="520700"/>
          </a:xfrm>
          <a:prstGeom prst="rect">
            <a:avLst/>
          </a:prstGeom>
          <a:solidFill>
            <a:srgbClr val="99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9144" bIns="9144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Propose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Operator</a:t>
            </a:r>
          </a:p>
        </p:txBody>
      </p:sp>
      <p:sp>
        <p:nvSpPr>
          <p:cNvPr id="679949" name="Text Box 13"/>
          <p:cNvSpPr txBox="1">
            <a:spLocks noChangeArrowheads="1"/>
          </p:cNvSpPr>
          <p:nvPr/>
        </p:nvSpPr>
        <p:spPr bwMode="auto">
          <a:xfrm>
            <a:off x="3305175" y="1820863"/>
            <a:ext cx="1143000" cy="520700"/>
          </a:xfrm>
          <a:prstGeom prst="rect">
            <a:avLst/>
          </a:prstGeom>
          <a:solidFill>
            <a:srgbClr val="99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9144" bIns="9144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Compare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Operators</a:t>
            </a:r>
          </a:p>
        </p:txBody>
      </p:sp>
      <p:sp>
        <p:nvSpPr>
          <p:cNvPr id="679950" name="AutoShape 14"/>
          <p:cNvSpPr>
            <a:spLocks noChangeArrowheads="1"/>
          </p:cNvSpPr>
          <p:nvPr/>
        </p:nvSpPr>
        <p:spPr bwMode="auto">
          <a:xfrm>
            <a:off x="4579938" y="1820863"/>
            <a:ext cx="1157287" cy="525462"/>
          </a:xfrm>
          <a:prstGeom prst="roundRect">
            <a:avLst>
              <a:gd name="adj" fmla="val 16667"/>
            </a:avLst>
          </a:prstGeom>
          <a:solidFill>
            <a:srgbClr val="9999F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tIns="9144" bIns="9144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Select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Operator</a:t>
            </a:r>
          </a:p>
        </p:txBody>
      </p:sp>
      <p:sp>
        <p:nvSpPr>
          <p:cNvPr id="679951" name="Text Box 15"/>
          <p:cNvSpPr txBox="1">
            <a:spLocks noChangeArrowheads="1"/>
          </p:cNvSpPr>
          <p:nvPr/>
        </p:nvSpPr>
        <p:spPr bwMode="auto">
          <a:xfrm>
            <a:off x="2014538" y="1820863"/>
            <a:ext cx="1143000" cy="520700"/>
          </a:xfrm>
          <a:prstGeom prst="rect">
            <a:avLst/>
          </a:prstGeom>
          <a:solidFill>
            <a:srgbClr val="0000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9144" bIns="9144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Propose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Operator</a:t>
            </a:r>
          </a:p>
        </p:txBody>
      </p:sp>
      <p:sp>
        <p:nvSpPr>
          <p:cNvPr id="679952" name="Text Box 16"/>
          <p:cNvSpPr txBox="1">
            <a:spLocks noChangeArrowheads="1"/>
          </p:cNvSpPr>
          <p:nvPr/>
        </p:nvSpPr>
        <p:spPr bwMode="auto">
          <a:xfrm>
            <a:off x="3295650" y="1820863"/>
            <a:ext cx="1143000" cy="520700"/>
          </a:xfrm>
          <a:prstGeom prst="rect">
            <a:avLst/>
          </a:prstGeom>
          <a:solidFill>
            <a:srgbClr val="0000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9144" bIns="9144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Compare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Operators</a:t>
            </a:r>
          </a:p>
        </p:txBody>
      </p:sp>
      <p:sp>
        <p:nvSpPr>
          <p:cNvPr id="679953" name="AutoShape 17"/>
          <p:cNvSpPr>
            <a:spLocks noChangeArrowheads="1"/>
          </p:cNvSpPr>
          <p:nvPr/>
        </p:nvSpPr>
        <p:spPr bwMode="auto">
          <a:xfrm>
            <a:off x="4583113" y="1820863"/>
            <a:ext cx="1157287" cy="525462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tIns="9144" bIns="9144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Select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Operator</a:t>
            </a:r>
          </a:p>
        </p:txBody>
      </p:sp>
      <p:sp>
        <p:nvSpPr>
          <p:cNvPr id="679954" name="Text Box 18"/>
          <p:cNvSpPr txBox="1">
            <a:spLocks noChangeArrowheads="1"/>
          </p:cNvSpPr>
          <p:nvPr/>
        </p:nvSpPr>
        <p:spPr bwMode="auto">
          <a:xfrm>
            <a:off x="5918200" y="1812925"/>
            <a:ext cx="1143000" cy="520700"/>
          </a:xfrm>
          <a:prstGeom prst="rect">
            <a:avLst/>
          </a:prstGeom>
          <a:solidFill>
            <a:srgbClr val="0000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9144" bIns="9144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Apply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Operator</a:t>
            </a:r>
          </a:p>
        </p:txBody>
      </p:sp>
      <p:sp>
        <p:nvSpPr>
          <p:cNvPr id="679955" name="Text Box 19"/>
          <p:cNvSpPr txBox="1">
            <a:spLocks noChangeArrowheads="1"/>
          </p:cNvSpPr>
          <p:nvPr/>
        </p:nvSpPr>
        <p:spPr bwMode="auto">
          <a:xfrm>
            <a:off x="722313" y="1820863"/>
            <a:ext cx="1143000" cy="520700"/>
          </a:xfrm>
          <a:prstGeom prst="rect">
            <a:avLst/>
          </a:prstGeom>
          <a:solidFill>
            <a:srgbClr val="0000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9144" bIns="9144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Elaborate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State</a:t>
            </a:r>
          </a:p>
        </p:txBody>
      </p:sp>
      <p:sp>
        <p:nvSpPr>
          <p:cNvPr id="679956" name="Text Box 20"/>
          <p:cNvSpPr txBox="1">
            <a:spLocks noChangeArrowheads="1"/>
          </p:cNvSpPr>
          <p:nvPr/>
        </p:nvSpPr>
        <p:spPr bwMode="auto">
          <a:xfrm>
            <a:off x="1208088" y="2789238"/>
            <a:ext cx="2568575" cy="944562"/>
          </a:xfrm>
          <a:prstGeom prst="rect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288" tIns="9144" rIns="18288" bIns="9144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sp {propose*hello-world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(state &lt;s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 ^type state)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--&gt;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(&lt;s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 ^operator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&lt;o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 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(&lt;o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 ^name hello-world)}</a:t>
            </a:r>
          </a:p>
        </p:txBody>
      </p:sp>
      <p:sp>
        <p:nvSpPr>
          <p:cNvPr id="679957" name="Text Box 21"/>
          <p:cNvSpPr txBox="1">
            <a:spLocks noChangeArrowheads="1"/>
          </p:cNvSpPr>
          <p:nvPr/>
        </p:nvSpPr>
        <p:spPr bwMode="auto">
          <a:xfrm>
            <a:off x="4938713" y="2706688"/>
            <a:ext cx="2692400" cy="1127125"/>
          </a:xfrm>
          <a:prstGeom prst="rect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288" tIns="9144" rIns="18288" bIns="9144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sp {apply*hello-world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(state &lt;s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 ^operator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&lt;o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(&lt;o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 ^name hello-world)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--&gt;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(write |Hello World|)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(halt)}</a:t>
            </a:r>
          </a:p>
        </p:txBody>
      </p:sp>
      <p:sp>
        <p:nvSpPr>
          <p:cNvPr id="679958" name="Text Box 22"/>
          <p:cNvSpPr txBox="1">
            <a:spLocks noChangeArrowheads="1"/>
          </p:cNvSpPr>
          <p:nvPr/>
        </p:nvSpPr>
        <p:spPr bwMode="auto">
          <a:xfrm>
            <a:off x="1001713" y="4179888"/>
            <a:ext cx="2341562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(s1 ^type state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^superstate nil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^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i1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…)</a:t>
            </a:r>
          </a:p>
        </p:txBody>
      </p:sp>
      <p:sp>
        <p:nvSpPr>
          <p:cNvPr id="679959" name="Text Box 23"/>
          <p:cNvSpPr txBox="1">
            <a:spLocks noChangeArrowheads="1"/>
          </p:cNvSpPr>
          <p:nvPr/>
        </p:nvSpPr>
        <p:spPr bwMode="auto">
          <a:xfrm>
            <a:off x="723900" y="1820863"/>
            <a:ext cx="1143000" cy="520700"/>
          </a:xfrm>
          <a:prstGeom prst="rect">
            <a:avLst/>
          </a:prstGeom>
          <a:solidFill>
            <a:srgbClr val="9999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tIns="9144" bIns="9144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Elaborate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State</a:t>
            </a:r>
          </a:p>
        </p:txBody>
      </p:sp>
      <p:sp>
        <p:nvSpPr>
          <p:cNvPr id="679960" name="Text Box 24"/>
          <p:cNvSpPr txBox="1">
            <a:spLocks noChangeArrowheads="1"/>
          </p:cNvSpPr>
          <p:nvPr/>
        </p:nvSpPr>
        <p:spPr bwMode="auto">
          <a:xfrm>
            <a:off x="1001713" y="5014913"/>
            <a:ext cx="255905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(s1 ^operator o1 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(o1 ^name hello-world)</a:t>
            </a:r>
          </a:p>
        </p:txBody>
      </p:sp>
      <p:sp>
        <p:nvSpPr>
          <p:cNvPr id="679961" name="Text Box 25"/>
          <p:cNvSpPr txBox="1">
            <a:spLocks noChangeArrowheads="1"/>
          </p:cNvSpPr>
          <p:nvPr/>
        </p:nvSpPr>
        <p:spPr bwMode="auto">
          <a:xfrm>
            <a:off x="1001713" y="5516563"/>
            <a:ext cx="25590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(s1 ^operator o1)</a:t>
            </a:r>
          </a:p>
        </p:txBody>
      </p:sp>
      <p:sp>
        <p:nvSpPr>
          <p:cNvPr id="679962" name="Text Box 26"/>
          <p:cNvSpPr txBox="1">
            <a:spLocks noChangeArrowheads="1"/>
          </p:cNvSpPr>
          <p:nvPr/>
        </p:nvSpPr>
        <p:spPr bwMode="auto">
          <a:xfrm>
            <a:off x="1208088" y="2789238"/>
            <a:ext cx="2568575" cy="944562"/>
          </a:xfrm>
          <a:prstGeom prst="rect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288" tIns="9144" rIns="18288" bIns="9144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sp {propose*hello-world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2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(state &lt;s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 ^type state)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--&gt;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(&lt;s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 ^operator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&lt;o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 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(&lt;o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 ^name hello-world)}</a:t>
            </a:r>
          </a:p>
        </p:txBody>
      </p:sp>
      <p:sp>
        <p:nvSpPr>
          <p:cNvPr id="679963" name="Text Box 27"/>
          <p:cNvSpPr txBox="1">
            <a:spLocks noChangeArrowheads="1"/>
          </p:cNvSpPr>
          <p:nvPr/>
        </p:nvSpPr>
        <p:spPr bwMode="auto">
          <a:xfrm>
            <a:off x="4938713" y="2705771"/>
            <a:ext cx="2692400" cy="1127125"/>
          </a:xfrm>
          <a:prstGeom prst="rect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18288" tIns="9144" rIns="18288" bIns="9144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sp {apply*hello-world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2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(state</a:t>
            </a:r>
            <a:r>
              <a:rPr kumimoji="0" lang="en-US" sz="1200" b="1" i="0" u="sng" strike="noStrike" kern="1200" cap="none" spc="0" normalizeH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2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&lt;s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 ^operator </a:t>
            </a:r>
            <a:r>
              <a:rPr kumimoji="0" lang="en-US" sz="12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&lt;o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2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(&lt;o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 ^name hello-world)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--&gt;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(write |Hello World|)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(halt)}</a:t>
            </a:r>
          </a:p>
        </p:txBody>
      </p:sp>
      <p:sp>
        <p:nvSpPr>
          <p:cNvPr id="679964" name="Text Box 28"/>
          <p:cNvSpPr txBox="1">
            <a:spLocks noChangeArrowheads="1"/>
          </p:cNvSpPr>
          <p:nvPr/>
        </p:nvSpPr>
        <p:spPr bwMode="auto">
          <a:xfrm>
            <a:off x="3195638" y="6240463"/>
            <a:ext cx="1828800" cy="469900"/>
          </a:xfrm>
          <a:prstGeom prst="rect">
            <a:avLst/>
          </a:prstGeom>
          <a:noFill/>
          <a:ln w="12700">
            <a:solidFill>
              <a:srgbClr val="FF33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Hello World</a:t>
            </a:r>
          </a:p>
        </p:txBody>
      </p:sp>
      <p:sp>
        <p:nvSpPr>
          <p:cNvPr id="679965" name="Text Box 29"/>
          <p:cNvSpPr txBox="1">
            <a:spLocks noChangeArrowheads="1"/>
          </p:cNvSpPr>
          <p:nvPr/>
        </p:nvSpPr>
        <p:spPr bwMode="auto">
          <a:xfrm>
            <a:off x="1208088" y="2792414"/>
            <a:ext cx="2568575" cy="969962"/>
          </a:xfrm>
          <a:prstGeom prst="rect">
            <a:avLst/>
          </a:prstGeom>
          <a:noFill/>
          <a:ln w="38100" cmpd="dbl" algn="ctr">
            <a:solidFill>
              <a:srgbClr val="FF3399"/>
            </a:solidFill>
            <a:miter lim="800000"/>
            <a:headEnd/>
            <a:tailEnd/>
          </a:ln>
        </p:spPr>
        <p:txBody>
          <a:bodyPr lIns="18288" tIns="9144" rIns="18288" bIns="9144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sp {propose*hello-world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2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(state &lt;s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 ^type state)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--&gt;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(&lt;s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 ^operator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&lt;o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 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(&lt;o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 ^name hello-world)}</a:t>
            </a:r>
          </a:p>
        </p:txBody>
      </p:sp>
    </p:spTree>
    <p:extLst>
      <p:ext uri="{BB962C8B-B14F-4D97-AF65-F5344CB8AC3E}">
        <p14:creationId xmlns:p14="http://schemas.microsoft.com/office/powerpoint/2010/main" val="227189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7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7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679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7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679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7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7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7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7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6799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679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7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679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7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7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7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7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6799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7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679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7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7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48" grpId="0" animBg="1"/>
      <p:bldP spid="679949" grpId="0" animBg="1"/>
      <p:bldP spid="679950" grpId="0" animBg="1"/>
      <p:bldP spid="679951" grpId="0" animBg="1"/>
      <p:bldP spid="679951" grpId="1" animBg="1"/>
      <p:bldP spid="679952" grpId="0" animBg="1"/>
      <p:bldP spid="679952" grpId="1" animBg="1"/>
      <p:bldP spid="679953" grpId="0" animBg="1"/>
      <p:bldP spid="679953" grpId="1" animBg="1"/>
      <p:bldP spid="679954" grpId="0" animBg="1"/>
      <p:bldP spid="679955" grpId="0" animBg="1"/>
      <p:bldP spid="679955" grpId="1" animBg="1"/>
      <p:bldP spid="679956" grpId="0" animBg="1"/>
      <p:bldP spid="679957" grpId="0" animBg="1"/>
      <p:bldP spid="679958" grpId="0"/>
      <p:bldP spid="679959" grpId="0" animBg="1"/>
      <p:bldP spid="679960" grpId="0"/>
      <p:bldP spid="679961" grpId="0"/>
      <p:bldP spid="679962" grpId="0" animBg="1"/>
      <p:bldP spid="679963" grpId="0" animBg="1" autoUpdateAnimBg="0"/>
      <p:bldP spid="679964" grpId="0" animBg="1"/>
      <p:bldP spid="679965" grpId="0" animBg="1"/>
      <p:bldP spid="679965" grpId="1" animBg="1"/>
      <p:bldP spid="679965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Soar Agent to Count to 10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Operators:</a:t>
            </a:r>
          </a:p>
          <a:p>
            <a:pPr lvl="1"/>
            <a:r>
              <a:rPr lang="en-US" dirty="0" smtClean="0"/>
              <a:t>Initialization of count to 0 (s1 ^count 0)</a:t>
            </a:r>
          </a:p>
          <a:p>
            <a:pPr lvl="1"/>
            <a:r>
              <a:rPr lang="en-US" dirty="0" smtClean="0"/>
              <a:t>Count: add 1</a:t>
            </a:r>
          </a:p>
          <a:p>
            <a:r>
              <a:rPr lang="en-US" dirty="0" smtClean="0"/>
              <a:t>State: </a:t>
            </a:r>
          </a:p>
          <a:p>
            <a:pPr lvl="1"/>
            <a:r>
              <a:rPr lang="en-US" dirty="0" smtClean="0"/>
              <a:t>Current count</a:t>
            </a:r>
          </a:p>
          <a:p>
            <a:pPr lvl="1"/>
            <a:r>
              <a:rPr lang="en-US" dirty="0" smtClean="0"/>
              <a:t>(s1 ^count 0)</a:t>
            </a:r>
          </a:p>
          <a:p>
            <a:r>
              <a:rPr lang="en-US" dirty="0" smtClean="0"/>
              <a:t>Goal detection: </a:t>
            </a:r>
          </a:p>
          <a:p>
            <a:pPr lvl="1"/>
            <a:r>
              <a:rPr lang="en-US" dirty="0" smtClean="0"/>
              <a:t>Count = 10</a:t>
            </a:r>
          </a:p>
          <a:p>
            <a:pPr lvl="1"/>
            <a:r>
              <a:rPr lang="en-US" dirty="0" smtClean="0"/>
              <a:t>(&lt;s&gt; ^count 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Working Memory</a:t>
            </a:r>
          </a:p>
        </p:txBody>
      </p:sp>
      <p:sp>
        <p:nvSpPr>
          <p:cNvPr id="25603" name="Oval 4"/>
          <p:cNvSpPr>
            <a:spLocks noChangeAspect="1" noChangeArrowheads="1"/>
          </p:cNvSpPr>
          <p:nvPr/>
        </p:nvSpPr>
        <p:spPr bwMode="auto">
          <a:xfrm>
            <a:off x="2286000" y="2932113"/>
            <a:ext cx="423863" cy="4095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4" name="Line 5"/>
          <p:cNvSpPr>
            <a:spLocks noChangeShapeType="1"/>
          </p:cNvSpPr>
          <p:nvPr/>
        </p:nvSpPr>
        <p:spPr bwMode="auto">
          <a:xfrm flipV="1">
            <a:off x="2649538" y="1690688"/>
            <a:ext cx="1249362" cy="1319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5" name="Line 6"/>
          <p:cNvSpPr>
            <a:spLocks noChangeShapeType="1"/>
          </p:cNvSpPr>
          <p:nvPr/>
        </p:nvSpPr>
        <p:spPr bwMode="auto">
          <a:xfrm flipV="1">
            <a:off x="2709863" y="3136900"/>
            <a:ext cx="1012825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2819399" y="2743200"/>
            <a:ext cx="1139031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800" b="1" dirty="0" smtClean="0">
                <a:latin typeface="Courier New" pitchFamily="49" charset="0"/>
              </a:rPr>
              <a:t>^count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1657350" y="2066925"/>
            <a:ext cx="2513013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800" b="1" dirty="0" smtClean="0">
                <a:latin typeface="Courier New" pitchFamily="49" charset="0"/>
              </a:rPr>
              <a:t>^superstate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3692525" y="1457325"/>
            <a:ext cx="908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" tIns="18288" rIns="18288" bIns="18288"/>
          <a:lstStyle/>
          <a:p>
            <a:pPr algn="ctr"/>
            <a:r>
              <a:rPr lang="en-US" sz="1800" b="1" dirty="0" smtClean="0">
                <a:latin typeface="Courier New" pitchFamily="49" charset="0"/>
              </a:rPr>
              <a:t>nil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5616" name="Text Box 17"/>
          <p:cNvSpPr txBox="1">
            <a:spLocks noChangeArrowheads="1"/>
          </p:cNvSpPr>
          <p:nvPr/>
        </p:nvSpPr>
        <p:spPr bwMode="auto">
          <a:xfrm>
            <a:off x="2311400" y="3005138"/>
            <a:ext cx="384175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/>
          <a:lstStyle/>
          <a:p>
            <a:pPr algn="ctr"/>
            <a:r>
              <a:rPr lang="en-US" sz="1600" b="1">
                <a:latin typeface="Courier New" pitchFamily="49" charset="0"/>
                <a:cs typeface="Courier New" pitchFamily="49" charset="0"/>
              </a:rPr>
              <a:t>S1</a:t>
            </a:r>
          </a:p>
        </p:txBody>
      </p:sp>
      <p:sp>
        <p:nvSpPr>
          <p:cNvPr id="25617" name="Text Box 18"/>
          <p:cNvSpPr txBox="1">
            <a:spLocks noChangeArrowheads="1"/>
          </p:cNvSpPr>
          <p:nvPr/>
        </p:nvSpPr>
        <p:spPr bwMode="auto">
          <a:xfrm>
            <a:off x="3726071" y="2991286"/>
            <a:ext cx="38417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/>
          <a:lstStyle/>
          <a:p>
            <a:pPr algn="ctr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25623" name="Rectangle 29"/>
          <p:cNvSpPr>
            <a:spLocks noChangeArrowheads="1"/>
          </p:cNvSpPr>
          <p:nvPr/>
        </p:nvSpPr>
        <p:spPr bwMode="auto">
          <a:xfrm>
            <a:off x="533400" y="4427538"/>
            <a:ext cx="261930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1" dirty="0" smtClean="0">
                <a:latin typeface="Courier New" pitchFamily="49" charset="0"/>
              </a:rPr>
              <a:t>(S1 ^superstate nil</a:t>
            </a:r>
          </a:p>
          <a:p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^count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8"/>
            <a:ext cx="8991600" cy="46863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sz="2800" dirty="0" smtClean="0"/>
              <a:t>For </a:t>
            </a:r>
            <a:r>
              <a:rPr lang="en-US" sz="2800" dirty="0"/>
              <a:t>every operator, must </a:t>
            </a:r>
            <a:r>
              <a:rPr lang="en-US" sz="2800" dirty="0" smtClean="0"/>
              <a:t>be defined by at </a:t>
            </a:r>
            <a:r>
              <a:rPr lang="en-US" sz="2800" dirty="0"/>
              <a:t>least two rules:</a:t>
            </a:r>
          </a:p>
          <a:p>
            <a:pPr marL="514350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/>
              <a:t>Proposal </a:t>
            </a:r>
            <a:r>
              <a:rPr lang="en-US" sz="2800" dirty="0" smtClean="0"/>
              <a:t>rule creates </a:t>
            </a:r>
            <a:r>
              <a:rPr lang="en-US" sz="2800" dirty="0"/>
              <a:t>operator structure in working </a:t>
            </a:r>
            <a:r>
              <a:rPr lang="en-US" sz="2800" dirty="0" smtClean="0"/>
              <a:t>memory and acceptable preference</a:t>
            </a:r>
            <a:endParaRPr lang="en-US" sz="2800" dirty="0"/>
          </a:p>
          <a:p>
            <a:pPr marL="514350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 smtClean="0"/>
              <a:t>Application rule tests </a:t>
            </a:r>
            <a:r>
              <a:rPr lang="en-US" sz="2800" dirty="0"/>
              <a:t>for selected operator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Makes changes to the state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Application must change state so proposal no longer matches</a:t>
            </a:r>
          </a:p>
          <a:p>
            <a:pPr lvl="2">
              <a:lnSpc>
                <a:spcPct val="90000"/>
              </a:lnSpc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832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dirty="0" smtClean="0"/>
              <a:t>Count Operators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4" y="1295400"/>
            <a:ext cx="8523515" cy="52251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Proposal</a:t>
            </a:r>
            <a:r>
              <a:rPr lang="en-US" dirty="0"/>
              <a:t>: when operator should be </a:t>
            </a:r>
            <a:r>
              <a:rPr lang="en-US" dirty="0" smtClean="0"/>
              <a:t>considered</a:t>
            </a:r>
            <a:endParaRPr lang="en-US" dirty="0"/>
          </a:p>
          <a:p>
            <a:r>
              <a:rPr lang="en-US" sz="2600" b="1" dirty="0">
                <a:latin typeface="Calibri" pitchFamily="34" charset="0"/>
                <a:cs typeface="Calibri" pitchFamily="34" charset="0"/>
              </a:rPr>
              <a:t>p</a:t>
            </a:r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ropose*initialize-count: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	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the state exists and there is no count, then propose initialize-count. </a:t>
            </a:r>
          </a:p>
          <a:p>
            <a:r>
              <a:rPr lang="en-US" sz="2600" b="1" dirty="0">
                <a:latin typeface="Calibri" pitchFamily="34" charset="0"/>
                <a:cs typeface="Calibri" pitchFamily="34" charset="0"/>
              </a:rPr>
              <a:t>propose*count: 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there is a count, then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propose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count. </a:t>
            </a:r>
          </a:p>
          <a:p>
            <a:pPr lvl="1"/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sz="18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/>
              <a:t>Application: how the operator changes the </a:t>
            </a:r>
            <a:r>
              <a:rPr lang="en-US" dirty="0" smtClean="0"/>
              <a:t>state</a:t>
            </a:r>
            <a:endParaRPr lang="en-US" sz="18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600" b="1" dirty="0">
                <a:latin typeface="Calibri" pitchFamily="34" charset="0"/>
                <a:cs typeface="Calibri" pitchFamily="34" charset="0"/>
              </a:rPr>
              <a:t>a</a:t>
            </a:r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pply*initialize-count: 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initialize-count is selected, then create a count of 0.</a:t>
            </a:r>
          </a:p>
          <a:p>
            <a:r>
              <a:rPr lang="en-US" sz="2600" b="1" dirty="0" smtClean="0">
                <a:latin typeface="Calibri" pitchFamily="34" charset="0"/>
                <a:cs typeface="Calibri" pitchFamily="34" charset="0"/>
              </a:rPr>
              <a:t>apply*count</a:t>
            </a:r>
            <a:r>
              <a:rPr lang="en-US" sz="2600" b="1" dirty="0">
                <a:latin typeface="Calibri" pitchFamily="34" charset="0"/>
                <a:cs typeface="Calibri" pitchFamily="34" charset="0"/>
              </a:rPr>
              <a:t>: </a:t>
            </a:r>
            <a:endParaRPr lang="en-US" sz="2600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count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 selected, then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 the current-count with (+ 1 current-count).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88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The Soar Cognitive Architecture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(Laird</a:t>
            </a:r>
            <a:r>
              <a:rPr lang="en-US" sz="3600" dirty="0"/>
              <a:t>, Newell, Rosenbloom, et al.; </a:t>
            </a:r>
            <a:r>
              <a:rPr lang="en-US" sz="3600" dirty="0" smtClean="0"/>
              <a:t>1981-)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2" descr="http://mitpress.mit.edu/images/products/books/9780262122962-f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996" y="1208677"/>
            <a:ext cx="4116386" cy="524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4" r="12409"/>
          <a:stretch/>
        </p:blipFill>
        <p:spPr bwMode="auto">
          <a:xfrm>
            <a:off x="348539" y="1204333"/>
            <a:ext cx="4494214" cy="521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83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7714"/>
            <a:ext cx="9067799" cy="648788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if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the state exists and there is no count, then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propose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initialize-count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{propose*initialize-count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(state &lt;s&gt; ^superstate nil)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-(&lt;s&gt; ^count)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(&lt;s&gt; ^operator &lt;o&gt; 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(&lt;o&gt; ^name initialize-count)}</a:t>
            </a: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if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initialize-count is selected, then create a count of 0.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{apply*initialize-count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(state &lt;s&gt;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^operator &lt;o&gt;)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(&lt;o&gt; ^name initialize-count)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(&lt;s&gt;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^name count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^count 0)}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227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3538"/>
            <a:ext cx="8915399" cy="648788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f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there is a count, then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propose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count.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{propose*count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(state &lt;s&gt; ^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 &lt; 10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(&lt;s&gt; ^operator &lt;o&gt; 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(&lt;o&gt; ^name count)}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if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count is selected, then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replace current-count with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(+ 1 </a:t>
            </a:r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current-count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{apply*count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(state &lt;s&gt;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^operator &lt;o&gt;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 ^count &lt;count&gt;)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(&lt;o&gt; ^name count)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(&lt;s&gt;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^count &lt;count&gt; -)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(&lt;s&gt; ^count (+ 1 &lt;count&gt;))}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423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029" y="43538"/>
            <a:ext cx="8577942" cy="648788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sz="2400" b="1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f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there is a count, then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propose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count.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{propose*count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(state &lt;s&gt; ^count &lt; 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(&lt;s&gt; ^operator &lt;o&gt; 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(&lt;o&gt; ^name count)}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if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count is selected, then replace the current-count with (+ 1 current-count).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{apply*count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state &lt;s&gt;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operator.name</a:t>
            </a: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  ^count &lt;count&gt;)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(write (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crlf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|Count: | (+ 1 &lt;count&gt;))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(&lt;s&gt;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^count &lt;count&gt; -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(+ 1 &lt;count&gt;))}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36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029" y="43538"/>
            <a:ext cx="8577942" cy="6487886"/>
          </a:xfrm>
        </p:spPr>
        <p:txBody>
          <a:bodyPr/>
          <a:lstStyle/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 Detection</a:t>
            </a:r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if the count is 10,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then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halt.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{detect*count10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(state &lt;s&gt; ^count 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(halt)}</a:t>
            </a:r>
          </a:p>
        </p:txBody>
      </p:sp>
    </p:spTree>
    <p:extLst>
      <p:ext uri="{BB962C8B-B14F-4D97-AF65-F5344CB8AC3E}">
        <p14:creationId xmlns:p14="http://schemas.microsoft.com/office/powerpoint/2010/main" val="3265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4700"/>
          </a:xfrm>
        </p:spPr>
        <p:txBody>
          <a:bodyPr/>
          <a:lstStyle/>
          <a:p>
            <a:r>
              <a:rPr lang="en-US" dirty="0" smtClean="0"/>
              <a:t>Persistence!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49338"/>
            <a:ext cx="9144000" cy="5808662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Actions of non-operator application rules </a:t>
            </a:r>
            <a:r>
              <a:rPr lang="en-US" b="1" i="1" dirty="0" smtClean="0"/>
              <a:t>retract</a:t>
            </a:r>
            <a:r>
              <a:rPr lang="en-US" dirty="0" smtClean="0"/>
              <a:t> when rule no longer matches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No longer relevant to current situation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Operator proposals and state elaboration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Instantiation-support = i-support</a:t>
            </a:r>
          </a:p>
          <a:p>
            <a:pPr lvl="1">
              <a:spcBef>
                <a:spcPts val="600"/>
              </a:spcBef>
            </a:pPr>
            <a:r>
              <a:rPr lang="en-US" i="1" dirty="0" smtClean="0">
                <a:solidFill>
                  <a:srgbClr val="FF0000"/>
                </a:solidFill>
              </a:rPr>
              <a:t>Rule doesn’t test the selected operator and modify state.</a:t>
            </a:r>
          </a:p>
          <a:p>
            <a:pPr marL="1030288" lvl="2" indent="-287338">
              <a:spcBef>
                <a:spcPts val="600"/>
              </a:spcBef>
            </a:pPr>
            <a:r>
              <a:rPr lang="en-US" sz="2200" dirty="0"/>
              <a:t>Propose operator: </a:t>
            </a:r>
            <a:endParaRPr lang="en-US" sz="2200" dirty="0" smtClean="0"/>
          </a:p>
          <a:p>
            <a:pPr marL="1487488" lvl="3" indent="-287338">
              <a:spcBef>
                <a:spcPts val="600"/>
              </a:spcBef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current count is less than 10, propose the count operator. </a:t>
            </a:r>
          </a:p>
          <a:p>
            <a:pPr marL="1030288" lvl="2" indent="-287338">
              <a:spcBef>
                <a:spcPts val="600"/>
              </a:spcBef>
            </a:pPr>
            <a:r>
              <a:rPr lang="en-US" sz="2200" dirty="0" smtClean="0"/>
              <a:t>Elaborate state: </a:t>
            </a:r>
          </a:p>
          <a:p>
            <a:pPr marL="1487488" lvl="3" indent="-287338">
              <a:spcBef>
                <a:spcPts val="600"/>
              </a:spcBef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the count is 1, 3, 5, 7 or 9, the number is odd.</a:t>
            </a:r>
          </a:p>
          <a:p>
            <a:pPr marL="1030288" lvl="2" indent="-287338">
              <a:spcBef>
                <a:spcPts val="600"/>
              </a:spcBef>
            </a:pPr>
            <a:r>
              <a:rPr lang="en-US" sz="2200" dirty="0" smtClean="0"/>
              <a:t>Create operator preferences: </a:t>
            </a:r>
          </a:p>
          <a:p>
            <a:pPr marL="1487488" lvl="3" indent="-287338">
              <a:spcBef>
                <a:spcPts val="600"/>
              </a:spcBef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playing hearts and not shooting the moon, avoid taking tricks with hearts or the Queen of Spades. </a:t>
            </a:r>
          </a:p>
        </p:txBody>
      </p:sp>
    </p:spTree>
    <p:extLst>
      <p:ext uri="{BB962C8B-B14F-4D97-AF65-F5344CB8AC3E}">
        <p14:creationId xmlns:p14="http://schemas.microsoft.com/office/powerpoint/2010/main" val="16134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39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39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4700"/>
          </a:xfrm>
        </p:spPr>
        <p:txBody>
          <a:bodyPr/>
          <a:lstStyle/>
          <a:p>
            <a:r>
              <a:rPr lang="en-US" dirty="0" smtClean="0"/>
              <a:t>Persistence!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70950" cy="5562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/>
              <a:t>Actions of operator application rules </a:t>
            </a:r>
            <a:r>
              <a:rPr lang="en-US" sz="2800" i="1" dirty="0" smtClean="0"/>
              <a:t>persists</a:t>
            </a:r>
            <a:r>
              <a:rPr lang="en-US" sz="2800" dirty="0" smtClean="0"/>
              <a:t> indefinitely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Otherwise actions retract as soon as operator isn’t selected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Operators perform non-monotonic changes to state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Operator-support = o-support</a:t>
            </a:r>
          </a:p>
          <a:p>
            <a:pPr lvl="1">
              <a:spcBef>
                <a:spcPts val="600"/>
              </a:spcBef>
            </a:pPr>
            <a:r>
              <a:rPr lang="en-US" sz="2400" i="1" dirty="0" smtClean="0">
                <a:solidFill>
                  <a:srgbClr val="FF0000"/>
                </a:solidFill>
              </a:rPr>
              <a:t>Rule tests the selected operator and modifies the state</a:t>
            </a:r>
          </a:p>
          <a:p>
            <a:pPr lvl="2">
              <a:spcBef>
                <a:spcPts val="6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application: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3">
              <a:spcBef>
                <a:spcPts val="600"/>
              </a:spcBef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 is selected, then replace the current-count with (+ 1 current-count).</a:t>
            </a:r>
          </a:p>
          <a:p>
            <a:pPr lvl="2">
              <a:spcBef>
                <a:spcPts val="600"/>
              </a:spcBef>
            </a:pPr>
            <a:endParaRPr lang="en-US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24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123" y="238125"/>
            <a:ext cx="8933793" cy="831850"/>
          </a:xfrm>
        </p:spPr>
        <p:txBody>
          <a:bodyPr/>
          <a:lstStyle/>
          <a:p>
            <a:r>
              <a:rPr lang="en-US" sz="3600" dirty="0" smtClean="0"/>
              <a:t>Review of Operators in Working Memory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238" y="1314450"/>
            <a:ext cx="9021762" cy="554355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sz="2600" dirty="0" smtClean="0"/>
              <a:t>To be considered for selection, an operator must have an acceptable preference on the state.</a:t>
            </a:r>
            <a:endParaRPr lang="en-US" sz="3000" dirty="0" smtClean="0"/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(s1 ^operator o1 +)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FF9933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dirty="0" smtClean="0"/>
              <a:t>Operators must have a declarative representation in working memory (something rules can test, such as name).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(o1 ^name count)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sz="2000" dirty="0" smtClean="0"/>
          </a:p>
          <a:p>
            <a:pPr>
              <a:spcBef>
                <a:spcPct val="0"/>
              </a:spcBef>
            </a:pPr>
            <a:r>
              <a:rPr lang="en-US" sz="2400" dirty="0" smtClean="0"/>
              <a:t>When an operator is </a:t>
            </a:r>
            <a:r>
              <a:rPr lang="en-US" sz="2400" i="1" dirty="0" smtClean="0"/>
              <a:t>selected</a:t>
            </a:r>
            <a:r>
              <a:rPr lang="en-US" sz="2400" dirty="0" smtClean="0"/>
              <a:t>, there is a working memory element in the state (different than the preference)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(s1 ^operator o1)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dirty="0" smtClean="0">
              <a:solidFill>
                <a:srgbClr val="FF9933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dirty="0" smtClean="0"/>
              <a:t>Rules that test for a selected operator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</a:rPr>
              <a:t>(&lt;s&gt; ^operator &lt;o&gt;)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apply the operator by modifying the state.</a:t>
            </a:r>
            <a:r>
              <a:rPr lang="en-US" sz="3200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260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28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8" y="1093788"/>
            <a:ext cx="8650013" cy="50101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Create operators that compute the Fibonacci sequence.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0 1 1 2 3 5 8 13 …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State representation: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Need last numbers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count0, count1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(&lt;s&gt; ^count0 …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 </a:t>
            </a:r>
            <a:r>
              <a:rPr lang="en-US" dirty="0" smtClean="0"/>
              <a:t>       ^count1 …)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Operator updates counts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count0 </a:t>
            </a:r>
            <a:r>
              <a:rPr lang="en-US" dirty="0" smtClean="0">
                <a:sym typeface="Wingdings" pitchFamily="2" charset="2"/>
              </a:rPr>
              <a:t> count1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sym typeface="Wingdings" pitchFamily="2" charset="2"/>
              </a:rPr>
              <a:t>count1  (+ count0 count1)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4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071" y="41564"/>
            <a:ext cx="8229600" cy="1143000"/>
          </a:xfrm>
        </p:spPr>
        <p:txBody>
          <a:bodyPr/>
          <a:lstStyle/>
          <a:p>
            <a:r>
              <a:rPr lang="en-US" sz="4000" dirty="0" smtClean="0"/>
              <a:t>Fibonacci Operators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15400" cy="530134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propose*initialize-count: </a:t>
            </a:r>
          </a:p>
          <a:p>
            <a:pPr lvl="1"/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the state exists and there is no count0, then proposal initialize-count. 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a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pply*initialize-count: </a:t>
            </a:r>
          </a:p>
          <a:p>
            <a:pPr lvl="1"/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initialize-count is selected, then create a count0 of 0, count1 of 1.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propose*count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fibonacci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: </a:t>
            </a:r>
          </a:p>
          <a:p>
            <a:pPr lvl="1"/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there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count0,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proposal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count-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apply*count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-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fibonacci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: </a:t>
            </a:r>
          </a:p>
          <a:p>
            <a:pPr lvl="1"/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count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 selected, then 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 the count0 with count1 and replace count1 with (+ count0 count1)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39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477" y="165163"/>
            <a:ext cx="8243434" cy="648788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{propose*initialize-count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fibonacci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(state &lt;s&gt; ^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superstate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nil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 -^name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(&lt;s&gt; ^operator &lt;o&gt; 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(&lt;o&gt; ^name initialize-count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{apply*initialize-count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fibonacci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(state &lt;s&gt;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^operator &lt;o&gt;)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(&lt;o&gt; ^name initialize-count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(&lt;s&gt;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^name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fibonacci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^count0 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^count1 1)}</a:t>
            </a:r>
          </a:p>
          <a:p>
            <a:pPr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416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5197475"/>
          </a:xfrm>
        </p:spPr>
        <p:txBody>
          <a:bodyPr>
            <a:normAutofit lnSpcReduction="10000"/>
          </a:bodyPr>
          <a:lstStyle/>
          <a:p>
            <a:pPr marL="228600" indent="-228600"/>
            <a:r>
              <a:rPr lang="en-US" sz="2400" dirty="0"/>
              <a:t>Maintain a single </a:t>
            </a:r>
            <a:r>
              <a:rPr lang="en-US" sz="2400" dirty="0" smtClean="0"/>
              <a:t>integrated architectural implementation</a:t>
            </a:r>
          </a:p>
          <a:p>
            <a:pPr marL="628650" lvl="1" indent="-228600"/>
            <a:r>
              <a:rPr lang="en-US" sz="2000" dirty="0" smtClean="0"/>
              <a:t>Force </a:t>
            </a:r>
            <a:r>
              <a:rPr lang="en-US" sz="2000" dirty="0"/>
              <a:t>everything (and everyone) to work </a:t>
            </a:r>
            <a:r>
              <a:rPr lang="en-US" sz="2000" dirty="0" smtClean="0"/>
              <a:t>together</a:t>
            </a:r>
            <a:endParaRPr lang="en-US" sz="2400" dirty="0" smtClean="0"/>
          </a:p>
          <a:p>
            <a:pPr marL="228600" indent="-228600"/>
            <a:r>
              <a:rPr lang="en-US" sz="2400" dirty="0" smtClean="0"/>
              <a:t>Explore new architectural mechanisms or extensions to existing mechanisms </a:t>
            </a:r>
          </a:p>
          <a:p>
            <a:pPr marL="628650" lvl="1" indent="-228600"/>
            <a:r>
              <a:rPr lang="en-US" sz="2400" dirty="0" smtClean="0"/>
              <a:t>Episodic memory, </a:t>
            </a:r>
            <a:r>
              <a:rPr lang="en-US" sz="2400" dirty="0"/>
              <a:t>s</a:t>
            </a:r>
            <a:r>
              <a:rPr lang="en-US" sz="2400" dirty="0" smtClean="0"/>
              <a:t>emantic memory, reinforcement learning, mental imagery, emotion-influenced processing</a:t>
            </a:r>
          </a:p>
          <a:p>
            <a:pPr marL="628650" lvl="1" indent="-228600"/>
            <a:r>
              <a:rPr lang="en-US" sz="2400" dirty="0" smtClean="0"/>
              <a:t>Develop implementations that scale to large knowledge bases and with minimal computational overhead.</a:t>
            </a:r>
            <a:endParaRPr lang="en-US" sz="2000" dirty="0" smtClean="0"/>
          </a:p>
          <a:p>
            <a:pPr marL="228600" indent="-228600"/>
            <a:r>
              <a:rPr lang="en-US" sz="2400" dirty="0" smtClean="0"/>
              <a:t>New cognitive capabilities that exploit architectural mechanisms</a:t>
            </a:r>
          </a:p>
          <a:p>
            <a:pPr marL="228600" indent="-228600"/>
            <a:r>
              <a:rPr lang="en-US" sz="2400" dirty="0"/>
              <a:t>Choose tasks that require integration of many architectural and cognitive </a:t>
            </a:r>
            <a:r>
              <a:rPr lang="en-US" sz="2400" dirty="0" smtClean="0"/>
              <a:t>capabilities, and </a:t>
            </a:r>
            <a:r>
              <a:rPr lang="en-US" sz="2400" dirty="0"/>
              <a:t>involve large bodies of knowledge</a:t>
            </a:r>
          </a:p>
          <a:p>
            <a:pPr marL="231775" indent="-231775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9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029" y="43538"/>
            <a:ext cx="8577942" cy="648788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{propose*count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fibonacci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(state &lt;s&gt; ^count0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 ^count1)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(&lt;s&gt; ^operator &lt;o&gt; 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(&lt;o&gt; ^name count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fibonacci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{apply*count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(state &lt;s&gt;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^operator.name count-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fibonacci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  ^count0 &lt;c0&gt;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  ^count1 &lt;c1&gt;)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(write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crlf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|Next Number: | &lt;c1&gt;)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(&lt;s&gt;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^count0 &lt;c0&gt; -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    &lt;c1&gt;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    ^count1 &lt;c1&gt; 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   (+ &lt;c0&gt; &lt;c1&gt;))}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224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>
            <a:spLocks noGrp="1"/>
          </p:cNvSpPr>
          <p:nvPr>
            <p:ph type="title"/>
          </p:nvPr>
        </p:nvSpPr>
        <p:spPr>
          <a:xfrm>
            <a:off x="769937" y="152398"/>
            <a:ext cx="7759701" cy="117157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 defTabSz="850391">
              <a:defRPr sz="1800">
                <a:solidFill>
                  <a:srgbClr val="000000"/>
                </a:solidFill>
              </a:defRPr>
            </a:pPr>
            <a:r>
              <a:rPr sz="3720">
                <a:solidFill>
                  <a:schemeClr val="tx1"/>
                </a:solidFill>
              </a:rPr>
              <a:t>Operators and States </a:t>
            </a:r>
            <a:br>
              <a:rPr sz="3720">
                <a:solidFill>
                  <a:schemeClr val="tx1"/>
                </a:solidFill>
              </a:rPr>
            </a:br>
            <a:r>
              <a:rPr sz="3720">
                <a:solidFill>
                  <a:schemeClr val="tx1"/>
                </a:solidFill>
              </a:rPr>
              <a:t>for Colored Blocks World</a:t>
            </a:r>
          </a:p>
        </p:txBody>
      </p:sp>
      <p:sp>
        <p:nvSpPr>
          <p:cNvPr id="544" name="Shape 544"/>
          <p:cNvSpPr>
            <a:spLocks noGrp="1"/>
          </p:cNvSpPr>
          <p:nvPr>
            <p:ph idx="1"/>
          </p:nvPr>
        </p:nvSpPr>
        <p:spPr>
          <a:xfrm>
            <a:off x="228600" y="1241864"/>
            <a:ext cx="8915400" cy="531297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 dirty="0"/>
              <a:t>States</a:t>
            </a:r>
          </a:p>
          <a:p>
            <a:pPr marL="838200" lvl="1" indent="-381000"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sz="2000" dirty="0"/>
              <a:t>Objects </a:t>
            </a:r>
            <a:endParaRPr sz="2400" dirty="0"/>
          </a:p>
          <a:p>
            <a:pPr marL="1238250" lvl="2" indent="-381000"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sz="2000" dirty="0"/>
              <a:t>blocks [color, name]</a:t>
            </a:r>
            <a:endParaRPr sz="2400" dirty="0"/>
          </a:p>
          <a:p>
            <a:pPr marL="1238250" lvl="2" indent="-381000"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sz="2000" dirty="0"/>
              <a:t>paint brushes for specific colors [color]</a:t>
            </a:r>
            <a:endParaRPr sz="2400" dirty="0"/>
          </a:p>
          <a:p>
            <a:pPr marL="838200" lvl="1" indent="-381000"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sz="2000" dirty="0"/>
              <a:t>Initially all blocks are white</a:t>
            </a:r>
            <a:endParaRPr sz="2400" dirty="0"/>
          </a:p>
          <a:p>
            <a:pPr marL="0" lvl="0" indent="0"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 dirty="0"/>
              <a:t>Operators:</a:t>
            </a:r>
          </a:p>
          <a:p>
            <a:pPr marL="838200" lvl="1" indent="-381000"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sz="2000" dirty="0"/>
              <a:t>Initialize-blocks-world</a:t>
            </a:r>
            <a:endParaRPr sz="2400" dirty="0"/>
          </a:p>
          <a:p>
            <a:pPr marL="838200" lvl="1" indent="-381000"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sz="2000" dirty="0"/>
              <a:t>Paint a block with a different paint brush color</a:t>
            </a:r>
            <a:endParaRPr sz="2400" dirty="0"/>
          </a:p>
          <a:p>
            <a:pPr marL="0" lvl="0" indent="57150"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 dirty="0"/>
              <a:t>Goal:</a:t>
            </a:r>
          </a:p>
          <a:p>
            <a:pPr marL="838200" lvl="1" indent="-381000"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sz="2000" dirty="0"/>
              <a:t>All blocks are red</a:t>
            </a:r>
            <a:endParaRPr sz="2400" dirty="0"/>
          </a:p>
          <a:p>
            <a:pPr marL="914400" lvl="1" indent="-457200"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endParaRPr sz="2000" dirty="0"/>
          </a:p>
          <a:p>
            <a:pPr marL="0" lvl="0" indent="57150"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 dirty="0"/>
              <a:t>Multiple operators can be proposed at the same time.</a:t>
            </a:r>
          </a:p>
          <a:p>
            <a:pPr marL="0" lvl="0" indent="57150">
              <a:spcBef>
                <a:spcPts val="8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 dirty="0"/>
              <a:t>Use </a:t>
            </a:r>
            <a:r>
              <a:rPr sz="2400" i="1" dirty="0"/>
              <a:t>preferences </a:t>
            </a:r>
            <a:r>
              <a:rPr sz="2400" dirty="0"/>
              <a:t>to select between them.</a:t>
            </a:r>
          </a:p>
        </p:txBody>
      </p:sp>
      <p:grpSp>
        <p:nvGrpSpPr>
          <p:cNvPr id="550" name="Group 550"/>
          <p:cNvGrpSpPr/>
          <p:nvPr/>
        </p:nvGrpSpPr>
        <p:grpSpPr>
          <a:xfrm>
            <a:off x="4953000" y="1524000"/>
            <a:ext cx="617077" cy="558419"/>
            <a:chOff x="0" y="-1"/>
            <a:chExt cx="617075" cy="558418"/>
          </a:xfrm>
        </p:grpSpPr>
        <p:sp>
          <p:nvSpPr>
            <p:cNvPr id="545" name="Shape 545"/>
            <p:cNvSpPr/>
            <p:nvPr/>
          </p:nvSpPr>
          <p:spPr>
            <a:xfrm>
              <a:off x="0" y="-1"/>
              <a:ext cx="617075" cy="558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4887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71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C5C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77470" y="-1"/>
              <a:ext cx="139605" cy="558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0" y="-1"/>
              <a:ext cx="617075" cy="139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887" y="0"/>
                  </a:lnTo>
                  <a:lnTo>
                    <a:pt x="21600" y="0"/>
                  </a:lnTo>
                  <a:lnTo>
                    <a:pt x="16713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0" y="-1"/>
              <a:ext cx="617075" cy="558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4887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713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713" y="5400"/>
                  </a:lnTo>
                  <a:lnTo>
                    <a:pt x="21600" y="0"/>
                  </a:lnTo>
                  <a:moveTo>
                    <a:pt x="16713" y="5400"/>
                  </a:moveTo>
                  <a:lnTo>
                    <a:pt x="16713" y="21600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0" y="139604"/>
              <a:ext cx="477471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 b="1"/>
              </a:lvl1pPr>
            </a:lstStyle>
            <a:p>
              <a:pPr lvl="0">
                <a:defRPr b="0"/>
              </a:pPr>
              <a:r>
                <a:rPr b="1"/>
                <a:t>A</a:t>
              </a:r>
            </a:p>
          </p:txBody>
        </p:sp>
      </p:grpSp>
      <p:grpSp>
        <p:nvGrpSpPr>
          <p:cNvPr id="556" name="Group 556"/>
          <p:cNvGrpSpPr/>
          <p:nvPr/>
        </p:nvGrpSpPr>
        <p:grpSpPr>
          <a:xfrm>
            <a:off x="5716017" y="1524000"/>
            <a:ext cx="617077" cy="558419"/>
            <a:chOff x="0" y="-1"/>
            <a:chExt cx="617075" cy="558418"/>
          </a:xfrm>
        </p:grpSpPr>
        <p:sp>
          <p:nvSpPr>
            <p:cNvPr id="551" name="Shape 551"/>
            <p:cNvSpPr/>
            <p:nvPr/>
          </p:nvSpPr>
          <p:spPr>
            <a:xfrm>
              <a:off x="0" y="-1"/>
              <a:ext cx="617075" cy="558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4887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71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477470" y="-1"/>
              <a:ext cx="139605" cy="558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0" y="-1"/>
              <a:ext cx="617075" cy="139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887" y="0"/>
                  </a:lnTo>
                  <a:lnTo>
                    <a:pt x="21600" y="0"/>
                  </a:lnTo>
                  <a:lnTo>
                    <a:pt x="16713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0" y="-1"/>
              <a:ext cx="617075" cy="558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4887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713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713" y="5400"/>
                  </a:lnTo>
                  <a:lnTo>
                    <a:pt x="21600" y="0"/>
                  </a:lnTo>
                  <a:moveTo>
                    <a:pt x="16713" y="5400"/>
                  </a:moveTo>
                  <a:lnTo>
                    <a:pt x="16713" y="21600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0" y="139604"/>
              <a:ext cx="477471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 b="1"/>
              </a:lvl1pPr>
            </a:lstStyle>
            <a:p>
              <a:pPr lvl="0">
                <a:defRPr b="0"/>
              </a:pPr>
              <a:r>
                <a:rPr b="1"/>
                <a:t>B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" grpId="1" build="p" bldLvl="5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/>
          </p:cNvSpPr>
          <p:nvPr>
            <p:ph type="title"/>
          </p:nvPr>
        </p:nvSpPr>
        <p:spPr>
          <a:xfrm>
            <a:off x="769937" y="238125"/>
            <a:ext cx="7759701" cy="8318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/>
              <a:t>Basic Soar Operation</a:t>
            </a:r>
          </a:p>
        </p:txBody>
      </p:sp>
      <p:sp>
        <p:nvSpPr>
          <p:cNvPr id="559" name="Shape 559"/>
          <p:cNvSpPr/>
          <p:nvPr/>
        </p:nvSpPr>
        <p:spPr>
          <a:xfrm>
            <a:off x="36330" y="3332746"/>
            <a:ext cx="1463042" cy="1463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9CCFF"/>
          </a:solidFill>
          <a:ln w="12700">
            <a:solidFill/>
            <a:round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72" name="Group 572"/>
          <p:cNvGrpSpPr/>
          <p:nvPr/>
        </p:nvGrpSpPr>
        <p:grpSpPr>
          <a:xfrm>
            <a:off x="127453" y="3742243"/>
            <a:ext cx="1280795" cy="558422"/>
            <a:chOff x="-2" y="-2"/>
            <a:chExt cx="1280793" cy="558420"/>
          </a:xfrm>
        </p:grpSpPr>
        <p:grpSp>
          <p:nvGrpSpPr>
            <p:cNvPr id="565" name="Group 565"/>
            <p:cNvGrpSpPr/>
            <p:nvPr/>
          </p:nvGrpSpPr>
          <p:grpSpPr>
            <a:xfrm>
              <a:off x="-2" y="-2"/>
              <a:ext cx="617075" cy="558420"/>
              <a:chOff x="-1" y="-1"/>
              <a:chExt cx="617074" cy="558418"/>
            </a:xfrm>
          </p:grpSpPr>
          <p:sp>
            <p:nvSpPr>
              <p:cNvPr id="560" name="Shape 560"/>
              <p:cNvSpPr/>
              <p:nvPr/>
            </p:nvSpPr>
            <p:spPr>
              <a:xfrm>
                <a:off x="-1" y="-1"/>
                <a:ext cx="617073" cy="558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4887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713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800"/>
                </a:pPr>
                <a:endParaRPr/>
              </a:p>
            </p:txBody>
          </p:sp>
          <p:sp>
            <p:nvSpPr>
              <p:cNvPr id="561" name="Shape 561"/>
              <p:cNvSpPr/>
              <p:nvPr/>
            </p:nvSpPr>
            <p:spPr>
              <a:xfrm>
                <a:off x="477468" y="-1"/>
                <a:ext cx="139605" cy="558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800"/>
                </a:pPr>
                <a:endParaRPr/>
              </a:p>
            </p:txBody>
          </p:sp>
          <p:sp>
            <p:nvSpPr>
              <p:cNvPr id="562" name="Shape 562"/>
              <p:cNvSpPr/>
              <p:nvPr/>
            </p:nvSpPr>
            <p:spPr>
              <a:xfrm>
                <a:off x="-1" y="-1"/>
                <a:ext cx="617073" cy="139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887" y="0"/>
                    </a:lnTo>
                    <a:lnTo>
                      <a:pt x="21600" y="0"/>
                    </a:lnTo>
                    <a:lnTo>
                      <a:pt x="16713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800"/>
                </a:pPr>
                <a:endParaRPr/>
              </a:p>
            </p:txBody>
          </p:sp>
          <p:sp>
            <p:nvSpPr>
              <p:cNvPr id="563" name="Shape 563"/>
              <p:cNvSpPr/>
              <p:nvPr/>
            </p:nvSpPr>
            <p:spPr>
              <a:xfrm>
                <a:off x="-1" y="-1"/>
                <a:ext cx="617073" cy="558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4887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713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713" y="5400"/>
                    </a:lnTo>
                    <a:lnTo>
                      <a:pt x="21600" y="0"/>
                    </a:lnTo>
                    <a:moveTo>
                      <a:pt x="16713" y="5400"/>
                    </a:moveTo>
                    <a:lnTo>
                      <a:pt x="16713" y="21600"/>
                    </a:lnTo>
                  </a:path>
                </a:pathLst>
              </a:custGeom>
              <a:noFill/>
              <a:ln w="9525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800"/>
                </a:pPr>
                <a:endParaRPr/>
              </a:p>
            </p:txBody>
          </p:sp>
          <p:sp>
            <p:nvSpPr>
              <p:cNvPr id="564" name="Shape 564"/>
              <p:cNvSpPr/>
              <p:nvPr/>
            </p:nvSpPr>
            <p:spPr>
              <a:xfrm>
                <a:off x="0" y="139604"/>
                <a:ext cx="477468" cy="3693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1800" b="1"/>
                </a:lvl1pPr>
              </a:lstStyle>
              <a:p>
                <a:pPr lvl="0">
                  <a:defRPr b="0"/>
                </a:pPr>
                <a:r>
                  <a:rPr/>
                  <a:t>A</a:t>
                </a:r>
              </a:p>
            </p:txBody>
          </p:sp>
        </p:grpSp>
        <p:grpSp>
          <p:nvGrpSpPr>
            <p:cNvPr id="571" name="Group 571"/>
            <p:cNvGrpSpPr/>
            <p:nvPr/>
          </p:nvGrpSpPr>
          <p:grpSpPr>
            <a:xfrm>
              <a:off x="663716" y="-2"/>
              <a:ext cx="617075" cy="558420"/>
              <a:chOff x="-1" y="-1"/>
              <a:chExt cx="617074" cy="558418"/>
            </a:xfrm>
          </p:grpSpPr>
          <p:sp>
            <p:nvSpPr>
              <p:cNvPr id="566" name="Shape 566"/>
              <p:cNvSpPr/>
              <p:nvPr/>
            </p:nvSpPr>
            <p:spPr>
              <a:xfrm>
                <a:off x="-1" y="-1"/>
                <a:ext cx="617073" cy="558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4887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713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800"/>
                </a:pPr>
                <a:endParaRPr/>
              </a:p>
            </p:txBody>
          </p:sp>
          <p:sp>
            <p:nvSpPr>
              <p:cNvPr id="567" name="Shape 567"/>
              <p:cNvSpPr/>
              <p:nvPr/>
            </p:nvSpPr>
            <p:spPr>
              <a:xfrm>
                <a:off x="477468" y="-1"/>
                <a:ext cx="139605" cy="558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800"/>
                </a:pPr>
                <a:endParaRPr/>
              </a:p>
            </p:txBody>
          </p:sp>
          <p:sp>
            <p:nvSpPr>
              <p:cNvPr id="568" name="Shape 568"/>
              <p:cNvSpPr/>
              <p:nvPr/>
            </p:nvSpPr>
            <p:spPr>
              <a:xfrm>
                <a:off x="-1" y="-1"/>
                <a:ext cx="617073" cy="139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887" y="0"/>
                    </a:lnTo>
                    <a:lnTo>
                      <a:pt x="21600" y="0"/>
                    </a:lnTo>
                    <a:lnTo>
                      <a:pt x="16713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800"/>
                </a:pPr>
                <a:endParaRPr/>
              </a:p>
            </p:txBody>
          </p:sp>
          <p:sp>
            <p:nvSpPr>
              <p:cNvPr id="569" name="Shape 569"/>
              <p:cNvSpPr/>
              <p:nvPr/>
            </p:nvSpPr>
            <p:spPr>
              <a:xfrm>
                <a:off x="-1" y="-1"/>
                <a:ext cx="617073" cy="558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4887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713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713" y="5400"/>
                    </a:lnTo>
                    <a:lnTo>
                      <a:pt x="21600" y="0"/>
                    </a:lnTo>
                    <a:moveTo>
                      <a:pt x="16713" y="5400"/>
                    </a:moveTo>
                    <a:lnTo>
                      <a:pt x="16713" y="21600"/>
                    </a:lnTo>
                  </a:path>
                </a:pathLst>
              </a:custGeom>
              <a:noFill/>
              <a:ln w="9525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800"/>
                </a:pPr>
                <a:endParaRPr/>
              </a:p>
            </p:txBody>
          </p:sp>
          <p:sp>
            <p:nvSpPr>
              <p:cNvPr id="570" name="Shape 570"/>
              <p:cNvSpPr/>
              <p:nvPr/>
            </p:nvSpPr>
            <p:spPr>
              <a:xfrm>
                <a:off x="0" y="139604"/>
                <a:ext cx="477468" cy="3693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1800" b="1"/>
                </a:lvl1pPr>
              </a:lstStyle>
              <a:p>
                <a:pPr lvl="0">
                  <a:defRPr b="0"/>
                </a:pPr>
                <a:r>
                  <a:rPr/>
                  <a:t>B</a:t>
                </a:r>
              </a:p>
            </p:txBody>
          </p:sp>
        </p:grpSp>
      </p:grpSp>
      <p:sp>
        <p:nvSpPr>
          <p:cNvPr id="573" name="Shape 573"/>
          <p:cNvSpPr/>
          <p:nvPr/>
        </p:nvSpPr>
        <p:spPr>
          <a:xfrm>
            <a:off x="419839" y="986536"/>
            <a:ext cx="63094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/>
              <a:t>State</a:t>
            </a:r>
          </a:p>
        </p:txBody>
      </p:sp>
      <p:sp>
        <p:nvSpPr>
          <p:cNvPr id="574" name="Shape 574"/>
          <p:cNvSpPr/>
          <p:nvPr/>
        </p:nvSpPr>
        <p:spPr>
          <a:xfrm>
            <a:off x="1255922" y="986536"/>
            <a:ext cx="258284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dirty="0"/>
              <a:t>Operators  proposed</a:t>
            </a:r>
          </a:p>
          <a:p>
            <a:pPr lvl="0">
              <a:defRPr sz="1800"/>
            </a:pPr>
            <a:r>
              <a:rPr dirty="0"/>
              <a:t>by rules</a:t>
            </a:r>
          </a:p>
        </p:txBody>
      </p:sp>
      <p:grpSp>
        <p:nvGrpSpPr>
          <p:cNvPr id="580" name="Group 580"/>
          <p:cNvGrpSpPr/>
          <p:nvPr/>
        </p:nvGrpSpPr>
        <p:grpSpPr>
          <a:xfrm>
            <a:off x="1346833" y="4699456"/>
            <a:ext cx="2368595" cy="1976913"/>
            <a:chOff x="0" y="0"/>
            <a:chExt cx="2368593" cy="1976912"/>
          </a:xfrm>
        </p:grpSpPr>
        <p:sp>
          <p:nvSpPr>
            <p:cNvPr id="575" name="Shape 575"/>
            <p:cNvSpPr/>
            <p:nvPr/>
          </p:nvSpPr>
          <p:spPr>
            <a:xfrm>
              <a:off x="0" y="0"/>
              <a:ext cx="215058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/>
                <a:t>O1+. Paint [A] [Red]</a:t>
              </a:r>
            </a:p>
          </p:txBody>
        </p:sp>
        <p:sp>
          <p:nvSpPr>
            <p:cNvPr id="576" name="Shape 576"/>
            <p:cNvSpPr/>
            <p:nvPr/>
          </p:nvSpPr>
          <p:spPr>
            <a:xfrm>
              <a:off x="0" y="401895"/>
              <a:ext cx="218905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/>
                <a:t>O2+. Paint [A] [Blue]</a:t>
              </a:r>
            </a:p>
          </p:txBody>
        </p:sp>
        <p:sp>
          <p:nvSpPr>
            <p:cNvPr id="577" name="Shape 577"/>
            <p:cNvSpPr/>
            <p:nvPr/>
          </p:nvSpPr>
          <p:spPr>
            <a:xfrm>
              <a:off x="0" y="803790"/>
              <a:ext cx="236859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/>
                <a:t>O3+. Paint [A] [Green]</a:t>
              </a:r>
            </a:p>
          </p:txBody>
        </p:sp>
        <p:sp>
          <p:nvSpPr>
            <p:cNvPr id="578" name="Shape 578"/>
            <p:cNvSpPr/>
            <p:nvPr/>
          </p:nvSpPr>
          <p:spPr>
            <a:xfrm>
              <a:off x="0" y="1205685"/>
              <a:ext cx="215058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/>
                <a:t>O4+. Paint [B] [Red]</a:t>
              </a:r>
            </a:p>
          </p:txBody>
        </p:sp>
        <p:sp>
          <p:nvSpPr>
            <p:cNvPr id="579" name="Shape 579"/>
            <p:cNvSpPr/>
            <p:nvPr/>
          </p:nvSpPr>
          <p:spPr>
            <a:xfrm>
              <a:off x="512813" y="1607582"/>
              <a:ext cx="323163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/>
                <a:t>…</a:t>
              </a:r>
            </a:p>
          </p:txBody>
        </p:sp>
      </p:grpSp>
      <p:grpSp>
        <p:nvGrpSpPr>
          <p:cNvPr id="587" name="Group 587"/>
          <p:cNvGrpSpPr/>
          <p:nvPr/>
        </p:nvGrpSpPr>
        <p:grpSpPr>
          <a:xfrm>
            <a:off x="1566936" y="3332746"/>
            <a:ext cx="1168746" cy="1395665"/>
            <a:chOff x="0" y="0"/>
            <a:chExt cx="1168745" cy="1395664"/>
          </a:xfrm>
        </p:grpSpPr>
        <p:grpSp>
          <p:nvGrpSpPr>
            <p:cNvPr id="584" name="Group 584"/>
            <p:cNvGrpSpPr/>
            <p:nvPr/>
          </p:nvGrpSpPr>
          <p:grpSpPr>
            <a:xfrm>
              <a:off x="0" y="0"/>
              <a:ext cx="1140172" cy="1395665"/>
              <a:chOff x="0" y="0"/>
              <a:chExt cx="1140171" cy="1395664"/>
            </a:xfrm>
          </p:grpSpPr>
          <p:sp>
            <p:nvSpPr>
              <p:cNvPr id="581" name="Shape 581"/>
              <p:cNvSpPr/>
              <p:nvPr/>
            </p:nvSpPr>
            <p:spPr>
              <a:xfrm flipV="1">
                <a:off x="-1" y="0"/>
                <a:ext cx="1140173" cy="697833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582" name="Shape 582"/>
              <p:cNvSpPr/>
              <p:nvPr/>
            </p:nvSpPr>
            <p:spPr>
              <a:xfrm>
                <a:off x="-1" y="697832"/>
                <a:ext cx="1140173" cy="697833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583" name="Shape 583"/>
              <p:cNvSpPr/>
              <p:nvPr/>
            </p:nvSpPr>
            <p:spPr>
              <a:xfrm>
                <a:off x="-1" y="697832"/>
                <a:ext cx="1140173" cy="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585" name="Shape 585"/>
            <p:cNvSpPr/>
            <p:nvPr/>
          </p:nvSpPr>
          <p:spPr>
            <a:xfrm flipV="1">
              <a:off x="28574" y="301291"/>
              <a:ext cx="1140172" cy="387417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28574" y="698232"/>
              <a:ext cx="1140171" cy="310417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588" name="Shape 588"/>
          <p:cNvSpPr/>
          <p:nvPr/>
        </p:nvSpPr>
        <p:spPr>
          <a:xfrm>
            <a:off x="3727236" y="986536"/>
            <a:ext cx="222589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/>
              <a:t>Proposed operators evaluated by rules</a:t>
            </a:r>
          </a:p>
        </p:txBody>
      </p:sp>
      <p:sp>
        <p:nvSpPr>
          <p:cNvPr id="589" name="Shape 589"/>
          <p:cNvSpPr/>
          <p:nvPr/>
        </p:nvSpPr>
        <p:spPr>
          <a:xfrm>
            <a:off x="127453" y="2236321"/>
            <a:ext cx="341880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/>
            </a:pPr>
            <a:r>
              <a:rPr dirty="0"/>
              <a:t>If block [X] is not color [Y] </a:t>
            </a:r>
          </a:p>
          <a:p>
            <a:pPr lvl="0">
              <a:defRPr sz="1800"/>
            </a:pPr>
            <a:r>
              <a:rPr dirty="0"/>
              <a:t>Then propose Paint [X] with [Y].</a:t>
            </a:r>
          </a:p>
        </p:txBody>
      </p:sp>
      <p:sp>
        <p:nvSpPr>
          <p:cNvPr id="590" name="Shape 590"/>
          <p:cNvSpPr/>
          <p:nvPr/>
        </p:nvSpPr>
        <p:spPr>
          <a:xfrm>
            <a:off x="3627647" y="2236321"/>
            <a:ext cx="2753151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defRPr sz="1800"/>
            </a:pPr>
            <a:r>
              <a:rPr dirty="0"/>
              <a:t>If operator has color [Red]</a:t>
            </a:r>
          </a:p>
          <a:p>
            <a:pPr lvl="0">
              <a:defRPr sz="1800"/>
            </a:pPr>
            <a:r>
              <a:rPr dirty="0"/>
              <a:t>Then make best preference</a:t>
            </a:r>
          </a:p>
        </p:txBody>
      </p:sp>
      <p:sp>
        <p:nvSpPr>
          <p:cNvPr id="591" name="Shape 591"/>
          <p:cNvSpPr/>
          <p:nvPr/>
        </p:nvSpPr>
        <p:spPr>
          <a:xfrm>
            <a:off x="3808622" y="3523338"/>
            <a:ext cx="252412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99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/>
              <a:t>(O1 &gt;) Best preference</a:t>
            </a:r>
          </a:p>
        </p:txBody>
      </p:sp>
      <p:sp>
        <p:nvSpPr>
          <p:cNvPr id="592" name="Shape 592"/>
          <p:cNvSpPr/>
          <p:nvPr/>
        </p:nvSpPr>
        <p:spPr>
          <a:xfrm>
            <a:off x="3808622" y="3938837"/>
            <a:ext cx="252412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99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/>
              <a:t>(O4 &gt;) Best preference</a:t>
            </a:r>
          </a:p>
        </p:txBody>
      </p:sp>
      <p:sp>
        <p:nvSpPr>
          <p:cNvPr id="593" name="Shape 593"/>
          <p:cNvSpPr/>
          <p:nvPr/>
        </p:nvSpPr>
        <p:spPr>
          <a:xfrm>
            <a:off x="5962650" y="986537"/>
            <a:ext cx="137160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/>
              <a:t>Operator selected by decision procedure</a:t>
            </a:r>
          </a:p>
        </p:txBody>
      </p:sp>
      <p:sp>
        <p:nvSpPr>
          <p:cNvPr id="594" name="Shape 594"/>
          <p:cNvSpPr/>
          <p:nvPr/>
        </p:nvSpPr>
        <p:spPr>
          <a:xfrm>
            <a:off x="6143624" y="3757148"/>
            <a:ext cx="126206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99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/>
              <a:t>Select O1</a:t>
            </a:r>
          </a:p>
        </p:txBody>
      </p:sp>
      <p:sp>
        <p:nvSpPr>
          <p:cNvPr id="595" name="Shape 595"/>
          <p:cNvSpPr/>
          <p:nvPr/>
        </p:nvSpPr>
        <p:spPr>
          <a:xfrm>
            <a:off x="7305675" y="986536"/>
            <a:ext cx="1371600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/>
              <a:t>Operator applied by rule</a:t>
            </a:r>
          </a:p>
        </p:txBody>
      </p:sp>
      <p:sp>
        <p:nvSpPr>
          <p:cNvPr id="596" name="Shape 596"/>
          <p:cNvSpPr/>
          <p:nvPr/>
        </p:nvSpPr>
        <p:spPr>
          <a:xfrm>
            <a:off x="7219950" y="2236321"/>
            <a:ext cx="1924050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/>
              <a:t>If operator selected to paint block [X] with color [Y]</a:t>
            </a:r>
          </a:p>
          <a:p>
            <a:pPr lvl="0">
              <a:defRPr sz="1800"/>
            </a:pPr>
            <a:r>
              <a:rPr/>
              <a:t>Then change color of [X] to [Y].</a:t>
            </a:r>
          </a:p>
        </p:txBody>
      </p:sp>
      <p:grpSp>
        <p:nvGrpSpPr>
          <p:cNvPr id="602" name="Group 602"/>
          <p:cNvGrpSpPr/>
          <p:nvPr/>
        </p:nvGrpSpPr>
        <p:grpSpPr>
          <a:xfrm>
            <a:off x="2907987" y="3697343"/>
            <a:ext cx="617076" cy="558419"/>
            <a:chOff x="-1" y="-1"/>
            <a:chExt cx="617075" cy="558418"/>
          </a:xfrm>
        </p:grpSpPr>
        <p:sp>
          <p:nvSpPr>
            <p:cNvPr id="597" name="Shape 597"/>
            <p:cNvSpPr/>
            <p:nvPr/>
          </p:nvSpPr>
          <p:spPr>
            <a:xfrm>
              <a:off x="0" y="-1"/>
              <a:ext cx="617074" cy="558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4887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71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477469" y="-1"/>
              <a:ext cx="139605" cy="558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21600" y="0"/>
                  </a:lnTo>
                  <a:lnTo>
                    <a:pt x="21600" y="162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0" y="-1"/>
              <a:ext cx="617074" cy="139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887" y="0"/>
                  </a:lnTo>
                  <a:lnTo>
                    <a:pt x="21600" y="0"/>
                  </a:lnTo>
                  <a:lnTo>
                    <a:pt x="16713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0" y="-1"/>
              <a:ext cx="617074" cy="558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00"/>
                  </a:moveTo>
                  <a:lnTo>
                    <a:pt x="4887" y="0"/>
                  </a:lnTo>
                  <a:lnTo>
                    <a:pt x="21600" y="0"/>
                  </a:lnTo>
                  <a:lnTo>
                    <a:pt x="21600" y="16200"/>
                  </a:lnTo>
                  <a:lnTo>
                    <a:pt x="16713" y="21600"/>
                  </a:lnTo>
                  <a:lnTo>
                    <a:pt x="0" y="21600"/>
                  </a:lnTo>
                  <a:close/>
                  <a:moveTo>
                    <a:pt x="0" y="5400"/>
                  </a:moveTo>
                  <a:lnTo>
                    <a:pt x="16713" y="5400"/>
                  </a:lnTo>
                  <a:lnTo>
                    <a:pt x="21600" y="0"/>
                  </a:lnTo>
                  <a:moveTo>
                    <a:pt x="16713" y="5400"/>
                  </a:moveTo>
                  <a:lnTo>
                    <a:pt x="16713" y="21600"/>
                  </a:lnTo>
                </a:path>
              </a:pathLst>
            </a:custGeom>
            <a:noFill/>
            <a:ln w="9525" cap="flat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 sz="1800"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-1" y="139604"/>
              <a:ext cx="477471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800" b="1"/>
              </a:lvl1pPr>
            </a:lstStyle>
            <a:p>
              <a:pPr lvl="0">
                <a:defRPr b="0"/>
              </a:pPr>
              <a:r>
                <a:rPr/>
                <a:t>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" grpId="2" animBg="1" advAuto="0"/>
      <p:bldP spid="572" grpId="3" advAuto="0"/>
      <p:bldP spid="573" grpId="1" animBg="1" advAuto="0"/>
      <p:bldP spid="574" grpId="5" animBg="1" advAuto="0"/>
      <p:bldP spid="580" grpId="7" advAuto="0"/>
      <p:bldP spid="587" grpId="6" advAuto="0"/>
      <p:bldP spid="588" grpId="8" animBg="1" advAuto="0"/>
      <p:bldP spid="589" grpId="4" animBg="1" advAuto="0"/>
      <p:bldP spid="590" grpId="9" animBg="1" advAuto="0"/>
      <p:bldP spid="591" grpId="10" animBg="1" advAuto="0"/>
      <p:bldP spid="592" grpId="11" animBg="1" advAuto="0"/>
      <p:bldP spid="593" grpId="12" animBg="1" advAuto="0"/>
      <p:bldP spid="594" grpId="13" animBg="1" advAuto="0"/>
      <p:bldP spid="595" grpId="14" animBg="1" advAuto="0"/>
      <p:bldP spid="596" grpId="15" animBg="1" advAuto="0"/>
      <p:bldP spid="602" grpId="16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>
            <a:spLocks noGrp="1"/>
          </p:cNvSpPr>
          <p:nvPr>
            <p:ph type="title"/>
          </p:nvPr>
        </p:nvSpPr>
        <p:spPr>
          <a:xfrm>
            <a:off x="769937" y="238125"/>
            <a:ext cx="7759701" cy="8318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chemeClr val="tx1"/>
                </a:solidFill>
              </a:rPr>
              <a:t>Example Working Memory</a:t>
            </a:r>
          </a:p>
        </p:txBody>
      </p:sp>
      <p:sp>
        <p:nvSpPr>
          <p:cNvPr id="614" name="Shape 614"/>
          <p:cNvSpPr/>
          <p:nvPr/>
        </p:nvSpPr>
        <p:spPr>
          <a:xfrm>
            <a:off x="413392" y="1082675"/>
            <a:ext cx="8293101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2400" dirty="0" smtClean="0"/>
              <a:t>State</a:t>
            </a:r>
            <a:r>
              <a:rPr sz="2400" dirty="0"/>
              <a:t>: </a:t>
            </a:r>
            <a:r>
              <a:rPr sz="2000" dirty="0"/>
              <a:t>blocks [color, name]</a:t>
            </a:r>
            <a:endParaRPr sz="2400" dirty="0"/>
          </a:p>
          <a:p>
            <a:pPr lvl="0">
              <a:defRPr sz="1800"/>
            </a:pPr>
            <a:r>
              <a:rPr sz="2000" dirty="0"/>
              <a:t>            paint brushes for specific colors [color]</a:t>
            </a:r>
            <a:endParaRPr sz="2400" dirty="0"/>
          </a:p>
        </p:txBody>
      </p:sp>
      <p:grpSp>
        <p:nvGrpSpPr>
          <p:cNvPr id="648" name="Group 648"/>
          <p:cNvGrpSpPr/>
          <p:nvPr/>
        </p:nvGrpSpPr>
        <p:grpSpPr>
          <a:xfrm>
            <a:off x="582475" y="3934606"/>
            <a:ext cx="4349658" cy="1843660"/>
            <a:chOff x="-1" y="-1"/>
            <a:chExt cx="4349656" cy="1843658"/>
          </a:xfrm>
        </p:grpSpPr>
        <p:grpSp>
          <p:nvGrpSpPr>
            <p:cNvPr id="617" name="Group 617"/>
            <p:cNvGrpSpPr/>
            <p:nvPr/>
          </p:nvGrpSpPr>
          <p:grpSpPr>
            <a:xfrm>
              <a:off x="1410040" y="354116"/>
              <a:ext cx="481031" cy="474885"/>
              <a:chOff x="-1" y="-1"/>
              <a:chExt cx="481030" cy="474884"/>
            </a:xfrm>
          </p:grpSpPr>
          <p:sp>
            <p:nvSpPr>
              <p:cNvPr id="615" name="Shape 615"/>
              <p:cNvSpPr/>
              <p:nvPr/>
            </p:nvSpPr>
            <p:spPr>
              <a:xfrm>
                <a:off x="-1" y="-1"/>
                <a:ext cx="481030" cy="4748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16" name="Shape 616"/>
              <p:cNvSpPr/>
              <p:nvPr/>
            </p:nvSpPr>
            <p:spPr>
              <a:xfrm>
                <a:off x="70444" y="69544"/>
                <a:ext cx="340139" cy="233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4" tIns="9144" rIns="9144" bIns="9144" numCol="1" anchor="t">
                <a:spAutoFit/>
              </a:bodyPr>
              <a:lstStyle>
                <a:lvl1pPr algn="ctr"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400" dirty="0">
                    <a:solidFill>
                      <a:schemeClr val="tx1"/>
                    </a:solidFill>
                  </a:rPr>
                  <a:t>B14</a:t>
                </a:r>
              </a:p>
            </p:txBody>
          </p:sp>
        </p:grpSp>
        <p:grpSp>
          <p:nvGrpSpPr>
            <p:cNvPr id="620" name="Group 620"/>
            <p:cNvGrpSpPr/>
            <p:nvPr/>
          </p:nvGrpSpPr>
          <p:grpSpPr>
            <a:xfrm>
              <a:off x="1410040" y="1290259"/>
              <a:ext cx="481031" cy="474885"/>
              <a:chOff x="-1" y="-1"/>
              <a:chExt cx="481030" cy="474884"/>
            </a:xfrm>
          </p:grpSpPr>
          <p:sp>
            <p:nvSpPr>
              <p:cNvPr id="618" name="Shape 618"/>
              <p:cNvSpPr/>
              <p:nvPr/>
            </p:nvSpPr>
            <p:spPr>
              <a:xfrm>
                <a:off x="-1" y="-1"/>
                <a:ext cx="481030" cy="4748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19" name="Shape 619"/>
              <p:cNvSpPr/>
              <p:nvPr/>
            </p:nvSpPr>
            <p:spPr>
              <a:xfrm>
                <a:off x="70444" y="69544"/>
                <a:ext cx="340139" cy="233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4" tIns="9144" rIns="9144" bIns="9144" numCol="1" anchor="t">
                <a:spAutoFit/>
              </a:bodyPr>
              <a:lstStyle>
                <a:lvl1pPr algn="ctr"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400">
                    <a:solidFill>
                      <a:schemeClr val="tx1"/>
                    </a:solidFill>
                  </a:rPr>
                  <a:t>B23</a:t>
                </a:r>
              </a:p>
            </p:txBody>
          </p:sp>
        </p:grpSp>
        <p:grpSp>
          <p:nvGrpSpPr>
            <p:cNvPr id="623" name="Group 623"/>
            <p:cNvGrpSpPr/>
            <p:nvPr/>
          </p:nvGrpSpPr>
          <p:grpSpPr>
            <a:xfrm>
              <a:off x="-1" y="1292983"/>
              <a:ext cx="481031" cy="474885"/>
              <a:chOff x="-1" y="-1"/>
              <a:chExt cx="481030" cy="474884"/>
            </a:xfrm>
          </p:grpSpPr>
          <p:sp>
            <p:nvSpPr>
              <p:cNvPr id="621" name="Shape 621"/>
              <p:cNvSpPr/>
              <p:nvPr/>
            </p:nvSpPr>
            <p:spPr>
              <a:xfrm>
                <a:off x="-1" y="-1"/>
                <a:ext cx="481030" cy="4748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22" name="Shape 622"/>
              <p:cNvSpPr/>
              <p:nvPr/>
            </p:nvSpPr>
            <p:spPr>
              <a:xfrm>
                <a:off x="70444" y="69544"/>
                <a:ext cx="340139" cy="233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4" tIns="9144" rIns="9144" bIns="9144" numCol="1" anchor="t">
                <a:spAutoFit/>
              </a:bodyPr>
              <a:lstStyle>
                <a:lvl1pPr algn="ctr">
                  <a:defRPr sz="14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400" dirty="0">
                    <a:solidFill>
                      <a:schemeClr val="tx1"/>
                    </a:solidFill>
                  </a:rPr>
                  <a:t>S1</a:t>
                </a:r>
              </a:p>
            </p:txBody>
          </p:sp>
        </p:grpSp>
        <p:sp>
          <p:nvSpPr>
            <p:cNvPr id="624" name="Shape 624"/>
            <p:cNvSpPr/>
            <p:nvPr/>
          </p:nvSpPr>
          <p:spPr>
            <a:xfrm rot="10800000" flipH="1">
              <a:off x="481027" y="592012"/>
              <a:ext cx="929015" cy="938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389" y="0"/>
                    <a:pt x="10777" y="5400"/>
                    <a:pt x="10777" y="10800"/>
                  </a:cubicBezTo>
                  <a:cubicBezTo>
                    <a:pt x="10777" y="16200"/>
                    <a:pt x="16189" y="21600"/>
                    <a:pt x="21600" y="216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 rot="10800000" flipH="1">
              <a:off x="481027" y="1527929"/>
              <a:ext cx="929015" cy="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389" y="0"/>
                    <a:pt x="10777" y="5402"/>
                    <a:pt x="10777" y="10803"/>
                  </a:cubicBezTo>
                  <a:cubicBezTo>
                    <a:pt x="10777" y="16198"/>
                    <a:pt x="16189" y="21600"/>
                    <a:pt x="21600" y="2160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710365" y="1259388"/>
              <a:ext cx="699677" cy="233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4" tIns="9144" rIns="9144" bIns="9144" numCol="1" anchor="t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tx1"/>
                  </a:solidFill>
                </a:rPr>
                <a:t>block</a:t>
              </a:r>
            </a:p>
          </p:txBody>
        </p:sp>
        <p:sp>
          <p:nvSpPr>
            <p:cNvPr id="627" name="Shape 627"/>
            <p:cNvSpPr/>
            <p:nvPr/>
          </p:nvSpPr>
          <p:spPr>
            <a:xfrm>
              <a:off x="192410" y="818103"/>
              <a:ext cx="905693" cy="233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4" tIns="9144" rIns="9144" bIns="9144" numCol="1" anchor="t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chemeClr val="tx1"/>
                  </a:solidFill>
                </a:rPr>
                <a:t>block</a:t>
              </a:r>
            </a:p>
          </p:txBody>
        </p:sp>
        <p:grpSp>
          <p:nvGrpSpPr>
            <p:cNvPr id="637" name="Group 637"/>
            <p:cNvGrpSpPr/>
            <p:nvPr/>
          </p:nvGrpSpPr>
          <p:grpSpPr>
            <a:xfrm>
              <a:off x="1891068" y="-1"/>
              <a:ext cx="2458587" cy="911148"/>
              <a:chOff x="-1" y="0"/>
              <a:chExt cx="2458586" cy="911146"/>
            </a:xfrm>
          </p:grpSpPr>
          <p:sp>
            <p:nvSpPr>
              <p:cNvPr id="628" name="Shape 628"/>
              <p:cNvSpPr/>
              <p:nvPr/>
            </p:nvSpPr>
            <p:spPr>
              <a:xfrm>
                <a:off x="1693799" y="37785"/>
                <a:ext cx="757983" cy="233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4" tIns="9144" rIns="9144" bIns="9144" numCol="1" anchor="t">
                <a:spAutoFit/>
              </a:bodyPr>
              <a:lstStyle>
                <a:lvl1pPr algn="ctr">
                  <a:defRPr sz="14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400">
                    <a:solidFill>
                      <a:schemeClr val="tx1"/>
                    </a:solidFill>
                  </a:rPr>
                  <a:t>block</a:t>
                </a:r>
              </a:p>
            </p:txBody>
          </p:sp>
          <p:sp>
            <p:nvSpPr>
              <p:cNvPr id="629" name="Shape 629"/>
              <p:cNvSpPr/>
              <p:nvPr/>
            </p:nvSpPr>
            <p:spPr>
              <a:xfrm>
                <a:off x="1693799" y="342978"/>
                <a:ext cx="378992" cy="233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4" tIns="9144" rIns="9144" bIns="9144" numCol="1" anchor="t">
                <a:spAutoFit/>
              </a:bodyPr>
              <a:lstStyle>
                <a:lvl1pPr algn="ctr">
                  <a:defRPr sz="14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40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30" name="Shape 630"/>
              <p:cNvSpPr/>
              <p:nvPr/>
            </p:nvSpPr>
            <p:spPr>
              <a:xfrm>
                <a:off x="1693799" y="677237"/>
                <a:ext cx="764786" cy="233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4" tIns="9144" rIns="9144" bIns="9144" numCol="1" anchor="t">
                <a:spAutoFit/>
              </a:bodyPr>
              <a:lstStyle>
                <a:lvl1pPr algn="ctr">
                  <a:defRPr sz="14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400" dirty="0">
                    <a:solidFill>
                      <a:schemeClr val="tx1"/>
                    </a:solidFill>
                  </a:rPr>
                  <a:t>white</a:t>
                </a:r>
              </a:p>
            </p:txBody>
          </p:sp>
          <p:sp>
            <p:nvSpPr>
              <p:cNvPr id="631" name="Shape 631"/>
              <p:cNvSpPr/>
              <p:nvPr/>
            </p:nvSpPr>
            <p:spPr>
              <a:xfrm>
                <a:off x="0" y="591976"/>
                <a:ext cx="1693799" cy="267407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632" name="Shape 632"/>
              <p:cNvSpPr/>
              <p:nvPr/>
            </p:nvSpPr>
            <p:spPr>
              <a:xfrm flipV="1">
                <a:off x="-1" y="525126"/>
                <a:ext cx="1693800" cy="7751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633" name="Shape 633"/>
              <p:cNvSpPr/>
              <p:nvPr/>
            </p:nvSpPr>
            <p:spPr>
              <a:xfrm flipV="1">
                <a:off x="0" y="190867"/>
                <a:ext cx="1693799" cy="342010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634" name="Shape 634"/>
              <p:cNvSpPr/>
              <p:nvPr/>
            </p:nvSpPr>
            <p:spPr>
              <a:xfrm>
                <a:off x="954280" y="0"/>
                <a:ext cx="699677" cy="233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4" tIns="9144" rIns="9144" bIns="9144" numCol="1" anchor="t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400">
                    <a:solidFill>
                      <a:schemeClr val="tx1"/>
                    </a:solidFill>
                  </a:rPr>
                  <a:t>type</a:t>
                </a:r>
              </a:p>
            </p:txBody>
          </p:sp>
          <p:sp>
            <p:nvSpPr>
              <p:cNvPr id="635" name="Shape 635"/>
              <p:cNvSpPr/>
              <p:nvPr/>
            </p:nvSpPr>
            <p:spPr>
              <a:xfrm>
                <a:off x="954280" y="244154"/>
                <a:ext cx="699677" cy="233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4" tIns="9144" rIns="9144" bIns="9144" numCol="1" anchor="t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400">
                    <a:solidFill>
                      <a:schemeClr val="tx1"/>
                    </a:solidFill>
                  </a:rPr>
                  <a:t>name</a:t>
                </a:r>
              </a:p>
            </p:txBody>
          </p:sp>
          <p:sp>
            <p:nvSpPr>
              <p:cNvPr id="636" name="Shape 636"/>
              <p:cNvSpPr/>
              <p:nvPr/>
            </p:nvSpPr>
            <p:spPr>
              <a:xfrm>
                <a:off x="954280" y="447615"/>
                <a:ext cx="699677" cy="233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4" tIns="9144" rIns="9144" bIns="9144" numCol="1" anchor="t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400">
                    <a:solidFill>
                      <a:schemeClr val="tx1"/>
                    </a:solidFill>
                  </a:rPr>
                  <a:t>color</a:t>
                </a:r>
              </a:p>
            </p:txBody>
          </p:sp>
        </p:grpSp>
        <p:grpSp>
          <p:nvGrpSpPr>
            <p:cNvPr id="647" name="Group 647"/>
            <p:cNvGrpSpPr/>
            <p:nvPr/>
          </p:nvGrpSpPr>
          <p:grpSpPr>
            <a:xfrm>
              <a:off x="1897870" y="932510"/>
              <a:ext cx="2451785" cy="911147"/>
              <a:chOff x="-1" y="0"/>
              <a:chExt cx="2451783" cy="911146"/>
            </a:xfrm>
          </p:grpSpPr>
          <p:sp>
            <p:nvSpPr>
              <p:cNvPr id="638" name="Shape 638"/>
              <p:cNvSpPr/>
              <p:nvPr/>
            </p:nvSpPr>
            <p:spPr>
              <a:xfrm>
                <a:off x="1693799" y="8719"/>
                <a:ext cx="757983" cy="233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4" tIns="9144" rIns="9144" bIns="9144" numCol="1" anchor="t">
                <a:spAutoFit/>
              </a:bodyPr>
              <a:lstStyle>
                <a:lvl1pPr algn="ctr">
                  <a:defRPr sz="14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400">
                    <a:solidFill>
                      <a:schemeClr val="tx1"/>
                    </a:solidFill>
                  </a:rPr>
                  <a:t>block</a:t>
                </a:r>
              </a:p>
            </p:txBody>
          </p:sp>
          <p:sp>
            <p:nvSpPr>
              <p:cNvPr id="639" name="Shape 639"/>
              <p:cNvSpPr/>
              <p:nvPr/>
            </p:nvSpPr>
            <p:spPr>
              <a:xfrm>
                <a:off x="1693799" y="342978"/>
                <a:ext cx="378992" cy="233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4" tIns="9144" rIns="9144" bIns="9144" numCol="1" anchor="t">
                <a:spAutoFit/>
              </a:bodyPr>
              <a:lstStyle>
                <a:lvl1pPr algn="ctr">
                  <a:defRPr sz="14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40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640" name="Shape 640"/>
              <p:cNvSpPr/>
              <p:nvPr/>
            </p:nvSpPr>
            <p:spPr>
              <a:xfrm>
                <a:off x="1693799" y="677237"/>
                <a:ext cx="751181" cy="233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4" tIns="9144" rIns="9144" bIns="9144" numCol="1" anchor="t">
                <a:spAutoFit/>
              </a:bodyPr>
              <a:lstStyle>
                <a:lvl1pPr algn="ctr">
                  <a:defRPr sz="14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400" dirty="0">
                    <a:solidFill>
                      <a:schemeClr val="tx1"/>
                    </a:solidFill>
                  </a:rPr>
                  <a:t>white</a:t>
                </a:r>
              </a:p>
            </p:txBody>
          </p:sp>
          <p:sp>
            <p:nvSpPr>
              <p:cNvPr id="641" name="Shape 641"/>
              <p:cNvSpPr/>
              <p:nvPr/>
            </p:nvSpPr>
            <p:spPr>
              <a:xfrm>
                <a:off x="0" y="532876"/>
                <a:ext cx="1693799" cy="325539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642" name="Shape 642"/>
              <p:cNvSpPr/>
              <p:nvPr/>
            </p:nvSpPr>
            <p:spPr>
              <a:xfrm flipV="1">
                <a:off x="-1" y="525126"/>
                <a:ext cx="1693800" cy="7751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643" name="Shape 643"/>
              <p:cNvSpPr/>
              <p:nvPr/>
            </p:nvSpPr>
            <p:spPr>
              <a:xfrm flipV="1">
                <a:off x="0" y="190867"/>
                <a:ext cx="1693799" cy="342010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sp>
            <p:nvSpPr>
              <p:cNvPr id="644" name="Shape 644"/>
              <p:cNvSpPr/>
              <p:nvPr/>
            </p:nvSpPr>
            <p:spPr>
              <a:xfrm>
                <a:off x="954280" y="0"/>
                <a:ext cx="699677" cy="233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4" tIns="9144" rIns="9144" bIns="9144" numCol="1" anchor="t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400">
                    <a:solidFill>
                      <a:schemeClr val="tx1"/>
                    </a:solidFill>
                  </a:rPr>
                  <a:t>type</a:t>
                </a:r>
              </a:p>
            </p:txBody>
          </p:sp>
          <p:sp>
            <p:nvSpPr>
              <p:cNvPr id="645" name="Shape 645"/>
              <p:cNvSpPr/>
              <p:nvPr/>
            </p:nvSpPr>
            <p:spPr>
              <a:xfrm>
                <a:off x="954280" y="244154"/>
                <a:ext cx="699677" cy="233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4" tIns="9144" rIns="9144" bIns="9144" numCol="1" anchor="t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400" dirty="0">
                    <a:solidFill>
                      <a:schemeClr val="tx1"/>
                    </a:solidFill>
                  </a:rPr>
                  <a:t>name</a:t>
                </a:r>
              </a:p>
            </p:txBody>
          </p:sp>
          <p:sp>
            <p:nvSpPr>
              <p:cNvPr id="646" name="Shape 646"/>
              <p:cNvSpPr/>
              <p:nvPr/>
            </p:nvSpPr>
            <p:spPr>
              <a:xfrm>
                <a:off x="954280" y="447615"/>
                <a:ext cx="699677" cy="2339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4" tIns="9144" rIns="9144" bIns="9144" numCol="1" anchor="t">
                <a:spAutoFit/>
              </a:bodyPr>
              <a:lstStyle>
                <a:lvl1pPr>
                  <a:defRPr sz="140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1400" dirty="0">
                    <a:solidFill>
                      <a:schemeClr val="tx1"/>
                    </a:solidFill>
                  </a:rPr>
                  <a:t>color</a:t>
                </a:r>
              </a:p>
            </p:txBody>
          </p:sp>
        </p:grpSp>
      </p:grpSp>
      <p:grpSp>
        <p:nvGrpSpPr>
          <p:cNvPr id="661" name="Group 661"/>
          <p:cNvGrpSpPr/>
          <p:nvPr/>
        </p:nvGrpSpPr>
        <p:grpSpPr>
          <a:xfrm>
            <a:off x="1401678" y="3156341"/>
            <a:ext cx="1484873" cy="558421"/>
            <a:chOff x="-2" y="-2"/>
            <a:chExt cx="1484871" cy="558420"/>
          </a:xfrm>
        </p:grpSpPr>
        <p:grpSp>
          <p:nvGrpSpPr>
            <p:cNvPr id="654" name="Group 654"/>
            <p:cNvGrpSpPr/>
            <p:nvPr/>
          </p:nvGrpSpPr>
          <p:grpSpPr>
            <a:xfrm>
              <a:off x="-2" y="-2"/>
              <a:ext cx="617079" cy="558420"/>
              <a:chOff x="-1" y="-1"/>
              <a:chExt cx="617077" cy="558418"/>
            </a:xfrm>
          </p:grpSpPr>
          <p:sp>
            <p:nvSpPr>
              <p:cNvPr id="649" name="Shape 649"/>
              <p:cNvSpPr/>
              <p:nvPr/>
            </p:nvSpPr>
            <p:spPr>
              <a:xfrm>
                <a:off x="-1" y="-1"/>
                <a:ext cx="617076" cy="558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4887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713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800"/>
                </a:pPr>
                <a:endParaRPr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50" name="Shape 650"/>
              <p:cNvSpPr/>
              <p:nvPr/>
            </p:nvSpPr>
            <p:spPr>
              <a:xfrm>
                <a:off x="477471" y="-1"/>
                <a:ext cx="139605" cy="558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800"/>
                </a:pPr>
                <a:endParaRPr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51" name="Shape 651"/>
              <p:cNvSpPr/>
              <p:nvPr/>
            </p:nvSpPr>
            <p:spPr>
              <a:xfrm>
                <a:off x="-1" y="-1"/>
                <a:ext cx="617076" cy="139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887" y="0"/>
                    </a:lnTo>
                    <a:lnTo>
                      <a:pt x="21600" y="0"/>
                    </a:lnTo>
                    <a:lnTo>
                      <a:pt x="16713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800"/>
                </a:pPr>
                <a:endParaRPr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52" name="Shape 652"/>
              <p:cNvSpPr/>
              <p:nvPr/>
            </p:nvSpPr>
            <p:spPr>
              <a:xfrm>
                <a:off x="-1" y="-1"/>
                <a:ext cx="617076" cy="558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4887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713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713" y="5400"/>
                    </a:lnTo>
                    <a:lnTo>
                      <a:pt x="21600" y="0"/>
                    </a:lnTo>
                    <a:moveTo>
                      <a:pt x="16713" y="5400"/>
                    </a:moveTo>
                    <a:lnTo>
                      <a:pt x="16713" y="21600"/>
                    </a:ln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800"/>
                </a:pPr>
                <a:endParaRPr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53" name="Shape 653"/>
              <p:cNvSpPr/>
              <p:nvPr/>
            </p:nvSpPr>
            <p:spPr>
              <a:xfrm>
                <a:off x="-1" y="139604"/>
                <a:ext cx="477472" cy="369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1800" b="1"/>
                </a:lvl1pPr>
              </a:lstStyle>
              <a:p>
                <a:pPr lvl="0">
                  <a:defRPr b="0"/>
                </a:pPr>
                <a:r>
                  <a:rPr b="1" dirty="0">
                    <a:ln>
                      <a:solidFill>
                        <a:schemeClr val="bg1"/>
                      </a:solidFill>
                    </a:ln>
                  </a:rPr>
                  <a:t>A</a:t>
                </a:r>
              </a:p>
            </p:txBody>
          </p:sp>
        </p:grpSp>
        <p:grpSp>
          <p:nvGrpSpPr>
            <p:cNvPr id="660" name="Group 660"/>
            <p:cNvGrpSpPr/>
            <p:nvPr/>
          </p:nvGrpSpPr>
          <p:grpSpPr>
            <a:xfrm>
              <a:off x="867791" y="-2"/>
              <a:ext cx="617078" cy="558420"/>
              <a:chOff x="-1" y="-1"/>
              <a:chExt cx="617077" cy="558418"/>
            </a:xfrm>
          </p:grpSpPr>
          <p:sp>
            <p:nvSpPr>
              <p:cNvPr id="655" name="Shape 655"/>
              <p:cNvSpPr/>
              <p:nvPr/>
            </p:nvSpPr>
            <p:spPr>
              <a:xfrm>
                <a:off x="-1" y="-1"/>
                <a:ext cx="617076" cy="558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4887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713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800"/>
                </a:pPr>
                <a:endParaRPr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56" name="Shape 656"/>
              <p:cNvSpPr/>
              <p:nvPr/>
            </p:nvSpPr>
            <p:spPr>
              <a:xfrm>
                <a:off x="477471" y="-1"/>
                <a:ext cx="139605" cy="558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21600" y="0"/>
                    </a:lnTo>
                    <a:lnTo>
                      <a:pt x="21600" y="162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800"/>
                </a:pPr>
                <a:endParaRPr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57" name="Shape 657"/>
              <p:cNvSpPr/>
              <p:nvPr/>
            </p:nvSpPr>
            <p:spPr>
              <a:xfrm>
                <a:off x="-1" y="-1"/>
                <a:ext cx="617076" cy="1396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4887" y="0"/>
                    </a:lnTo>
                    <a:lnTo>
                      <a:pt x="21600" y="0"/>
                    </a:lnTo>
                    <a:lnTo>
                      <a:pt x="16713" y="2160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12700" cap="flat">
                <a:solidFill>
                  <a:schemeClr val="tx1"/>
                </a:solidFill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800"/>
                </a:pPr>
                <a:endParaRPr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58" name="Shape 658"/>
              <p:cNvSpPr/>
              <p:nvPr/>
            </p:nvSpPr>
            <p:spPr>
              <a:xfrm>
                <a:off x="-1" y="-1"/>
                <a:ext cx="617076" cy="5584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5400"/>
                    </a:moveTo>
                    <a:lnTo>
                      <a:pt x="4887" y="0"/>
                    </a:lnTo>
                    <a:lnTo>
                      <a:pt x="21600" y="0"/>
                    </a:lnTo>
                    <a:lnTo>
                      <a:pt x="21600" y="16200"/>
                    </a:lnTo>
                    <a:lnTo>
                      <a:pt x="16713" y="21600"/>
                    </a:lnTo>
                    <a:lnTo>
                      <a:pt x="0" y="21600"/>
                    </a:lnTo>
                    <a:close/>
                    <a:moveTo>
                      <a:pt x="0" y="5400"/>
                    </a:moveTo>
                    <a:lnTo>
                      <a:pt x="16713" y="5400"/>
                    </a:lnTo>
                    <a:lnTo>
                      <a:pt x="21600" y="0"/>
                    </a:lnTo>
                    <a:moveTo>
                      <a:pt x="16713" y="5400"/>
                    </a:moveTo>
                    <a:lnTo>
                      <a:pt x="16713" y="21600"/>
                    </a:ln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ctr">
                  <a:defRPr sz="1800"/>
                </a:pPr>
                <a:endParaRPr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59" name="Shape 659"/>
              <p:cNvSpPr/>
              <p:nvPr/>
            </p:nvSpPr>
            <p:spPr>
              <a:xfrm>
                <a:off x="47233" y="154584"/>
                <a:ext cx="350293" cy="369328"/>
              </a:xfrm>
              <a:prstGeom prst="rect">
                <a:avLst/>
              </a:prstGeom>
              <a:noFill/>
              <a:ln w="12700" cap="flat">
                <a:solidFill>
                  <a:schemeClr val="bg1"/>
                </a:solidFill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1800" b="1"/>
                </a:lvl1pPr>
              </a:lstStyle>
              <a:p>
                <a:pPr lvl="0">
                  <a:defRPr b="0"/>
                </a:pPr>
                <a:r>
                  <a:rPr b="1" dirty="0">
                    <a:ln>
                      <a:solidFill>
                        <a:schemeClr val="bg1"/>
                      </a:solidFill>
                    </a:ln>
                  </a:rPr>
                  <a:t>B</a:t>
                </a:r>
              </a:p>
            </p:txBody>
          </p:sp>
        </p:grpSp>
      </p:grpSp>
      <p:sp>
        <p:nvSpPr>
          <p:cNvPr id="662" name="Shape 662"/>
          <p:cNvSpPr/>
          <p:nvPr/>
        </p:nvSpPr>
        <p:spPr>
          <a:xfrm>
            <a:off x="5753099" y="2134235"/>
            <a:ext cx="3162301" cy="4201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(S1 ^block B14)</a:t>
            </a:r>
            <a:endParaRPr b="1" dirty="0"/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(S1 ^block B23)</a:t>
            </a:r>
            <a:endParaRPr sz="2400" dirty="0"/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(S1 ^color red)</a:t>
            </a:r>
            <a:endParaRPr b="1" dirty="0"/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(S1 ^color blue)</a:t>
            </a:r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(S1 ^color green)</a:t>
            </a:r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(B14 ^type block)</a:t>
            </a:r>
            <a:endParaRPr b="1" dirty="0"/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(B14 ^name A)</a:t>
            </a:r>
            <a:endParaRPr b="1" dirty="0"/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(B14 ^color white)</a:t>
            </a:r>
            <a:endParaRPr sz="2400" dirty="0"/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(B23 ^type block)</a:t>
            </a:r>
            <a:endParaRPr b="1" dirty="0"/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(B23 ^name B)</a:t>
            </a:r>
            <a:endParaRPr b="1" dirty="0"/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(B23 ^color white)</a:t>
            </a:r>
            <a:r>
              <a:rPr b="1" dirty="0"/>
              <a:t> </a:t>
            </a:r>
            <a:r>
              <a:rPr sz="11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1" dirty="0"/>
          </a:p>
          <a:p>
            <a:pPr lvl="0">
              <a:defRPr sz="1800"/>
            </a:pPr>
            <a:r>
              <a:rPr sz="11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1" dirty="0"/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1" dirty="0"/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(S1 ^block B14 B23</a:t>
            </a:r>
            <a:endParaRPr sz="2400" dirty="0"/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    ^color red blue green)</a:t>
            </a:r>
            <a:endParaRPr b="1" dirty="0"/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(B14 ^type block ^name A   </a:t>
            </a:r>
            <a:endParaRPr b="1" dirty="0"/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     ^color white)</a:t>
            </a:r>
            <a:endParaRPr b="1" dirty="0"/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(B23 ^type block ^name B    </a:t>
            </a:r>
            <a:endParaRPr b="1" dirty="0"/>
          </a:p>
          <a:p>
            <a:pPr lvl="0">
              <a:defRPr sz="1800"/>
            </a:pPr>
            <a:r>
              <a:rPr sz="1400" b="1" dirty="0">
                <a:latin typeface="Courier New"/>
                <a:ea typeface="Courier New"/>
                <a:cs typeface="Courier New"/>
                <a:sym typeface="Courier New"/>
              </a:rPr>
              <a:t>     ^color white)</a:t>
            </a:r>
          </a:p>
        </p:txBody>
      </p:sp>
      <p:sp>
        <p:nvSpPr>
          <p:cNvPr id="663" name="Shape 663"/>
          <p:cNvSpPr/>
          <p:nvPr/>
        </p:nvSpPr>
        <p:spPr>
          <a:xfrm>
            <a:off x="1063503" y="5450075"/>
            <a:ext cx="955252" cy="424947"/>
          </a:xfrm>
          <a:prstGeom prst="line">
            <a:avLst/>
          </a:prstGeom>
          <a:ln>
            <a:solidFill>
              <a:schemeClr val="tx1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64" name="Shape 664"/>
          <p:cNvSpPr/>
          <p:nvPr/>
        </p:nvSpPr>
        <p:spPr>
          <a:xfrm>
            <a:off x="1063503" y="5450182"/>
            <a:ext cx="955252" cy="731370"/>
          </a:xfrm>
          <a:prstGeom prst="line">
            <a:avLst/>
          </a:prstGeom>
          <a:ln>
            <a:solidFill>
              <a:schemeClr val="tx1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1063502" y="5463711"/>
            <a:ext cx="968859" cy="931497"/>
          </a:xfrm>
          <a:prstGeom prst="line">
            <a:avLst/>
          </a:prstGeom>
          <a:ln>
            <a:solidFill>
              <a:schemeClr val="tx1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66" name="Shape 666"/>
          <p:cNvSpPr/>
          <p:nvPr/>
        </p:nvSpPr>
        <p:spPr>
          <a:xfrm>
            <a:off x="1028553" y="5884178"/>
            <a:ext cx="699677" cy="23391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4" tIns="9144" rIns="9144" bIns="9144">
            <a:spAutoFit/>
          </a:bodyPr>
          <a:lstStyle>
            <a:lvl1pPr>
              <a:defRPr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chemeClr val="tx1"/>
                </a:solidFill>
              </a:rPr>
              <a:t>color</a:t>
            </a:r>
          </a:p>
        </p:txBody>
      </p:sp>
      <p:sp>
        <p:nvSpPr>
          <p:cNvPr id="667" name="Shape 667"/>
          <p:cNvSpPr/>
          <p:nvPr/>
        </p:nvSpPr>
        <p:spPr>
          <a:xfrm>
            <a:off x="1227733" y="5467134"/>
            <a:ext cx="699677" cy="23391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4" tIns="9144" rIns="9144" bIns="9144">
            <a:spAutoFit/>
          </a:bodyPr>
          <a:lstStyle>
            <a:lvl1pPr>
              <a:defRPr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chemeClr val="tx1"/>
                </a:solidFill>
              </a:rPr>
              <a:t>color</a:t>
            </a:r>
          </a:p>
        </p:txBody>
      </p:sp>
      <p:sp>
        <p:nvSpPr>
          <p:cNvPr id="668" name="Shape 668"/>
          <p:cNvSpPr/>
          <p:nvPr/>
        </p:nvSpPr>
        <p:spPr>
          <a:xfrm>
            <a:off x="2058042" y="5725533"/>
            <a:ext cx="751181" cy="23391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4" tIns="9144" rIns="9144" bIns="9144">
            <a:spAutoFit/>
          </a:bodyPr>
          <a:lstStyle>
            <a:lvl1pPr>
              <a:defRPr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chemeClr val="tx1"/>
                </a:solidFill>
              </a:rPr>
              <a:t>red</a:t>
            </a:r>
          </a:p>
        </p:txBody>
      </p:sp>
      <p:sp>
        <p:nvSpPr>
          <p:cNvPr id="669" name="Shape 669"/>
          <p:cNvSpPr/>
          <p:nvPr/>
        </p:nvSpPr>
        <p:spPr>
          <a:xfrm>
            <a:off x="2058042" y="6060371"/>
            <a:ext cx="751181" cy="23391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4" tIns="9144" rIns="9144" bIns="9144">
            <a:spAutoFit/>
          </a:bodyPr>
          <a:lstStyle>
            <a:lvl1pPr>
              <a:defRPr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chemeClr val="tx1"/>
                </a:solidFill>
              </a:rPr>
              <a:t>blue</a:t>
            </a:r>
          </a:p>
        </p:txBody>
      </p:sp>
      <p:sp>
        <p:nvSpPr>
          <p:cNvPr id="670" name="Shape 670"/>
          <p:cNvSpPr/>
          <p:nvPr/>
        </p:nvSpPr>
        <p:spPr>
          <a:xfrm>
            <a:off x="2058042" y="6395208"/>
            <a:ext cx="751181" cy="233910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4" tIns="9144" rIns="9144" bIns="9144">
            <a:spAutoFit/>
          </a:bodyPr>
          <a:lstStyle>
            <a:lvl1pPr>
              <a:defRPr sz="1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chemeClr val="tx1"/>
                </a:solidFill>
              </a:rPr>
              <a:t>green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" grpId="1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>
            <a:spLocks noGrp="1"/>
          </p:cNvSpPr>
          <p:nvPr>
            <p:ph type="title"/>
          </p:nvPr>
        </p:nvSpPr>
        <p:spPr>
          <a:xfrm>
            <a:off x="769937" y="238125"/>
            <a:ext cx="7759701" cy="8318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chemeClr val="tx1"/>
                </a:solidFill>
              </a:rPr>
              <a:t>Defining the Task in Soar</a:t>
            </a:r>
          </a:p>
        </p:txBody>
      </p:sp>
      <p:sp>
        <p:nvSpPr>
          <p:cNvPr id="673" name="Shape 673"/>
          <p:cNvSpPr>
            <a:spLocks noGrp="1"/>
          </p:cNvSpPr>
          <p:nvPr>
            <p:ph idx="1"/>
          </p:nvPr>
        </p:nvSpPr>
        <p:spPr>
          <a:xfrm>
            <a:off x="0" y="1093787"/>
            <a:ext cx="9144000" cy="50101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 dirty="0"/>
              <a:t>Create rules for: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Initialize-color-block operator</a:t>
            </a:r>
          </a:p>
          <a:p>
            <a:pPr marL="742950" lvl="1" indent="-285750"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sz="2000" dirty="0"/>
              <a:t>Propose Initialize-color-block</a:t>
            </a:r>
          </a:p>
          <a:p>
            <a:pPr marL="742950" lvl="1" indent="-285750"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sz="2000" dirty="0"/>
              <a:t>Apply Initialize-color-block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 smtClean="0"/>
              <a:t>Color-block </a:t>
            </a:r>
            <a:r>
              <a:rPr sz="2400" dirty="0"/>
              <a:t>operator</a:t>
            </a:r>
          </a:p>
          <a:p>
            <a:pPr marL="742950" lvl="1" indent="-285750"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sz="2000" dirty="0"/>
              <a:t>Propose color-block</a:t>
            </a:r>
          </a:p>
          <a:p>
            <a:pPr marL="742950" lvl="1" indent="-285750"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sz="2000" dirty="0"/>
              <a:t>Apply color-block</a:t>
            </a:r>
          </a:p>
          <a:p>
            <a:pPr marL="742950" lvl="1" indent="-285750"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sz="2000" dirty="0"/>
              <a:t>Select color-block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Detect goal achieved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>
            <a:spLocks noGrp="1"/>
          </p:cNvSpPr>
          <p:nvPr>
            <p:ph idx="1"/>
          </p:nvPr>
        </p:nvSpPr>
        <p:spPr>
          <a:xfrm>
            <a:off x="304800" y="152400"/>
            <a:ext cx="8749653" cy="64878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If there the top state does not have the name “color-block” </a:t>
            </a:r>
            <a:endParaRPr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then propose the operator to initialize-color-blocks. </a:t>
            </a:r>
            <a:endParaRPr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000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00" b="1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sp</a:t>
            </a:r>
            <a:r>
              <a:rPr sz="17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{propose*initialize-color-blocks</a:t>
            </a:r>
            <a:endParaRPr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(state &lt;s&gt; ^superstate nil</a:t>
            </a:r>
            <a:endParaRPr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     -^name color-block)</a:t>
            </a:r>
            <a:endParaRPr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--&gt;</a:t>
            </a:r>
            <a:endParaRPr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(&lt;s&gt; ^operator &lt;o&gt; +)</a:t>
            </a:r>
            <a:endParaRPr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(&lt;o&gt; ^name initialize-color-blocks)}</a:t>
            </a:r>
            <a:endParaRPr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000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000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If the </a:t>
            </a:r>
            <a:r>
              <a:rPr sz="17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initialize-color-blocks </a:t>
            </a:r>
            <a:r>
              <a:rPr sz="17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operator is selected, </a:t>
            </a:r>
            <a:endParaRPr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then add the name to the state and add the colors, and create the blocks A, B, and C.</a:t>
            </a:r>
            <a:endParaRPr sz="2000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000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00" b="1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sp</a:t>
            </a:r>
            <a:r>
              <a:rPr sz="17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{apply*initialize-color-blocks</a:t>
            </a:r>
            <a:endParaRPr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(state &lt;s&gt; ^operator.name initialize-color-blocks)</a:t>
            </a:r>
            <a:endParaRPr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--&gt;</a:t>
            </a:r>
            <a:endParaRPr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(&lt;s&gt; ^name color-block</a:t>
            </a:r>
            <a:endParaRPr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^color red green blue</a:t>
            </a:r>
            <a:endParaRPr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^block &lt;b1&gt; &lt;b2&gt; &lt;b3&gt;)</a:t>
            </a:r>
            <a:endParaRPr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(&lt;b1&gt; ^type block</a:t>
            </a:r>
            <a:endParaRPr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 ^color white</a:t>
            </a:r>
            <a:endParaRPr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 ^name A)</a:t>
            </a:r>
            <a:endParaRPr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(&lt;b2&gt; ^type block</a:t>
            </a:r>
            <a:endParaRPr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 ^color white</a:t>
            </a:r>
            <a:endParaRPr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 ^name B)</a:t>
            </a:r>
            <a:endParaRPr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(&lt;b3&gt; ^type block</a:t>
            </a:r>
            <a:endParaRPr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 ^color white</a:t>
            </a:r>
            <a:endParaRPr sz="2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7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 ^name C)}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6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6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7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67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67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7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67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7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67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67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7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67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67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7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67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7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" grpId="1" uiExpand="1" build="p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>
            <a:spLocks noGrp="1"/>
          </p:cNvSpPr>
          <p:nvPr>
            <p:ph idx="1"/>
          </p:nvPr>
        </p:nvSpPr>
        <p:spPr>
          <a:xfrm>
            <a:off x="283028" y="152400"/>
            <a:ext cx="8577944" cy="6705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If there is a block that has a color different than an existing color,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then propose the operator to color that block that color, 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also create an indifferent preference. 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1400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b="1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sp</a:t>
            </a:r>
            <a:r>
              <a:rPr sz="14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{propose*color-block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(state &lt;s&gt; ^color &lt;color&gt;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      ^block &lt;block&gt;)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(&lt;block&gt; ^color &lt;&gt; &lt;color&gt;)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--&gt;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(&lt;s&gt; ^operator &lt;o&gt; +)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(&lt;s&gt; ^operator &lt;o&gt; =)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(&lt;o&gt; ^name color-block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^color &lt;color&gt;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^block &lt;block&gt;)}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1400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If there is an operator selected to color a block a color,      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	color that block that color.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b="1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sp</a:t>
            </a:r>
            <a:r>
              <a:rPr sz="14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{apply*color-block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(state &lt;s&gt; ^operator &lt;o&gt;)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(&lt;o&gt; ^name color-block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^color &lt;color&gt;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^block &lt;block&gt;)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(&lt;block&gt; ^name &lt;name&gt;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   ^color &lt;old-color&gt;)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--&gt;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(write (</a:t>
            </a:r>
            <a:r>
              <a:rPr sz="1400" b="1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crlf</a:t>
            </a:r>
            <a:r>
              <a:rPr sz="14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) |Paint block | &lt;name&gt; | | &lt;color&gt;)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(&lt;block&gt; ^color &lt;old-color&gt; -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14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   ^color &lt;color&gt;)}</a:t>
            </a:r>
          </a:p>
        </p:txBody>
      </p:sp>
      <p:sp>
        <p:nvSpPr>
          <p:cNvPr id="678" name="Shape 678"/>
          <p:cNvSpPr/>
          <p:nvPr/>
        </p:nvSpPr>
        <p:spPr>
          <a:xfrm>
            <a:off x="3505200" y="2133600"/>
            <a:ext cx="256255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(&lt;s&gt; ^operator &lt;o&gt; + =)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6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67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67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67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67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7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67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67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7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67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7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67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7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67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7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67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7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67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7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67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7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67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67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7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" grpId="1" uiExpand="1" build="p" bldLvl="5" advAuto="0"/>
      <p:bldP spid="678" grpId="2" uiExpand="1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>
            <a:spLocks noGrp="1"/>
          </p:cNvSpPr>
          <p:nvPr>
            <p:ph idx="1"/>
          </p:nvPr>
        </p:nvSpPr>
        <p:spPr>
          <a:xfrm>
            <a:off x="283028" y="43537"/>
            <a:ext cx="8577944" cy="64878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b="1" dirty="0" err="1">
                <a:latin typeface="Courier New"/>
                <a:ea typeface="Courier New"/>
                <a:cs typeface="Courier New"/>
                <a:sym typeface="Courier New"/>
              </a:rPr>
              <a:t>sp</a:t>
            </a: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 {prefer*color-red  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    (state &lt;s&gt; ^operator &lt;o&gt; +)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    (&lt;o&gt; ^color red)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    --&gt;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    (&lt;s&gt; ^operator &lt;o&gt; </a:t>
            </a:r>
            <a:r>
              <a:rPr sz="20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sz="2000" b="1" dirty="0" smtClean="0">
                <a:latin typeface="Courier New"/>
                <a:ea typeface="Courier New"/>
                <a:cs typeface="Courier New"/>
                <a:sym typeface="Courier New"/>
              </a:rPr>
              <a:t>)}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b="1" dirty="0" err="1">
                <a:latin typeface="Courier New"/>
                <a:ea typeface="Courier New"/>
                <a:cs typeface="Courier New"/>
                <a:sym typeface="Courier New"/>
              </a:rPr>
              <a:t>sp</a:t>
            </a: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 {prefer*avoid*color-green 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    (state &lt;s&gt; ^operator &lt;o&gt; +)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    (&lt;o&gt; ^color 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sz="20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blue &gt;&gt;</a:t>
            </a:r>
            <a:r>
              <a:rPr sz="2000" b="1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    --&gt;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    (&lt;s&gt; ^operator &lt;o&gt; </a:t>
            </a:r>
            <a:r>
              <a:rPr sz="20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z="2000" b="1" dirty="0" smtClean="0">
                <a:latin typeface="Courier New"/>
                <a:ea typeface="Courier New"/>
                <a:cs typeface="Courier New"/>
                <a:sym typeface="Courier New"/>
              </a:rPr>
              <a:t>)}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lang="en-US" sz="20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 smtClean="0">
                <a:latin typeface="Courier New"/>
                <a:ea typeface="Courier New"/>
                <a:cs typeface="Courier New"/>
                <a:sym typeface="Courier New"/>
              </a:rPr>
              <a:t># alternative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b="1" dirty="0" err="1">
                <a:latin typeface="Courier New"/>
                <a:ea typeface="Courier New"/>
                <a:cs typeface="Courier New"/>
                <a:sym typeface="Courier New"/>
              </a:rPr>
              <a:t>sp</a:t>
            </a: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 {prefer*color-red-to-blue 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    (state &lt;s&gt; ^operator &lt;o1&gt; +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               ^operator &lt;o2&gt; +)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    (&lt;o1&gt; ^color red)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    (&lt;o2&gt; ^color blue)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    --&gt;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    (&lt;s&gt; ^operator &lt;o1&gt; &gt; &lt;o2&gt;)}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6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8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68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8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68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8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" grpId="1" uiExpand="1" build="p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>
            <a:spLocks noGrp="1"/>
          </p:cNvSpPr>
          <p:nvPr>
            <p:ph type="title"/>
          </p:nvPr>
        </p:nvSpPr>
        <p:spPr>
          <a:xfrm>
            <a:off x="769937" y="238125"/>
            <a:ext cx="7759701" cy="8318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chemeClr val="tx1"/>
                </a:solidFill>
              </a:rPr>
              <a:t>Goal Detection</a:t>
            </a:r>
          </a:p>
        </p:txBody>
      </p:sp>
      <p:sp>
        <p:nvSpPr>
          <p:cNvPr id="683" name="Shape 683"/>
          <p:cNvSpPr>
            <a:spLocks noGrp="1"/>
          </p:cNvSpPr>
          <p:nvPr>
            <p:ph idx="1"/>
          </p:nvPr>
        </p:nvSpPr>
        <p:spPr>
          <a:xfrm>
            <a:off x="381000" y="1093787"/>
            <a:ext cx="8145464" cy="50101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If all blocks are color “red’ then halt.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b="1" dirty="0" err="1">
                <a:latin typeface="Courier New"/>
                <a:ea typeface="Courier New"/>
                <a:cs typeface="Courier New"/>
                <a:sym typeface="Courier New"/>
              </a:rPr>
              <a:t>sp</a:t>
            </a: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 {detect*color-red   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    (state &lt;s&gt; ^block &lt;a&gt; &lt;b&gt; &lt;c&gt;)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    (&lt;a&gt; ^name A ^color red)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    (&lt;b&gt; ^name B ^color red)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    (&lt;c&gt; ^name C ^color red)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    --&gt;</a:t>
            </a:r>
          </a:p>
          <a:p>
            <a:pPr marL="0" lvl="0" indent="0"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000" b="1" dirty="0">
                <a:latin typeface="Courier New"/>
                <a:ea typeface="Courier New"/>
                <a:cs typeface="Courier New"/>
                <a:sym typeface="Courier New"/>
              </a:rPr>
              <a:t>    (halt)}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/>
          </p:cNvSpPr>
          <p:nvPr>
            <p:ph type="title"/>
          </p:nvPr>
        </p:nvSpPr>
        <p:spPr>
          <a:xfrm>
            <a:off x="769937" y="238125"/>
            <a:ext cx="7759701" cy="83185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chemeClr val="tx1"/>
                </a:solidFill>
              </a:rPr>
              <a:t>More Complex Operator Application</a:t>
            </a:r>
          </a:p>
        </p:txBody>
      </p:sp>
      <p:sp>
        <p:nvSpPr>
          <p:cNvPr id="695" name="Shape 695"/>
          <p:cNvSpPr>
            <a:spLocks noGrp="1"/>
          </p:cNvSpPr>
          <p:nvPr>
            <p:ph idx="1"/>
          </p:nvPr>
        </p:nvSpPr>
        <p:spPr>
          <a:xfrm>
            <a:off x="247649" y="1219199"/>
            <a:ext cx="8278815" cy="5105401"/>
          </a:xfrm>
          <a:prstGeom prst="rect">
            <a:avLst/>
          </a:prstGeom>
        </p:spPr>
        <p:txBody>
          <a:bodyPr lIns="0" tIns="0" rIns="0" bIns="0">
            <a:normAutofit fontScale="77500" lnSpcReduction="20000"/>
          </a:bodyPr>
          <a:lstStyle/>
          <a:p>
            <a:pPr marL="544605" lvl="0" indent="-544605">
              <a:lnSpc>
                <a:spcPct val="110000"/>
              </a:lnSpc>
              <a:spcBef>
                <a:spcPts val="900"/>
              </a:spcBef>
              <a:defRPr sz="1800">
                <a:solidFill>
                  <a:srgbClr val="000000"/>
                </a:solidFill>
              </a:defRPr>
            </a:pPr>
            <a:r>
              <a:rPr sz="2700" dirty="0"/>
              <a:t>Count the number of times an operator applied.</a:t>
            </a:r>
            <a:endParaRPr sz="1700" dirty="0"/>
          </a:p>
          <a:p>
            <a:pPr marL="544605" lvl="0" indent="-544605">
              <a:lnSpc>
                <a:spcPct val="110000"/>
              </a:lnSpc>
              <a:spcBef>
                <a:spcPts val="900"/>
              </a:spcBef>
              <a:defRPr sz="1800">
                <a:solidFill>
                  <a:srgbClr val="000000"/>
                </a:solidFill>
              </a:defRPr>
            </a:pPr>
            <a:r>
              <a:rPr sz="2700" dirty="0"/>
              <a:t>Modify initialization rule so includes ^count 0 for each color.</a:t>
            </a:r>
            <a:endParaRPr sz="1700" dirty="0"/>
          </a:p>
          <a:p>
            <a:pPr marL="544605" lvl="0" indent="-544605">
              <a:lnSpc>
                <a:spcPct val="110000"/>
              </a:lnSpc>
              <a:spcBef>
                <a:spcPts val="900"/>
              </a:spcBef>
              <a:defRPr sz="1800">
                <a:solidFill>
                  <a:srgbClr val="000000"/>
                </a:solidFill>
              </a:defRPr>
            </a:pPr>
            <a:r>
              <a:rPr sz="2700" dirty="0"/>
              <a:t>Add application rule that increments count in parallel with painting</a:t>
            </a:r>
            <a:r>
              <a:rPr sz="2700" dirty="0" smtClean="0"/>
              <a:t>:</a:t>
            </a:r>
            <a:endParaRPr lang="en-US" sz="2700" dirty="0" smtClean="0"/>
          </a:p>
          <a:p>
            <a:pPr marL="544605" lvl="0" indent="-544605">
              <a:lnSpc>
                <a:spcPct val="110000"/>
              </a:lnSpc>
              <a:spcBef>
                <a:spcPts val="900"/>
              </a:spcBef>
              <a:defRPr sz="1800">
                <a:solidFill>
                  <a:srgbClr val="000000"/>
                </a:solidFill>
              </a:defRPr>
            </a:pPr>
            <a:endParaRPr sz="1700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sp</a:t>
            </a:r>
            <a:r>
              <a:rPr sz="26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{apply*color-block*count</a:t>
            </a:r>
            <a:endParaRPr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(state &lt;s&gt; ^operator &lt;o&gt;)</a:t>
            </a:r>
            <a:endParaRPr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(&lt;o&gt; ^name color-block</a:t>
            </a:r>
            <a:endParaRPr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  ^block &lt;block&gt;)</a:t>
            </a:r>
            <a:endParaRPr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(&lt;block&gt; ^count &lt;count&gt;)</a:t>
            </a:r>
            <a:endParaRPr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--&gt;</a:t>
            </a:r>
            <a:endParaRPr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(&lt;block&gt; ^count &lt;count&gt; -</a:t>
            </a:r>
            <a:endParaRPr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6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        ^count (+ 1 &lt;count&gt;))}</a:t>
            </a:r>
            <a:endParaRPr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110000"/>
              </a:lnSpc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sz="29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44605" lvl="0" indent="-544605">
              <a:lnSpc>
                <a:spcPct val="110000"/>
              </a:lnSpc>
              <a:spcBef>
                <a:spcPts val="900"/>
              </a:spcBef>
              <a:defRPr sz="1800">
                <a:solidFill>
                  <a:srgbClr val="000000"/>
                </a:solidFill>
              </a:defRPr>
            </a:pPr>
            <a:r>
              <a:rPr sz="2700" dirty="0"/>
              <a:t>Change goal to print count.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6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" grpId="1" uiExpand="1" build="p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381000" cy="6583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6553200"/>
            <a:ext cx="2486992" cy="294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2294" y="89942"/>
            <a:ext cx="8777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Virtual Environments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52593" y="674717"/>
            <a:ext cx="8856887" cy="2006003"/>
            <a:chOff x="152400" y="674717"/>
            <a:chExt cx="8856887" cy="2006003"/>
          </a:xfrm>
        </p:grpSpPr>
        <p:grpSp>
          <p:nvGrpSpPr>
            <p:cNvPr id="17" name="Group 16"/>
            <p:cNvGrpSpPr/>
            <p:nvPr/>
          </p:nvGrpSpPr>
          <p:grpSpPr>
            <a:xfrm>
              <a:off x="7043959" y="674717"/>
              <a:ext cx="1965328" cy="1839883"/>
              <a:chOff x="88470" y="2703343"/>
              <a:chExt cx="1965328" cy="1839883"/>
            </a:xfrm>
          </p:grpSpPr>
          <p:pic>
            <p:nvPicPr>
              <p:cNvPr id="119" name="Picture 21" descr="flight-path-large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367" y="2703343"/>
                <a:ext cx="1769534" cy="132715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22" name="Text Box 10"/>
              <p:cNvSpPr txBox="1">
                <a:spLocks noChangeArrowheads="1"/>
              </p:cNvSpPr>
              <p:nvPr/>
            </p:nvSpPr>
            <p:spPr bwMode="auto">
              <a:xfrm>
                <a:off x="88470" y="4093872"/>
                <a:ext cx="1965328" cy="44935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square" tIns="9144" bIns="9144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600" dirty="0" err="1" smtClean="0"/>
                  <a:t>TacAir</a:t>
                </a:r>
                <a:r>
                  <a:rPr lang="en-US" sz="1600" dirty="0" smtClean="0"/>
                  <a:t>/</a:t>
                </a:r>
                <a:r>
                  <a:rPr lang="en-US" sz="1600" dirty="0" err="1" smtClean="0"/>
                  <a:t>RWA</a:t>
                </a:r>
                <a:r>
                  <a:rPr lang="en-US" sz="1600" dirty="0" smtClean="0"/>
                  <a:t>-Soar</a:t>
                </a:r>
                <a:endParaRPr lang="en-US" sz="1400" dirty="0" smtClean="0"/>
              </a:p>
              <a:p>
                <a:pPr algn="ctr">
                  <a:spcBef>
                    <a:spcPts val="0"/>
                  </a:spcBef>
                </a:pPr>
                <a:r>
                  <a:rPr lang="en-US" sz="1200" i="1" dirty="0" smtClean="0"/>
                  <a:t>Complex Doctrine &amp; Tactics</a:t>
                </a:r>
                <a:endParaRPr lang="en-US" sz="1200" i="1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399754" y="674717"/>
              <a:ext cx="1854200" cy="2006003"/>
              <a:chOff x="4908456" y="722757"/>
              <a:chExt cx="1854200" cy="2006003"/>
            </a:xfrm>
          </p:grpSpPr>
          <p:pic>
            <p:nvPicPr>
              <p:cNvPr id="35" name="Picture 1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8456" y="722757"/>
                <a:ext cx="1854200" cy="134937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36" name="Text Box 15"/>
              <p:cNvSpPr txBox="1">
                <a:spLocks noChangeArrowheads="1"/>
              </p:cNvSpPr>
              <p:nvPr/>
            </p:nvSpPr>
            <p:spPr bwMode="auto">
              <a:xfrm>
                <a:off x="4929094" y="2094740"/>
                <a:ext cx="1812925" cy="63402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t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Amber </a:t>
                </a:r>
                <a:r>
                  <a:rPr lang="en-US" sz="1600" dirty="0" smtClean="0"/>
                  <a:t>EPIC-Soar</a:t>
                </a:r>
              </a:p>
              <a:p>
                <a:pPr algn="ctr">
                  <a:spcBef>
                    <a:spcPts val="0"/>
                  </a:spcBef>
                </a:pPr>
                <a:r>
                  <a:rPr lang="en-US" sz="1200" i="1" dirty="0" smtClean="0"/>
                  <a:t>Modeling Human-Computer Interaction</a:t>
                </a:r>
                <a:endParaRPr lang="en-US" sz="1100" i="1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52400" y="966817"/>
              <a:ext cx="1844675" cy="1518125"/>
              <a:chOff x="232188" y="1025969"/>
              <a:chExt cx="1844675" cy="1518125"/>
            </a:xfrm>
          </p:grpSpPr>
          <p:sp>
            <p:nvSpPr>
              <p:cNvPr id="43" name="Text Box 22"/>
              <p:cNvSpPr txBox="1">
                <a:spLocks noChangeArrowheads="1"/>
              </p:cNvSpPr>
              <p:nvPr/>
            </p:nvSpPr>
            <p:spPr bwMode="auto">
              <a:xfrm>
                <a:off x="232188" y="2094740"/>
                <a:ext cx="1844675" cy="44935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square" tIns="9144" bIns="9144">
                <a:spAutoFit/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sz="1600" dirty="0" smtClean="0"/>
                  <a:t>R1-Soar</a:t>
                </a:r>
              </a:p>
              <a:p>
                <a:pPr algn="ctr">
                  <a:spcBef>
                    <a:spcPts val="0"/>
                  </a:spcBef>
                </a:pPr>
                <a:r>
                  <a:rPr lang="en-US" sz="1200" i="1" dirty="0" smtClean="0"/>
                  <a:t>Computer Configuration</a:t>
                </a:r>
                <a:endParaRPr lang="en-US" sz="1200" i="1" dirty="0"/>
              </a:p>
            </p:txBody>
          </p:sp>
          <p:sp>
            <p:nvSpPr>
              <p:cNvPr id="45" name="mainfrm"/>
              <p:cNvSpPr>
                <a:spLocks noEditPoints="1" noChangeArrowheads="1"/>
              </p:cNvSpPr>
              <p:nvPr/>
            </p:nvSpPr>
            <p:spPr bwMode="auto">
              <a:xfrm>
                <a:off x="773525" y="1025969"/>
                <a:ext cx="762000" cy="742950"/>
              </a:xfrm>
              <a:custGeom>
                <a:avLst/>
                <a:gdLst>
                  <a:gd name="T0" fmla="*/ 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0 h 21600"/>
                  <a:gd name="T6" fmla="*/ 21600 w 21600"/>
                  <a:gd name="T7" fmla="*/ 10800 h 21600"/>
                  <a:gd name="T8" fmla="*/ 20603 w 21600"/>
                  <a:gd name="T9" fmla="*/ 21600 h 21600"/>
                  <a:gd name="T10" fmla="*/ 10800 w 21600"/>
                  <a:gd name="T11" fmla="*/ 21600 h 21600"/>
                  <a:gd name="T12" fmla="*/ 1163 w 21600"/>
                  <a:gd name="T13" fmla="*/ 21600 h 21600"/>
                  <a:gd name="T14" fmla="*/ 0 w 21600"/>
                  <a:gd name="T15" fmla="*/ 10800 h 21600"/>
                  <a:gd name="T16" fmla="*/ 332 w 21600"/>
                  <a:gd name="T17" fmla="*/ 22174 h 21600"/>
                  <a:gd name="T18" fmla="*/ 21579 w 21600"/>
                  <a:gd name="T19" fmla="*/ 2791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21600" y="10885"/>
                    </a:moveTo>
                    <a:lnTo>
                      <a:pt x="21600" y="0"/>
                    </a:lnTo>
                    <a:lnTo>
                      <a:pt x="10634" y="0"/>
                    </a:lnTo>
                    <a:lnTo>
                      <a:pt x="0" y="0"/>
                    </a:lnTo>
                    <a:lnTo>
                      <a:pt x="0" y="10885"/>
                    </a:lnTo>
                    <a:lnTo>
                      <a:pt x="0" y="19729"/>
                    </a:lnTo>
                    <a:lnTo>
                      <a:pt x="1163" y="19729"/>
                    </a:lnTo>
                    <a:lnTo>
                      <a:pt x="1163" y="21600"/>
                    </a:lnTo>
                    <a:lnTo>
                      <a:pt x="10800" y="21600"/>
                    </a:lnTo>
                    <a:lnTo>
                      <a:pt x="20603" y="21600"/>
                    </a:lnTo>
                    <a:lnTo>
                      <a:pt x="20603" y="19729"/>
                    </a:lnTo>
                    <a:lnTo>
                      <a:pt x="21600" y="19729"/>
                    </a:lnTo>
                    <a:lnTo>
                      <a:pt x="21600" y="10885"/>
                    </a:lnTo>
                    <a:close/>
                  </a:path>
                  <a:path w="21600" h="21600" extrusionOk="0">
                    <a:moveTo>
                      <a:pt x="1163" y="19729"/>
                    </a:moveTo>
                    <a:lnTo>
                      <a:pt x="4320" y="19729"/>
                    </a:lnTo>
                    <a:lnTo>
                      <a:pt x="16449" y="19729"/>
                    </a:lnTo>
                    <a:lnTo>
                      <a:pt x="20603" y="19729"/>
                    </a:lnTo>
                    <a:lnTo>
                      <a:pt x="1163" y="19729"/>
                    </a:lnTo>
                    <a:moveTo>
                      <a:pt x="1495" y="2381"/>
                    </a:moveTo>
                    <a:lnTo>
                      <a:pt x="2160" y="2381"/>
                    </a:lnTo>
                    <a:lnTo>
                      <a:pt x="4985" y="2381"/>
                    </a:lnTo>
                    <a:lnTo>
                      <a:pt x="5982" y="2381"/>
                    </a:lnTo>
                    <a:lnTo>
                      <a:pt x="1495" y="2381"/>
                    </a:lnTo>
                    <a:lnTo>
                      <a:pt x="1495" y="3402"/>
                    </a:lnTo>
                    <a:lnTo>
                      <a:pt x="2160" y="3402"/>
                    </a:lnTo>
                    <a:lnTo>
                      <a:pt x="4985" y="3402"/>
                    </a:lnTo>
                    <a:lnTo>
                      <a:pt x="5982" y="3402"/>
                    </a:lnTo>
                    <a:lnTo>
                      <a:pt x="1495" y="3402"/>
                    </a:lnTo>
                    <a:lnTo>
                      <a:pt x="1495" y="4422"/>
                    </a:lnTo>
                    <a:lnTo>
                      <a:pt x="2160" y="4422"/>
                    </a:lnTo>
                    <a:lnTo>
                      <a:pt x="4985" y="4422"/>
                    </a:lnTo>
                    <a:lnTo>
                      <a:pt x="5982" y="4422"/>
                    </a:lnTo>
                    <a:lnTo>
                      <a:pt x="1495" y="4422"/>
                    </a:lnTo>
                    <a:lnTo>
                      <a:pt x="1495" y="5443"/>
                    </a:lnTo>
                    <a:lnTo>
                      <a:pt x="2160" y="5443"/>
                    </a:lnTo>
                    <a:lnTo>
                      <a:pt x="4985" y="5443"/>
                    </a:lnTo>
                    <a:lnTo>
                      <a:pt x="5982" y="5443"/>
                    </a:lnTo>
                    <a:lnTo>
                      <a:pt x="1495" y="5443"/>
                    </a:lnTo>
                    <a:lnTo>
                      <a:pt x="1495" y="6463"/>
                    </a:lnTo>
                    <a:lnTo>
                      <a:pt x="2160" y="6463"/>
                    </a:lnTo>
                    <a:lnTo>
                      <a:pt x="4985" y="6463"/>
                    </a:lnTo>
                    <a:lnTo>
                      <a:pt x="5982" y="6463"/>
                    </a:lnTo>
                    <a:lnTo>
                      <a:pt x="1495" y="6463"/>
                    </a:lnTo>
                    <a:lnTo>
                      <a:pt x="1495" y="7483"/>
                    </a:lnTo>
                    <a:lnTo>
                      <a:pt x="2160" y="7483"/>
                    </a:lnTo>
                    <a:lnTo>
                      <a:pt x="4985" y="7483"/>
                    </a:lnTo>
                    <a:lnTo>
                      <a:pt x="5982" y="7483"/>
                    </a:lnTo>
                    <a:lnTo>
                      <a:pt x="1495" y="7483"/>
                    </a:lnTo>
                    <a:lnTo>
                      <a:pt x="1495" y="8504"/>
                    </a:lnTo>
                    <a:lnTo>
                      <a:pt x="2160" y="8504"/>
                    </a:lnTo>
                    <a:lnTo>
                      <a:pt x="4985" y="8504"/>
                    </a:lnTo>
                    <a:lnTo>
                      <a:pt x="5982" y="8504"/>
                    </a:lnTo>
                    <a:lnTo>
                      <a:pt x="1495" y="8504"/>
                    </a:lnTo>
                    <a:lnTo>
                      <a:pt x="1495" y="9524"/>
                    </a:lnTo>
                    <a:lnTo>
                      <a:pt x="2160" y="9524"/>
                    </a:lnTo>
                    <a:lnTo>
                      <a:pt x="4985" y="9524"/>
                    </a:lnTo>
                    <a:lnTo>
                      <a:pt x="5982" y="9524"/>
                    </a:lnTo>
                    <a:lnTo>
                      <a:pt x="1495" y="9524"/>
                    </a:lnTo>
                    <a:lnTo>
                      <a:pt x="1495" y="10545"/>
                    </a:lnTo>
                    <a:lnTo>
                      <a:pt x="2160" y="10545"/>
                    </a:lnTo>
                    <a:lnTo>
                      <a:pt x="4985" y="10545"/>
                    </a:lnTo>
                    <a:lnTo>
                      <a:pt x="5982" y="10545"/>
                    </a:lnTo>
                    <a:lnTo>
                      <a:pt x="1495" y="10545"/>
                    </a:lnTo>
                    <a:lnTo>
                      <a:pt x="1495" y="11565"/>
                    </a:lnTo>
                    <a:lnTo>
                      <a:pt x="2160" y="11565"/>
                    </a:lnTo>
                    <a:lnTo>
                      <a:pt x="4985" y="11565"/>
                    </a:lnTo>
                    <a:lnTo>
                      <a:pt x="5982" y="11565"/>
                    </a:lnTo>
                    <a:lnTo>
                      <a:pt x="1495" y="11565"/>
                    </a:lnTo>
                    <a:lnTo>
                      <a:pt x="1495" y="12586"/>
                    </a:lnTo>
                    <a:lnTo>
                      <a:pt x="2160" y="12586"/>
                    </a:lnTo>
                    <a:lnTo>
                      <a:pt x="4985" y="12586"/>
                    </a:lnTo>
                    <a:lnTo>
                      <a:pt x="5982" y="12586"/>
                    </a:lnTo>
                    <a:lnTo>
                      <a:pt x="1495" y="12586"/>
                    </a:lnTo>
                    <a:lnTo>
                      <a:pt x="1495" y="13606"/>
                    </a:lnTo>
                    <a:lnTo>
                      <a:pt x="2160" y="13606"/>
                    </a:lnTo>
                    <a:lnTo>
                      <a:pt x="4985" y="13606"/>
                    </a:lnTo>
                    <a:lnTo>
                      <a:pt x="5982" y="13606"/>
                    </a:lnTo>
                    <a:lnTo>
                      <a:pt x="1495" y="13606"/>
                    </a:lnTo>
                    <a:lnTo>
                      <a:pt x="1495" y="14627"/>
                    </a:lnTo>
                    <a:lnTo>
                      <a:pt x="2160" y="14627"/>
                    </a:lnTo>
                    <a:lnTo>
                      <a:pt x="4985" y="14627"/>
                    </a:lnTo>
                    <a:lnTo>
                      <a:pt x="5982" y="14627"/>
                    </a:lnTo>
                    <a:lnTo>
                      <a:pt x="1495" y="14627"/>
                    </a:lnTo>
                    <a:lnTo>
                      <a:pt x="1495" y="15647"/>
                    </a:lnTo>
                    <a:lnTo>
                      <a:pt x="2160" y="15647"/>
                    </a:lnTo>
                    <a:lnTo>
                      <a:pt x="4985" y="15647"/>
                    </a:lnTo>
                    <a:lnTo>
                      <a:pt x="5982" y="15647"/>
                    </a:lnTo>
                    <a:lnTo>
                      <a:pt x="1495" y="15647"/>
                    </a:lnTo>
                    <a:lnTo>
                      <a:pt x="1495" y="16668"/>
                    </a:lnTo>
                    <a:lnTo>
                      <a:pt x="2160" y="16668"/>
                    </a:lnTo>
                    <a:lnTo>
                      <a:pt x="4985" y="16668"/>
                    </a:lnTo>
                    <a:lnTo>
                      <a:pt x="5982" y="16668"/>
                    </a:lnTo>
                    <a:lnTo>
                      <a:pt x="1495" y="16668"/>
                    </a:lnTo>
                    <a:lnTo>
                      <a:pt x="1495" y="17688"/>
                    </a:lnTo>
                    <a:lnTo>
                      <a:pt x="2160" y="17688"/>
                    </a:lnTo>
                    <a:lnTo>
                      <a:pt x="4985" y="17688"/>
                    </a:lnTo>
                    <a:lnTo>
                      <a:pt x="5982" y="17688"/>
                    </a:lnTo>
                    <a:lnTo>
                      <a:pt x="1495" y="17688"/>
                    </a:lnTo>
                    <a:moveTo>
                      <a:pt x="1994" y="19729"/>
                    </a:moveTo>
                    <a:lnTo>
                      <a:pt x="1994" y="20069"/>
                    </a:lnTo>
                    <a:lnTo>
                      <a:pt x="1994" y="21260"/>
                    </a:lnTo>
                    <a:lnTo>
                      <a:pt x="1994" y="21600"/>
                    </a:lnTo>
                    <a:lnTo>
                      <a:pt x="1994" y="19729"/>
                    </a:lnTo>
                    <a:lnTo>
                      <a:pt x="2658" y="19729"/>
                    </a:lnTo>
                    <a:lnTo>
                      <a:pt x="2658" y="20069"/>
                    </a:lnTo>
                    <a:lnTo>
                      <a:pt x="2658" y="21260"/>
                    </a:lnTo>
                    <a:lnTo>
                      <a:pt x="2658" y="21600"/>
                    </a:lnTo>
                    <a:lnTo>
                      <a:pt x="2658" y="19729"/>
                    </a:lnTo>
                    <a:lnTo>
                      <a:pt x="3489" y="19729"/>
                    </a:lnTo>
                    <a:lnTo>
                      <a:pt x="3489" y="20069"/>
                    </a:lnTo>
                    <a:lnTo>
                      <a:pt x="3489" y="21260"/>
                    </a:lnTo>
                    <a:lnTo>
                      <a:pt x="3489" y="21600"/>
                    </a:lnTo>
                    <a:lnTo>
                      <a:pt x="3489" y="19729"/>
                    </a:lnTo>
                    <a:lnTo>
                      <a:pt x="4320" y="19729"/>
                    </a:lnTo>
                    <a:lnTo>
                      <a:pt x="4320" y="20069"/>
                    </a:lnTo>
                    <a:lnTo>
                      <a:pt x="4320" y="21260"/>
                    </a:lnTo>
                    <a:lnTo>
                      <a:pt x="4320" y="21600"/>
                    </a:lnTo>
                    <a:lnTo>
                      <a:pt x="4320" y="19729"/>
                    </a:lnTo>
                    <a:lnTo>
                      <a:pt x="5151" y="19729"/>
                    </a:lnTo>
                    <a:lnTo>
                      <a:pt x="5151" y="20069"/>
                    </a:lnTo>
                    <a:lnTo>
                      <a:pt x="5151" y="21260"/>
                    </a:lnTo>
                    <a:lnTo>
                      <a:pt x="5151" y="21600"/>
                    </a:lnTo>
                    <a:lnTo>
                      <a:pt x="5151" y="19729"/>
                    </a:lnTo>
                    <a:lnTo>
                      <a:pt x="5982" y="19729"/>
                    </a:lnTo>
                    <a:lnTo>
                      <a:pt x="5982" y="20069"/>
                    </a:lnTo>
                    <a:lnTo>
                      <a:pt x="5982" y="21260"/>
                    </a:lnTo>
                    <a:lnTo>
                      <a:pt x="5982" y="21600"/>
                    </a:lnTo>
                    <a:lnTo>
                      <a:pt x="5982" y="19729"/>
                    </a:lnTo>
                    <a:lnTo>
                      <a:pt x="6812" y="19729"/>
                    </a:lnTo>
                    <a:lnTo>
                      <a:pt x="6812" y="20069"/>
                    </a:lnTo>
                    <a:lnTo>
                      <a:pt x="6812" y="21260"/>
                    </a:lnTo>
                    <a:lnTo>
                      <a:pt x="6812" y="21600"/>
                    </a:lnTo>
                    <a:lnTo>
                      <a:pt x="6812" y="19729"/>
                    </a:lnTo>
                    <a:lnTo>
                      <a:pt x="7643" y="19729"/>
                    </a:lnTo>
                    <a:lnTo>
                      <a:pt x="7643" y="20069"/>
                    </a:lnTo>
                    <a:lnTo>
                      <a:pt x="7643" y="21260"/>
                    </a:lnTo>
                    <a:lnTo>
                      <a:pt x="7643" y="21600"/>
                    </a:lnTo>
                    <a:lnTo>
                      <a:pt x="7643" y="19729"/>
                    </a:lnTo>
                    <a:lnTo>
                      <a:pt x="8474" y="19729"/>
                    </a:lnTo>
                    <a:lnTo>
                      <a:pt x="8474" y="20069"/>
                    </a:lnTo>
                    <a:lnTo>
                      <a:pt x="8474" y="21260"/>
                    </a:lnTo>
                    <a:lnTo>
                      <a:pt x="8474" y="21600"/>
                    </a:lnTo>
                    <a:lnTo>
                      <a:pt x="8474" y="19729"/>
                    </a:lnTo>
                    <a:lnTo>
                      <a:pt x="9305" y="19729"/>
                    </a:lnTo>
                    <a:lnTo>
                      <a:pt x="9305" y="20069"/>
                    </a:lnTo>
                    <a:lnTo>
                      <a:pt x="9305" y="21260"/>
                    </a:lnTo>
                    <a:lnTo>
                      <a:pt x="9305" y="21600"/>
                    </a:lnTo>
                    <a:lnTo>
                      <a:pt x="9305" y="19729"/>
                    </a:lnTo>
                    <a:lnTo>
                      <a:pt x="10135" y="19729"/>
                    </a:lnTo>
                    <a:lnTo>
                      <a:pt x="10135" y="20069"/>
                    </a:lnTo>
                    <a:lnTo>
                      <a:pt x="10135" y="21260"/>
                    </a:lnTo>
                    <a:lnTo>
                      <a:pt x="10135" y="21600"/>
                    </a:lnTo>
                    <a:lnTo>
                      <a:pt x="10135" y="19729"/>
                    </a:lnTo>
                    <a:lnTo>
                      <a:pt x="10966" y="19729"/>
                    </a:lnTo>
                    <a:lnTo>
                      <a:pt x="10966" y="20069"/>
                    </a:lnTo>
                    <a:lnTo>
                      <a:pt x="10966" y="21260"/>
                    </a:lnTo>
                    <a:lnTo>
                      <a:pt x="10966" y="21600"/>
                    </a:lnTo>
                    <a:lnTo>
                      <a:pt x="10966" y="19729"/>
                    </a:lnTo>
                    <a:lnTo>
                      <a:pt x="11797" y="19729"/>
                    </a:lnTo>
                    <a:lnTo>
                      <a:pt x="11797" y="20069"/>
                    </a:lnTo>
                    <a:lnTo>
                      <a:pt x="11797" y="21260"/>
                    </a:lnTo>
                    <a:lnTo>
                      <a:pt x="11797" y="21600"/>
                    </a:lnTo>
                    <a:lnTo>
                      <a:pt x="11797" y="19729"/>
                    </a:lnTo>
                    <a:lnTo>
                      <a:pt x="12462" y="19729"/>
                    </a:lnTo>
                    <a:lnTo>
                      <a:pt x="12462" y="20069"/>
                    </a:lnTo>
                    <a:lnTo>
                      <a:pt x="12462" y="21260"/>
                    </a:lnTo>
                    <a:lnTo>
                      <a:pt x="12462" y="21600"/>
                    </a:lnTo>
                    <a:lnTo>
                      <a:pt x="12462" y="19729"/>
                    </a:lnTo>
                    <a:lnTo>
                      <a:pt x="13292" y="19729"/>
                    </a:lnTo>
                    <a:lnTo>
                      <a:pt x="13292" y="20069"/>
                    </a:lnTo>
                    <a:lnTo>
                      <a:pt x="13292" y="21260"/>
                    </a:lnTo>
                    <a:lnTo>
                      <a:pt x="13292" y="21600"/>
                    </a:lnTo>
                    <a:lnTo>
                      <a:pt x="13292" y="19729"/>
                    </a:lnTo>
                    <a:lnTo>
                      <a:pt x="14123" y="19729"/>
                    </a:lnTo>
                    <a:lnTo>
                      <a:pt x="14123" y="20069"/>
                    </a:lnTo>
                    <a:lnTo>
                      <a:pt x="14123" y="21260"/>
                    </a:lnTo>
                    <a:lnTo>
                      <a:pt x="14123" y="21600"/>
                    </a:lnTo>
                    <a:lnTo>
                      <a:pt x="14123" y="19729"/>
                    </a:lnTo>
                    <a:lnTo>
                      <a:pt x="14954" y="19729"/>
                    </a:lnTo>
                    <a:lnTo>
                      <a:pt x="14954" y="20069"/>
                    </a:lnTo>
                    <a:lnTo>
                      <a:pt x="14954" y="21260"/>
                    </a:lnTo>
                    <a:lnTo>
                      <a:pt x="14954" y="21600"/>
                    </a:lnTo>
                    <a:lnTo>
                      <a:pt x="14954" y="19729"/>
                    </a:lnTo>
                    <a:lnTo>
                      <a:pt x="15785" y="19729"/>
                    </a:lnTo>
                    <a:lnTo>
                      <a:pt x="15785" y="20069"/>
                    </a:lnTo>
                    <a:lnTo>
                      <a:pt x="15785" y="21260"/>
                    </a:lnTo>
                    <a:lnTo>
                      <a:pt x="15785" y="21600"/>
                    </a:lnTo>
                    <a:lnTo>
                      <a:pt x="15785" y="19729"/>
                    </a:lnTo>
                    <a:lnTo>
                      <a:pt x="16615" y="19729"/>
                    </a:lnTo>
                    <a:lnTo>
                      <a:pt x="16615" y="20069"/>
                    </a:lnTo>
                    <a:lnTo>
                      <a:pt x="16615" y="21260"/>
                    </a:lnTo>
                    <a:lnTo>
                      <a:pt x="16615" y="21600"/>
                    </a:lnTo>
                    <a:lnTo>
                      <a:pt x="16615" y="19729"/>
                    </a:lnTo>
                    <a:lnTo>
                      <a:pt x="17446" y="19729"/>
                    </a:lnTo>
                    <a:lnTo>
                      <a:pt x="17446" y="20069"/>
                    </a:lnTo>
                    <a:lnTo>
                      <a:pt x="17446" y="21260"/>
                    </a:lnTo>
                    <a:lnTo>
                      <a:pt x="17446" y="21600"/>
                    </a:lnTo>
                    <a:lnTo>
                      <a:pt x="17446" y="19729"/>
                    </a:lnTo>
                    <a:lnTo>
                      <a:pt x="18277" y="19729"/>
                    </a:lnTo>
                    <a:lnTo>
                      <a:pt x="18277" y="20069"/>
                    </a:lnTo>
                    <a:lnTo>
                      <a:pt x="18277" y="21260"/>
                    </a:lnTo>
                    <a:lnTo>
                      <a:pt x="18277" y="21600"/>
                    </a:lnTo>
                    <a:lnTo>
                      <a:pt x="18277" y="19729"/>
                    </a:lnTo>
                    <a:lnTo>
                      <a:pt x="19108" y="19729"/>
                    </a:lnTo>
                    <a:lnTo>
                      <a:pt x="19108" y="20069"/>
                    </a:lnTo>
                    <a:lnTo>
                      <a:pt x="19108" y="21260"/>
                    </a:lnTo>
                    <a:lnTo>
                      <a:pt x="19108" y="21600"/>
                    </a:lnTo>
                    <a:lnTo>
                      <a:pt x="19108" y="19729"/>
                    </a:lnTo>
                    <a:lnTo>
                      <a:pt x="19938" y="19729"/>
                    </a:lnTo>
                    <a:lnTo>
                      <a:pt x="19938" y="20069"/>
                    </a:lnTo>
                    <a:lnTo>
                      <a:pt x="19938" y="21260"/>
                    </a:lnTo>
                    <a:lnTo>
                      <a:pt x="19938" y="21600"/>
                    </a:lnTo>
                    <a:lnTo>
                      <a:pt x="19938" y="19729"/>
                    </a:lnTo>
                    <a:moveTo>
                      <a:pt x="1495" y="1531"/>
                    </a:moveTo>
                    <a:lnTo>
                      <a:pt x="5982" y="1531"/>
                    </a:lnTo>
                    <a:lnTo>
                      <a:pt x="5982" y="18539"/>
                    </a:lnTo>
                    <a:lnTo>
                      <a:pt x="1495" y="18539"/>
                    </a:lnTo>
                    <a:lnTo>
                      <a:pt x="1495" y="1531"/>
                    </a:lnTo>
                    <a:moveTo>
                      <a:pt x="7311" y="1531"/>
                    </a:moveTo>
                    <a:lnTo>
                      <a:pt x="7975" y="1531"/>
                    </a:lnTo>
                    <a:lnTo>
                      <a:pt x="7975" y="8334"/>
                    </a:lnTo>
                    <a:lnTo>
                      <a:pt x="7311" y="8334"/>
                    </a:lnTo>
                    <a:lnTo>
                      <a:pt x="7311" y="1531"/>
                    </a:lnTo>
                    <a:moveTo>
                      <a:pt x="7145" y="9865"/>
                    </a:moveTo>
                    <a:lnTo>
                      <a:pt x="8142" y="9865"/>
                    </a:lnTo>
                    <a:lnTo>
                      <a:pt x="8142" y="10715"/>
                    </a:lnTo>
                    <a:lnTo>
                      <a:pt x="7145" y="10715"/>
                    </a:lnTo>
                    <a:lnTo>
                      <a:pt x="7145" y="9865"/>
                    </a:lnTo>
                    <a:moveTo>
                      <a:pt x="8972" y="1531"/>
                    </a:moveTo>
                    <a:lnTo>
                      <a:pt x="12462" y="1531"/>
                    </a:lnTo>
                    <a:lnTo>
                      <a:pt x="12462" y="5443"/>
                    </a:lnTo>
                    <a:lnTo>
                      <a:pt x="8972" y="5443"/>
                    </a:lnTo>
                    <a:lnTo>
                      <a:pt x="8972" y="1531"/>
                    </a:lnTo>
                    <a:moveTo>
                      <a:pt x="13625" y="1531"/>
                    </a:moveTo>
                    <a:lnTo>
                      <a:pt x="20271" y="1531"/>
                    </a:lnTo>
                    <a:lnTo>
                      <a:pt x="20271" y="5443"/>
                    </a:lnTo>
                    <a:lnTo>
                      <a:pt x="13625" y="5443"/>
                    </a:lnTo>
                    <a:lnTo>
                      <a:pt x="13625" y="1531"/>
                    </a:lnTo>
                    <a:moveTo>
                      <a:pt x="18609" y="6463"/>
                    </a:moveTo>
                    <a:lnTo>
                      <a:pt x="20437" y="6463"/>
                    </a:lnTo>
                    <a:lnTo>
                      <a:pt x="20437" y="10885"/>
                    </a:lnTo>
                    <a:lnTo>
                      <a:pt x="18609" y="10885"/>
                    </a:lnTo>
                    <a:lnTo>
                      <a:pt x="18609" y="6463"/>
                    </a:lnTo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656633" y="674717"/>
              <a:ext cx="1984648" cy="1786823"/>
              <a:chOff x="6776135" y="788887"/>
              <a:chExt cx="1984648" cy="1786823"/>
            </a:xfrm>
          </p:grpSpPr>
          <p:sp>
            <p:nvSpPr>
              <p:cNvPr id="49" name="Text Box 15"/>
              <p:cNvSpPr txBox="1">
                <a:spLocks noChangeArrowheads="1"/>
              </p:cNvSpPr>
              <p:nvPr/>
            </p:nvSpPr>
            <p:spPr bwMode="auto">
              <a:xfrm>
                <a:off x="6776135" y="2126356"/>
                <a:ext cx="1984648" cy="44935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wrap="square" tIns="9144" b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 smtClean="0"/>
                  <a:t>ICT Virtual Human</a:t>
                </a:r>
              </a:p>
              <a:p>
                <a:pPr algn="ctr">
                  <a:spcBef>
                    <a:spcPts val="0"/>
                  </a:spcBef>
                </a:pPr>
                <a:r>
                  <a:rPr lang="en-US" sz="1200" i="1" dirty="0" smtClean="0"/>
                  <a:t>Natural Interaction, Emotion </a:t>
                </a:r>
                <a:endParaRPr lang="en-US" sz="1100" i="1" dirty="0"/>
              </a:p>
            </p:txBody>
          </p:sp>
          <p:pic>
            <p:nvPicPr>
              <p:cNvPr id="25" name="Picture 2" descr="http://www.duke.edu/web/isis/gessler/cv-pubs/02comocultevo_files/image020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870385" y="788887"/>
                <a:ext cx="1796148" cy="133746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04541" y="2697231"/>
            <a:ext cx="8752990" cy="2051589"/>
            <a:chOff x="152400" y="2697231"/>
            <a:chExt cx="8752990" cy="2051589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52400" y="2697231"/>
              <a:ext cx="1962560" cy="1978854"/>
              <a:chOff x="2932" y="2182"/>
              <a:chExt cx="1144" cy="1194"/>
            </a:xfrm>
          </p:grpSpPr>
          <p:pic>
            <p:nvPicPr>
              <p:cNvPr id="1050" name="Picture 9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2" y="2182"/>
                <a:ext cx="1144" cy="857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051" name="Text Box 10"/>
              <p:cNvSpPr txBox="1">
                <a:spLocks noChangeArrowheads="1"/>
              </p:cNvSpPr>
              <p:nvPr/>
            </p:nvSpPr>
            <p:spPr bwMode="auto">
              <a:xfrm>
                <a:off x="2932" y="3105"/>
                <a:ext cx="1144" cy="27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 tIns="9144" bIns="9144">
                <a:spAutoFit/>
              </a:bodyPr>
              <a:lstStyle/>
              <a:p>
                <a:pPr algn="ctr" eaLnBrk="0" hangingPunct="0"/>
                <a:r>
                  <a:rPr lang="en-US" sz="1600" dirty="0"/>
                  <a:t>Soar </a:t>
                </a:r>
                <a:r>
                  <a:rPr lang="en-US" sz="1600" dirty="0" err="1"/>
                  <a:t>Quakebot</a:t>
                </a:r>
                <a:endParaRPr lang="en-US" sz="1600" dirty="0"/>
              </a:p>
              <a:p>
                <a:pPr algn="ctr" eaLnBrk="0" hangingPunct="0"/>
                <a:r>
                  <a:rPr lang="en-US" sz="1200" i="1" dirty="0" smtClean="0"/>
                  <a:t>Anticipation</a:t>
                </a:r>
                <a:endParaRPr lang="en-US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777034" y="2697231"/>
              <a:ext cx="1800225" cy="1969949"/>
              <a:chOff x="6969290" y="2703343"/>
              <a:chExt cx="1800225" cy="1969949"/>
            </a:xfrm>
          </p:grpSpPr>
          <p:pic>
            <p:nvPicPr>
              <p:cNvPr id="123" name="Picture 22" descr="potential4"/>
              <p:cNvPicPr>
                <a:picLocks noChangeAspect="1" noChangeArrowheads="1"/>
              </p:cNvPicPr>
              <p:nvPr/>
            </p:nvPicPr>
            <p:blipFill>
              <a:blip r:embed="rId8" cstate="screen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4771" y="2703343"/>
                <a:ext cx="1794744" cy="150241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25" name="Text Box 10"/>
              <p:cNvSpPr txBox="1">
                <a:spLocks noChangeArrowheads="1"/>
              </p:cNvSpPr>
              <p:nvPr/>
            </p:nvSpPr>
            <p:spPr bwMode="auto">
              <a:xfrm>
                <a:off x="6969290" y="4223938"/>
                <a:ext cx="1794744" cy="44935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 tIns="9144" bIns="9144">
                <a:spAutoFit/>
              </a:bodyPr>
              <a:lstStyle/>
              <a:p>
                <a:pPr algn="ctr" eaLnBrk="0" hangingPunct="0"/>
                <a:r>
                  <a:rPr lang="en-US" sz="1600" dirty="0" smtClean="0"/>
                  <a:t>Haunt</a:t>
                </a:r>
                <a:endParaRPr lang="en-US" sz="1600" dirty="0"/>
              </a:p>
              <a:p>
                <a:pPr algn="ctr" eaLnBrk="0" hangingPunct="0"/>
                <a:r>
                  <a:rPr lang="en-US" sz="1200" i="1" dirty="0" smtClean="0"/>
                  <a:t>AI Actors and Director</a:t>
                </a:r>
                <a:endParaRPr lang="en-US" sz="1200" dirty="0"/>
              </a:p>
            </p:txBody>
          </p:sp>
        </p:grpSp>
        <p:grpSp>
          <p:nvGrpSpPr>
            <p:cNvPr id="6" name="Group 33"/>
            <p:cNvGrpSpPr>
              <a:grpSpLocks/>
            </p:cNvGrpSpPr>
            <p:nvPr/>
          </p:nvGrpSpPr>
          <p:grpSpPr bwMode="auto">
            <a:xfrm>
              <a:off x="6934200" y="2697231"/>
              <a:ext cx="1971190" cy="1966186"/>
              <a:chOff x="5439128" y="4419937"/>
              <a:chExt cx="1971121" cy="1967075"/>
            </a:xfrm>
          </p:grpSpPr>
          <p:pic>
            <p:nvPicPr>
              <p:cNvPr id="1048" name="Picture 17" descr="Shot0001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39128" y="4419937"/>
                <a:ext cx="1971121" cy="1478341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49" name="Text Box 18"/>
              <p:cNvSpPr txBox="1">
                <a:spLocks noChangeArrowheads="1"/>
              </p:cNvSpPr>
              <p:nvPr/>
            </p:nvSpPr>
            <p:spPr bwMode="auto">
              <a:xfrm>
                <a:off x="5440204" y="5937455"/>
                <a:ext cx="1970045" cy="44955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 tIns="9144" bIns="9144">
                <a:spAutoFit/>
              </a:bodyPr>
              <a:lstStyle/>
              <a:p>
                <a:pPr algn="ctr" eaLnBrk="0" hangingPunct="0"/>
                <a:r>
                  <a:rPr lang="en-US" sz="1600" dirty="0" err="1" smtClean="0"/>
                  <a:t>MOUTbot</a:t>
                </a:r>
                <a:endParaRPr lang="en-US" sz="1600" dirty="0"/>
              </a:p>
              <a:p>
                <a:pPr algn="ctr" eaLnBrk="0" hangingPunct="0"/>
                <a:r>
                  <a:rPr lang="en-US" sz="1200" i="1" dirty="0"/>
                  <a:t>Team </a:t>
                </a:r>
                <a:r>
                  <a:rPr lang="en-US" sz="1200" i="1" dirty="0" smtClean="0"/>
                  <a:t>Tactics</a:t>
                </a:r>
                <a:endParaRPr lang="en-US" sz="1200" i="1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344815" y="2697231"/>
              <a:ext cx="2334930" cy="2051589"/>
              <a:chOff x="2469258" y="2724837"/>
              <a:chExt cx="2334930" cy="2051589"/>
            </a:xfrm>
          </p:grpSpPr>
          <p:sp>
            <p:nvSpPr>
              <p:cNvPr id="1044" name="Text Box 18"/>
              <p:cNvSpPr txBox="1">
                <a:spLocks noChangeArrowheads="1"/>
              </p:cNvSpPr>
              <p:nvPr/>
            </p:nvSpPr>
            <p:spPr bwMode="auto">
              <a:xfrm>
                <a:off x="2469258" y="4142406"/>
                <a:ext cx="2334930" cy="63402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 tIns="9144" bIns="9144">
                <a:spAutoFit/>
              </a:bodyPr>
              <a:lstStyle/>
              <a:p>
                <a:pPr algn="ctr" eaLnBrk="0" hangingPunct="0"/>
                <a:r>
                  <a:rPr lang="en-US" sz="1600" dirty="0" smtClean="0"/>
                  <a:t>StarCraft</a:t>
                </a:r>
                <a:endParaRPr lang="en-US" sz="1600" dirty="0"/>
              </a:p>
              <a:p>
                <a:pPr algn="ctr" eaLnBrk="0" hangingPunct="0"/>
                <a:r>
                  <a:rPr lang="en-US" sz="1200" i="1" dirty="0"/>
                  <a:t>Spatial Reasoning &amp; </a:t>
                </a:r>
                <a:endParaRPr lang="en-US" sz="1200" i="1" dirty="0" smtClean="0"/>
              </a:p>
              <a:p>
                <a:pPr algn="ctr" eaLnBrk="0" hangingPunct="0"/>
                <a:r>
                  <a:rPr lang="en-US" sz="1200" i="1" dirty="0" smtClean="0"/>
                  <a:t>Real-time Strategy</a:t>
                </a:r>
                <a:endParaRPr lang="en-US" sz="1200" i="1" dirty="0"/>
              </a:p>
            </p:txBody>
          </p:sp>
          <p:pic>
            <p:nvPicPr>
              <p:cNvPr id="65" name="Picture 2" descr="http://www.3amgaming.com/uploads/1/0/2/5/10252523/9816512_orig.png?394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4121" y="2724837"/>
                <a:ext cx="1926773" cy="144508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4" name="Group 13"/>
          <p:cNvGrpSpPr/>
          <p:nvPr/>
        </p:nvGrpSpPr>
        <p:grpSpPr>
          <a:xfrm>
            <a:off x="206304" y="4723033"/>
            <a:ext cx="8749465" cy="2132385"/>
            <a:chOff x="152400" y="4723033"/>
            <a:chExt cx="8749465" cy="2132385"/>
          </a:xfrm>
        </p:grpSpPr>
        <p:grpSp>
          <p:nvGrpSpPr>
            <p:cNvPr id="20" name="Group 19"/>
            <p:cNvGrpSpPr/>
            <p:nvPr/>
          </p:nvGrpSpPr>
          <p:grpSpPr>
            <a:xfrm>
              <a:off x="152400" y="4723033"/>
              <a:ext cx="1733163" cy="2132385"/>
              <a:chOff x="4912859" y="4750035"/>
              <a:chExt cx="1733163" cy="2132385"/>
            </a:xfrm>
          </p:grpSpPr>
          <p:grpSp>
            <p:nvGrpSpPr>
              <p:cNvPr id="9" name="Group 99"/>
              <p:cNvGrpSpPr>
                <a:grpSpLocks/>
              </p:cNvGrpSpPr>
              <p:nvPr/>
            </p:nvGrpSpPr>
            <p:grpSpPr bwMode="auto">
              <a:xfrm>
                <a:off x="4912859" y="4750035"/>
                <a:ext cx="1733163" cy="1520368"/>
                <a:chOff x="5678621" y="3352802"/>
                <a:chExt cx="2696975" cy="2330522"/>
              </a:xfrm>
            </p:grpSpPr>
            <p:pic>
              <p:nvPicPr>
                <p:cNvPr id="129" name="Picture 109" descr="vb_image_imagined.bmp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78621" y="3352802"/>
                  <a:ext cx="2696975" cy="2330522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sp>
              <p:nvSpPr>
                <p:cNvPr id="130" name="Isosceles Triangle 129"/>
                <p:cNvSpPr/>
                <p:nvPr/>
              </p:nvSpPr>
              <p:spPr>
                <a:xfrm rot="-3600000">
                  <a:off x="7131096" y="4793752"/>
                  <a:ext cx="49554" cy="107881"/>
                </a:xfrm>
                <a:prstGeom prst="triangl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Isosceles Triangle 130"/>
                <p:cNvSpPr/>
                <p:nvPr/>
              </p:nvSpPr>
              <p:spPr>
                <a:xfrm rot="1020000">
                  <a:off x="7388490" y="4480165"/>
                  <a:ext cx="47198" cy="107368"/>
                </a:xfrm>
                <a:prstGeom prst="triangl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Isosceles Triangle 131"/>
                <p:cNvSpPr/>
                <p:nvPr/>
              </p:nvSpPr>
              <p:spPr>
                <a:xfrm rot="7154923">
                  <a:off x="7296666" y="3794025"/>
                  <a:ext cx="45426" cy="104511"/>
                </a:xfrm>
                <a:prstGeom prst="triangle">
                  <a:avLst/>
                </a:prstGeom>
                <a:solidFill>
                  <a:srgbClr val="FF0000"/>
                </a:solidFill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Isosceles Triangle 132"/>
                <p:cNvSpPr/>
                <p:nvPr/>
              </p:nvSpPr>
              <p:spPr>
                <a:xfrm rot="7800000">
                  <a:off x="6911962" y="4013271"/>
                  <a:ext cx="49554" cy="107881"/>
                </a:xfrm>
                <a:prstGeom prst="triangle">
                  <a:avLst/>
                </a:prstGeom>
                <a:solidFill>
                  <a:srgbClr val="FF0000"/>
                </a:solidFill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Isosceles Triangle 133"/>
                <p:cNvSpPr/>
                <p:nvPr/>
              </p:nvSpPr>
              <p:spPr>
                <a:xfrm rot="6480000">
                  <a:off x="7289924" y="3950947"/>
                  <a:ext cx="45426" cy="104511"/>
                </a:xfrm>
                <a:prstGeom prst="triangle">
                  <a:avLst/>
                </a:prstGeom>
                <a:solidFill>
                  <a:srgbClr val="FF0000"/>
                </a:solidFill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/>
                <p:cNvSpPr>
                  <a:spLocks noChangeAspect="1"/>
                </p:cNvSpPr>
                <p:nvPr/>
              </p:nvSpPr>
              <p:spPr>
                <a:xfrm>
                  <a:off x="7924524" y="4265429"/>
                  <a:ext cx="114623" cy="115627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/>
                <p:cNvSpPr>
                  <a:spLocks noChangeAspect="1"/>
                </p:cNvSpPr>
                <p:nvPr/>
              </p:nvSpPr>
              <p:spPr>
                <a:xfrm>
                  <a:off x="7924524" y="5219350"/>
                  <a:ext cx="114623" cy="115627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>
                  <a:spLocks noChangeAspect="1"/>
                </p:cNvSpPr>
                <p:nvPr/>
              </p:nvSpPr>
              <p:spPr>
                <a:xfrm>
                  <a:off x="7391862" y="5029392"/>
                  <a:ext cx="114623" cy="115627"/>
                </a:xfrm>
                <a:prstGeom prst="rect">
                  <a:avLst/>
                </a:prstGeom>
                <a:solidFill>
                  <a:srgbClr val="7030A0"/>
                </a:solidFill>
                <a:ln w="31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6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8" name="Text Box 10"/>
              <p:cNvSpPr txBox="1">
                <a:spLocks noChangeArrowheads="1"/>
              </p:cNvSpPr>
              <p:nvPr/>
            </p:nvSpPr>
            <p:spPr bwMode="auto">
              <a:xfrm>
                <a:off x="4912859" y="6248400"/>
                <a:ext cx="1733163" cy="63402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 tIns="9144" bIns="9144">
                <a:spAutoFit/>
              </a:bodyPr>
              <a:lstStyle/>
              <a:p>
                <a:pPr algn="ctr" eaLnBrk="0" hangingPunct="0"/>
                <a:r>
                  <a:rPr lang="en-US" sz="1600" dirty="0" smtClean="0"/>
                  <a:t>Simulated Scout </a:t>
                </a:r>
                <a:endParaRPr lang="en-US" sz="1600" dirty="0"/>
              </a:p>
              <a:p>
                <a:pPr algn="ctr" eaLnBrk="0" hangingPunct="0"/>
                <a:r>
                  <a:rPr lang="en-US" sz="1200" i="1" dirty="0" smtClean="0"/>
                  <a:t>Spatial Reasoning &amp;</a:t>
                </a:r>
              </a:p>
              <a:p>
                <a:pPr algn="ctr" eaLnBrk="0" hangingPunct="0"/>
                <a:r>
                  <a:rPr lang="en-US" sz="1200" i="1" dirty="0" smtClean="0"/>
                  <a:t>Mental Imagery</a:t>
                </a:r>
                <a:endParaRPr lang="en-US" sz="12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227281" y="4754223"/>
              <a:ext cx="1914113" cy="2070005"/>
              <a:chOff x="7097783" y="4787995"/>
              <a:chExt cx="1914113" cy="2070005"/>
            </a:xfrm>
          </p:grpSpPr>
          <p:sp>
            <p:nvSpPr>
              <p:cNvPr id="126" name="Text Box 10"/>
              <p:cNvSpPr txBox="1">
                <a:spLocks noChangeArrowheads="1"/>
              </p:cNvSpPr>
              <p:nvPr/>
            </p:nvSpPr>
            <p:spPr bwMode="auto">
              <a:xfrm>
                <a:off x="7097783" y="6223980"/>
                <a:ext cx="1911889" cy="63402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 tIns="9144" bIns="9144">
                <a:spAutoFit/>
              </a:bodyPr>
              <a:lstStyle/>
              <a:p>
                <a:pPr algn="ctr" eaLnBrk="0" hangingPunct="0"/>
                <a:r>
                  <a:rPr lang="en-US" sz="1600" dirty="0"/>
                  <a:t>Action </a:t>
                </a:r>
                <a:r>
                  <a:rPr lang="en-US" sz="1600" dirty="0" smtClean="0"/>
                  <a:t>Games</a:t>
                </a:r>
                <a:endParaRPr lang="en-US" sz="1600" dirty="0"/>
              </a:p>
              <a:p>
                <a:pPr algn="ctr" eaLnBrk="0" hangingPunct="0"/>
                <a:r>
                  <a:rPr lang="en-US" sz="1200" i="1" dirty="0" smtClean="0"/>
                  <a:t>Spatial Reasoning &amp; Reinforcement Learning</a:t>
                </a:r>
                <a:endParaRPr lang="en-US" sz="1200" dirty="0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7097783" y="4787995"/>
                <a:ext cx="1914113" cy="1460405"/>
                <a:chOff x="3240926" y="4516669"/>
                <a:chExt cx="2474074" cy="1813694"/>
              </a:xfrm>
            </p:grpSpPr>
            <p:pic>
              <p:nvPicPr>
                <p:cNvPr id="59" name="Picture 2" descr="https://encrypted-tbn1.google.com/images?q=tbn:ANd9GcSiQ4HgsPVE23DxbI9zphirmokFHQFcXd_ISFwuiVKB3jQk2ZrC"/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38600" y="4730163"/>
                  <a:ext cx="1676400" cy="1600200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0" name="Picture 59" descr="relai.png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64340" y="4721591"/>
                  <a:ext cx="1708651" cy="1245891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  <p:pic>
              <p:nvPicPr>
                <p:cNvPr id="61" name="Picture 60" descr="mario.png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40926" y="4516669"/>
                  <a:ext cx="1595347" cy="1245891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</p:grpSp>
        </p:grpSp>
        <p:grpSp>
          <p:nvGrpSpPr>
            <p:cNvPr id="5" name="Group 4"/>
            <p:cNvGrpSpPr/>
            <p:nvPr/>
          </p:nvGrpSpPr>
          <p:grpSpPr>
            <a:xfrm>
              <a:off x="4483112" y="4761708"/>
              <a:ext cx="2053390" cy="2055035"/>
              <a:chOff x="6866746" y="4811529"/>
              <a:chExt cx="2053390" cy="2055035"/>
            </a:xfrm>
          </p:grpSpPr>
          <p:sp>
            <p:nvSpPr>
              <p:cNvPr id="64" name="Text Box 10"/>
              <p:cNvSpPr txBox="1">
                <a:spLocks noChangeArrowheads="1"/>
              </p:cNvSpPr>
              <p:nvPr/>
            </p:nvSpPr>
            <p:spPr bwMode="auto">
              <a:xfrm>
                <a:off x="6866746" y="6232544"/>
                <a:ext cx="2053390" cy="63402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 tIns="9144" bIns="9144">
                <a:spAutoFit/>
              </a:bodyPr>
              <a:lstStyle/>
              <a:p>
                <a:pPr algn="ctr" eaLnBrk="0" hangingPunct="0"/>
                <a:r>
                  <a:rPr lang="en-US" sz="1600" dirty="0" smtClean="0"/>
                  <a:t>Liar’s Dice</a:t>
                </a:r>
              </a:p>
              <a:p>
                <a:pPr algn="ctr" eaLnBrk="0" hangingPunct="0"/>
                <a:r>
                  <a:rPr lang="en-US" sz="1200" i="1" dirty="0" smtClean="0"/>
                  <a:t>Probabilistic reasoning and reinforcement learning</a:t>
                </a:r>
                <a:endParaRPr lang="en-US" sz="1100" i="1" dirty="0"/>
              </a:p>
            </p:txBody>
          </p:sp>
          <p:pic>
            <p:nvPicPr>
              <p:cNvPr id="7172" name="Picture 4" descr="http://a2.mzstatic.com/us/r30/Purple2/v4/8d/f4/83/8df48304-d906-809b-01d3-e02bf15d7c0c/screen568x568.jpe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76345" y="4811529"/>
                <a:ext cx="792349" cy="140641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6878220" y="4727220"/>
              <a:ext cx="2023645" cy="1939344"/>
              <a:chOff x="6878220" y="4696030"/>
              <a:chExt cx="2023645" cy="1939344"/>
            </a:xfrm>
          </p:grpSpPr>
          <p:sp>
            <p:nvSpPr>
              <p:cNvPr id="1047" name="Text Box 18"/>
              <p:cNvSpPr txBox="1">
                <a:spLocks noChangeArrowheads="1"/>
              </p:cNvSpPr>
              <p:nvPr/>
            </p:nvSpPr>
            <p:spPr bwMode="auto">
              <a:xfrm>
                <a:off x="6878220" y="6186020"/>
                <a:ext cx="2023645" cy="44935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 tIns="9144" bIns="9144">
                <a:spAutoFit/>
              </a:bodyPr>
              <a:lstStyle/>
              <a:p>
                <a:pPr algn="ctr" eaLnBrk="0" hangingPunct="0"/>
                <a:r>
                  <a:rPr lang="en-US" sz="1600" dirty="0" smtClean="0"/>
                  <a:t>Viewpoints</a:t>
                </a:r>
                <a:endParaRPr lang="en-US" sz="1600" dirty="0"/>
              </a:p>
              <a:p>
                <a:pPr algn="ctr" eaLnBrk="0" hangingPunct="0"/>
                <a:r>
                  <a:rPr lang="en-US" sz="1200" i="1" dirty="0" smtClean="0"/>
                  <a:t>Creative Human Interaction</a:t>
                </a:r>
                <a:endParaRPr lang="en-US" sz="1200" i="1" dirty="0"/>
              </a:p>
            </p:txBody>
          </p:sp>
          <p:pic>
            <p:nvPicPr>
              <p:cNvPr id="1026" name="Picture 2" descr="http://gvu.gatech.edu/sites/default/files/related_project_files/viewpoints_ai_1.jpe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67018" y="4696030"/>
                <a:ext cx="1846049" cy="151427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45150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>
            <a:spLocks noGrp="1"/>
          </p:cNvSpPr>
          <p:nvPr>
            <p:ph type="title"/>
          </p:nvPr>
        </p:nvSpPr>
        <p:spPr>
          <a:xfrm>
            <a:off x="-44583" y="238125"/>
            <a:ext cx="9321339" cy="8318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chemeClr val="tx1"/>
                </a:solidFill>
              </a:rPr>
              <a:t>What you don’t do in Soar productions</a:t>
            </a:r>
          </a:p>
        </p:txBody>
      </p:sp>
      <p:sp>
        <p:nvSpPr>
          <p:cNvPr id="724" name="Shape 724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53213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33400" lvl="0" indent="-533400"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800" dirty="0"/>
              <a:t>Must explicitly add and remove structures in WM</a:t>
            </a:r>
          </a:p>
          <a:p>
            <a:pPr marL="914400" lvl="1" indent="-457200"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sz="2400" dirty="0"/>
              <a:t>No replace command</a:t>
            </a:r>
          </a:p>
          <a:p>
            <a:pPr marL="533400" lvl="0" indent="-533400">
              <a:buAutoNum type="arabicPeriod" startAt="2"/>
              <a:defRPr sz="1800">
                <a:solidFill>
                  <a:srgbClr val="000000"/>
                </a:solidFill>
              </a:defRPr>
            </a:pPr>
            <a:r>
              <a:rPr sz="2800" dirty="0"/>
              <a:t>Complex calculations should be done via I/O or SVS</a:t>
            </a:r>
          </a:p>
          <a:p>
            <a:pPr marL="914400" lvl="1" indent="-457200"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sz="2400" dirty="0"/>
              <a:t>External computational aids (calculators, …)</a:t>
            </a:r>
          </a:p>
          <a:p>
            <a:pPr marL="533400" lvl="0" indent="-533400">
              <a:buAutoNum type="arabicPeriod" startAt="3"/>
              <a:defRPr sz="1800">
                <a:solidFill>
                  <a:srgbClr val="000000"/>
                </a:solidFill>
              </a:defRPr>
            </a:pPr>
            <a:r>
              <a:rPr sz="2800" dirty="0"/>
              <a:t>Can’t do math in conditions</a:t>
            </a:r>
          </a:p>
          <a:p>
            <a:pPr marL="914400" lvl="1" indent="-457200"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sz="2400" dirty="0"/>
              <a:t>Conditions can only test existence or absence of WME’s</a:t>
            </a:r>
          </a:p>
          <a:p>
            <a:pPr marL="914400" lvl="1" indent="-457200"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sz="2400" dirty="0"/>
              <a:t>Equality or inequality of identifiers and constants</a:t>
            </a:r>
          </a:p>
          <a:p>
            <a:pPr marL="1171575" lvl="2" indent="-257175"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dirty="0"/>
              <a:t>Simple inequality of numbers (&gt;, &lt;, &gt;=, &lt;=, &lt;&gt;)</a:t>
            </a:r>
            <a:endParaRPr sz="2400" dirty="0"/>
          </a:p>
          <a:p>
            <a:pPr marL="533400" lvl="0" indent="-533400">
              <a:buAutoNum type="arabicPeriod" startAt="4"/>
              <a:defRPr sz="1800">
                <a:solidFill>
                  <a:srgbClr val="000000"/>
                </a:solidFill>
              </a:defRPr>
            </a:pPr>
            <a:r>
              <a:rPr sz="2800" dirty="0"/>
              <a:t>Only simple calculations in actions</a:t>
            </a:r>
          </a:p>
          <a:p>
            <a:pPr marL="571500" lvl="0" indent="-514350">
              <a:buAutoNum type="arabicPeriod" startAt="5"/>
              <a:defRPr sz="1800">
                <a:solidFill>
                  <a:srgbClr val="000000"/>
                </a:solidFill>
              </a:defRPr>
            </a:pPr>
            <a:r>
              <a:rPr sz="2800" dirty="0"/>
              <a:t>Cannot match variables in actions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A2697A-46D0-4A50-B928-F85A6ED621E1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8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Eater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25476" y="2057400"/>
            <a:ext cx="44881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1638"/>
            <a:r>
              <a:rPr lang="en-US" sz="2400" dirty="0" smtClean="0"/>
              <a:t>Actions: </a:t>
            </a:r>
          </a:p>
          <a:p>
            <a:pPr defTabSz="457200"/>
            <a:r>
              <a:rPr lang="en-US" sz="2400" dirty="0"/>
              <a:t>	</a:t>
            </a:r>
            <a:r>
              <a:rPr lang="en-US" sz="2400" dirty="0" smtClean="0"/>
              <a:t>forward: move one cell</a:t>
            </a:r>
          </a:p>
          <a:p>
            <a:pPr defTabSz="457200"/>
            <a:r>
              <a:rPr lang="en-US" sz="2400" dirty="0"/>
              <a:t>	</a:t>
            </a:r>
            <a:r>
              <a:rPr lang="en-US" sz="2400" dirty="0" smtClean="0"/>
              <a:t>rotate: turn right</a:t>
            </a:r>
          </a:p>
          <a:p>
            <a:pPr defTabSz="457200"/>
            <a:r>
              <a:rPr lang="en-US" sz="2400" dirty="0" smtClean="0"/>
              <a:t>State:</a:t>
            </a:r>
          </a:p>
          <a:p>
            <a:pPr defTabSz="457200"/>
            <a:r>
              <a:rPr lang="en-US" sz="2400" dirty="0"/>
              <a:t>	</a:t>
            </a:r>
            <a:r>
              <a:rPr lang="en-US" sz="2400" dirty="0" smtClean="0"/>
              <a:t>sensory data: input-link</a:t>
            </a:r>
          </a:p>
          <a:p>
            <a:pPr defTabSz="457200"/>
            <a:r>
              <a:rPr lang="en-US" sz="2400" dirty="0"/>
              <a:t>	</a:t>
            </a:r>
            <a:r>
              <a:rPr lang="en-US" sz="2400" dirty="0" smtClean="0"/>
              <a:t>internally maintained: state</a:t>
            </a:r>
          </a:p>
          <a:p>
            <a:pPr defTabSz="457200"/>
            <a:r>
              <a:rPr lang="en-US" sz="2400" dirty="0" smtClean="0"/>
              <a:t>Get points for eating food.</a:t>
            </a:r>
          </a:p>
          <a:p>
            <a:pPr defTabSz="457200"/>
            <a:r>
              <a:rPr lang="en-US" sz="2400" dirty="0" smtClean="0"/>
              <a:t>-1 for each forward/rotate.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8"/>
          <a:stretch/>
        </p:blipFill>
        <p:spPr>
          <a:xfrm>
            <a:off x="270409" y="1600200"/>
            <a:ext cx="4198621" cy="429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1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>
            <a:spLocks noGrp="1"/>
          </p:cNvSpPr>
          <p:nvPr>
            <p:ph type="title"/>
          </p:nvPr>
        </p:nvSpPr>
        <p:spPr>
          <a:xfrm>
            <a:off x="769937" y="238125"/>
            <a:ext cx="7759701" cy="8318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chemeClr val="tx1"/>
                </a:solidFill>
              </a:rPr>
              <a:t>Input/Output in Soar</a:t>
            </a:r>
          </a:p>
        </p:txBody>
      </p:sp>
      <p:sp>
        <p:nvSpPr>
          <p:cNvPr id="727" name="Shape 727"/>
          <p:cNvSpPr>
            <a:spLocks noGrp="1"/>
          </p:cNvSpPr>
          <p:nvPr>
            <p:ph idx="1"/>
          </p:nvPr>
        </p:nvSpPr>
        <p:spPr>
          <a:xfrm>
            <a:off x="95250" y="1093787"/>
            <a:ext cx="8924925" cy="50101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/>
              <a:t>All input and output happens through working memory.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/>
              <a:t>Input is added by perception during input phase:</a:t>
            </a:r>
          </a:p>
          <a:p>
            <a:pPr marL="742950" lvl="1" indent="-285750">
              <a:spcBef>
                <a:spcPts val="100"/>
              </a:spcBef>
              <a:buFont typeface="Courier New"/>
              <a:defRPr sz="1800">
                <a:solidFill>
                  <a:srgbClr val="000000"/>
                </a:solidFill>
              </a:defRPr>
            </a:pPr>
            <a:r>
              <a:rPr sz="2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(&lt;s&gt; ^</a:t>
            </a:r>
            <a:r>
              <a:rPr sz="24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io.input</a:t>
            </a:r>
            <a:r>
              <a:rPr sz="2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-link &lt;input&gt;)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100"/>
              </a:spcBef>
              <a:buFont typeface="Courier New"/>
              <a:defRPr sz="1800">
                <a:solidFill>
                  <a:srgbClr val="000000"/>
                </a:solidFill>
              </a:defRPr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/>
              <a:t>Output commands are created by rules on:</a:t>
            </a:r>
          </a:p>
          <a:p>
            <a:pPr marL="742950" lvl="2" indent="-342900">
              <a:spcBef>
                <a:spcPts val="800"/>
              </a:spcBef>
              <a:buFont typeface="Courier New"/>
              <a:defRPr sz="1800">
                <a:solidFill>
                  <a:srgbClr val="000000"/>
                </a:solidFill>
              </a:defRPr>
            </a:pPr>
            <a:r>
              <a:rPr sz="2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(&lt;s&gt; ^</a:t>
            </a:r>
            <a:r>
              <a:rPr sz="2400" b="1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io.output</a:t>
            </a:r>
            <a:r>
              <a:rPr sz="24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-link &lt;output&gt;)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100"/>
              </a:spcBef>
              <a:defRPr sz="1800">
                <a:solidFill>
                  <a:srgbClr val="000000"/>
                </a:solidFill>
              </a:defRPr>
            </a:pPr>
            <a:r>
              <a:rPr sz="2400" dirty="0"/>
              <a:t>Sent to motor system in output phase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/>
          </p:cNvSpPr>
          <p:nvPr>
            <p:ph type="title"/>
          </p:nvPr>
        </p:nvSpPr>
        <p:spPr>
          <a:xfrm>
            <a:off x="769937" y="238125"/>
            <a:ext cx="7759701" cy="8318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chemeClr val="tx1"/>
                </a:solidFill>
              </a:rPr>
              <a:t>Subset of Initial Working Memory</a:t>
            </a:r>
          </a:p>
        </p:txBody>
      </p:sp>
      <p:sp>
        <p:nvSpPr>
          <p:cNvPr id="730" name="Shape 730"/>
          <p:cNvSpPr/>
          <p:nvPr/>
        </p:nvSpPr>
        <p:spPr>
          <a:xfrm>
            <a:off x="2286000" y="2932113"/>
            <a:ext cx="423864" cy="409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8575">
            <a:solidFill>
              <a:schemeClr val="tx1"/>
            </a:solidFill>
            <a:round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1" name="Shape 731"/>
          <p:cNvSpPr/>
          <p:nvPr/>
        </p:nvSpPr>
        <p:spPr>
          <a:xfrm flipV="1">
            <a:off x="2649538" y="1690688"/>
            <a:ext cx="1249363" cy="1319213"/>
          </a:xfrm>
          <a:prstGeom prst="line">
            <a:avLst/>
          </a:prstGeom>
          <a:ln w="28575">
            <a:solidFill>
              <a:schemeClr val="tx1"/>
            </a:solidFill>
            <a:round/>
            <a:tailEnd type="stealth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732" name="Shape 732"/>
          <p:cNvSpPr/>
          <p:nvPr/>
        </p:nvSpPr>
        <p:spPr>
          <a:xfrm flipV="1">
            <a:off x="2709863" y="3136899"/>
            <a:ext cx="1012826" cy="3176"/>
          </a:xfrm>
          <a:prstGeom prst="line">
            <a:avLst/>
          </a:prstGeom>
          <a:ln w="28575">
            <a:solidFill>
              <a:schemeClr val="tx1"/>
            </a:solidFill>
            <a:round/>
            <a:tailEnd type="stealth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733" name="Shape 733"/>
          <p:cNvSpPr/>
          <p:nvPr/>
        </p:nvSpPr>
        <p:spPr>
          <a:xfrm>
            <a:off x="2290763" y="3667125"/>
            <a:ext cx="1389063" cy="36933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tx1"/>
                </a:solidFill>
              </a:rPr>
              <a:t>^type</a:t>
            </a:r>
          </a:p>
        </p:txBody>
      </p:sp>
      <p:sp>
        <p:nvSpPr>
          <p:cNvPr id="734" name="Shape 734"/>
          <p:cNvSpPr/>
          <p:nvPr/>
        </p:nvSpPr>
        <p:spPr>
          <a:xfrm>
            <a:off x="2819400" y="2743200"/>
            <a:ext cx="971550" cy="36933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tx1"/>
                </a:solidFill>
              </a:rPr>
              <a:t>^io</a:t>
            </a:r>
          </a:p>
        </p:txBody>
      </p:sp>
      <p:sp>
        <p:nvSpPr>
          <p:cNvPr id="735" name="Shape 735"/>
          <p:cNvSpPr/>
          <p:nvPr/>
        </p:nvSpPr>
        <p:spPr>
          <a:xfrm>
            <a:off x="2609850" y="3303587"/>
            <a:ext cx="1265239" cy="1282701"/>
          </a:xfrm>
          <a:prstGeom prst="line">
            <a:avLst/>
          </a:prstGeom>
          <a:ln w="28575">
            <a:solidFill>
              <a:schemeClr val="tx1"/>
            </a:solidFill>
            <a:round/>
            <a:tailEnd type="stealth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736" name="Shape 736"/>
          <p:cNvSpPr/>
          <p:nvPr/>
        </p:nvSpPr>
        <p:spPr>
          <a:xfrm>
            <a:off x="1828799" y="2066925"/>
            <a:ext cx="2513015" cy="36933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lang="en-US" b="1" dirty="0" smtClean="0">
                <a:solidFill>
                  <a:schemeClr val="tx1"/>
                </a:solidFill>
              </a:rPr>
              <a:t>^</a:t>
            </a:r>
            <a:r>
              <a:rPr b="1" dirty="0" smtClean="0">
                <a:solidFill>
                  <a:schemeClr val="tx1"/>
                </a:solidFill>
              </a:rPr>
              <a:t>superstate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3505200" y="4495800"/>
            <a:ext cx="1347788" cy="313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8288" tIns="18288" rIns="18288" bIns="18288">
            <a:spAutoFit/>
          </a:bodyPr>
          <a:lstStyle>
            <a:lvl1pPr algn="ctr">
              <a:defRPr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738" name="Shape 738"/>
          <p:cNvSpPr/>
          <p:nvPr/>
        </p:nvSpPr>
        <p:spPr>
          <a:xfrm>
            <a:off x="3790950" y="1457325"/>
            <a:ext cx="908050" cy="31393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8288" tIns="18288" rIns="18288" bIns="18288">
            <a:spAutoFit/>
          </a:bodyPr>
          <a:lstStyle>
            <a:lvl1pPr algn="ctr">
              <a:defRPr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739" name="Shape 739"/>
          <p:cNvSpPr/>
          <p:nvPr/>
        </p:nvSpPr>
        <p:spPr>
          <a:xfrm flipV="1">
            <a:off x="4138612" y="2549524"/>
            <a:ext cx="1104901" cy="482601"/>
          </a:xfrm>
          <a:prstGeom prst="line">
            <a:avLst/>
          </a:prstGeom>
          <a:ln w="28575">
            <a:solidFill>
              <a:schemeClr val="tx1"/>
            </a:solidFill>
            <a:round/>
            <a:tailEnd type="stealth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740" name="Shape 740"/>
          <p:cNvSpPr/>
          <p:nvPr/>
        </p:nvSpPr>
        <p:spPr>
          <a:xfrm>
            <a:off x="3563937" y="2320131"/>
            <a:ext cx="2254251" cy="36933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tx1"/>
                </a:solidFill>
              </a:rPr>
              <a:t>^input-link</a:t>
            </a:r>
          </a:p>
        </p:txBody>
      </p:sp>
      <p:sp>
        <p:nvSpPr>
          <p:cNvPr id="741" name="Shape 741"/>
          <p:cNvSpPr/>
          <p:nvPr/>
        </p:nvSpPr>
        <p:spPr>
          <a:xfrm>
            <a:off x="4159250" y="3206749"/>
            <a:ext cx="1084264" cy="344490"/>
          </a:xfrm>
          <a:prstGeom prst="line">
            <a:avLst/>
          </a:prstGeom>
          <a:ln w="28575">
            <a:solidFill>
              <a:schemeClr val="tx1"/>
            </a:solidFill>
            <a:round/>
            <a:tailEnd type="stealth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742" name="Shape 742"/>
          <p:cNvSpPr/>
          <p:nvPr/>
        </p:nvSpPr>
        <p:spPr>
          <a:xfrm>
            <a:off x="3359150" y="3413124"/>
            <a:ext cx="2625725" cy="36933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tx1"/>
                </a:solidFill>
              </a:rPr>
              <a:t>^output-link</a:t>
            </a:r>
          </a:p>
        </p:txBody>
      </p:sp>
      <p:sp>
        <p:nvSpPr>
          <p:cNvPr id="743" name="Shape 743"/>
          <p:cNvSpPr/>
          <p:nvPr/>
        </p:nvSpPr>
        <p:spPr>
          <a:xfrm>
            <a:off x="2311400" y="3005138"/>
            <a:ext cx="384175" cy="26468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4" tIns="9144" rIns="9144" bIns="9144">
            <a:spAutoFit/>
          </a:bodyPr>
          <a:lstStyle>
            <a:lvl1pPr algn="ctr">
              <a:defRPr sz="16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b="1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744" name="Shape 744"/>
          <p:cNvSpPr/>
          <p:nvPr/>
        </p:nvSpPr>
        <p:spPr>
          <a:xfrm>
            <a:off x="3762375" y="2990849"/>
            <a:ext cx="384175" cy="26468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4" tIns="9144" rIns="9144" bIns="9144">
            <a:spAutoFit/>
          </a:bodyPr>
          <a:lstStyle>
            <a:lvl1pPr algn="ctr">
              <a:defRPr sz="16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b="1">
                <a:solidFill>
                  <a:schemeClr val="tx1"/>
                </a:solidFill>
              </a:rPr>
              <a:t>I1</a:t>
            </a:r>
          </a:p>
        </p:txBody>
      </p:sp>
      <p:sp>
        <p:nvSpPr>
          <p:cNvPr id="745" name="Shape 745"/>
          <p:cNvSpPr/>
          <p:nvPr/>
        </p:nvSpPr>
        <p:spPr>
          <a:xfrm>
            <a:off x="5251450" y="2354263"/>
            <a:ext cx="384175" cy="26468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4" tIns="9144" rIns="9144" bIns="9144">
            <a:spAutoFit/>
          </a:bodyPr>
          <a:lstStyle>
            <a:lvl1pPr algn="ctr">
              <a:defRPr sz="16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b="1">
                <a:solidFill>
                  <a:schemeClr val="tx1"/>
                </a:solidFill>
              </a:rPr>
              <a:t>I2</a:t>
            </a:r>
          </a:p>
        </p:txBody>
      </p:sp>
      <p:sp>
        <p:nvSpPr>
          <p:cNvPr id="746" name="Shape 746"/>
          <p:cNvSpPr/>
          <p:nvPr/>
        </p:nvSpPr>
        <p:spPr>
          <a:xfrm>
            <a:off x="5251450" y="3459162"/>
            <a:ext cx="384175" cy="264688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4" tIns="9144" rIns="9144" bIns="9144">
            <a:spAutoFit/>
          </a:bodyPr>
          <a:lstStyle>
            <a:lvl1pPr algn="ctr">
              <a:defRPr sz="1600" b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00" b="1">
                <a:solidFill>
                  <a:schemeClr val="tx1"/>
                </a:solidFill>
              </a:rPr>
              <a:t>I3</a:t>
            </a:r>
          </a:p>
        </p:txBody>
      </p:sp>
      <p:sp>
        <p:nvSpPr>
          <p:cNvPr id="747" name="Shape 747"/>
          <p:cNvSpPr/>
          <p:nvPr/>
        </p:nvSpPr>
        <p:spPr>
          <a:xfrm>
            <a:off x="5235575" y="2274888"/>
            <a:ext cx="423864" cy="4095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8575">
            <a:solidFill>
              <a:schemeClr val="tx1"/>
            </a:solidFill>
            <a:round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8" name="Shape 748"/>
          <p:cNvSpPr/>
          <p:nvPr/>
        </p:nvSpPr>
        <p:spPr>
          <a:xfrm>
            <a:off x="3746500" y="2924174"/>
            <a:ext cx="423864" cy="409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8575">
            <a:solidFill>
              <a:schemeClr val="tx1"/>
            </a:solidFill>
            <a:round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9" name="Shape 749"/>
          <p:cNvSpPr/>
          <p:nvPr/>
        </p:nvSpPr>
        <p:spPr>
          <a:xfrm>
            <a:off x="5243512" y="3387724"/>
            <a:ext cx="423863" cy="409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8575">
            <a:solidFill>
              <a:schemeClr val="tx1"/>
            </a:solidFill>
            <a:round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0" name="Shape 750"/>
          <p:cNvSpPr/>
          <p:nvPr/>
        </p:nvSpPr>
        <p:spPr>
          <a:xfrm>
            <a:off x="533400" y="4427537"/>
            <a:ext cx="2481449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tx1"/>
                </a:solidFill>
              </a:rPr>
              <a:t>S1 ^superstate nil</a:t>
            </a:r>
          </a:p>
        </p:txBody>
      </p:sp>
      <p:sp>
        <p:nvSpPr>
          <p:cNvPr id="751" name="Shape 751"/>
          <p:cNvSpPr/>
          <p:nvPr/>
        </p:nvSpPr>
        <p:spPr>
          <a:xfrm>
            <a:off x="533400" y="4683124"/>
            <a:ext cx="41357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tx1"/>
                </a:solidFill>
              </a:rPr>
              <a:t>S1 </a:t>
            </a:r>
          </a:p>
        </p:txBody>
      </p:sp>
      <p:sp>
        <p:nvSpPr>
          <p:cNvPr id="752" name="Shape 752"/>
          <p:cNvSpPr/>
          <p:nvPr/>
        </p:nvSpPr>
        <p:spPr>
          <a:xfrm>
            <a:off x="965200" y="4683124"/>
            <a:ext cx="82715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 dirty="0">
                <a:solidFill>
                  <a:schemeClr val="tx1"/>
                </a:solidFill>
              </a:rPr>
              <a:t>^</a:t>
            </a:r>
            <a:r>
              <a:rPr b="1" dirty="0" err="1">
                <a:solidFill>
                  <a:schemeClr val="tx1"/>
                </a:solidFill>
              </a:rPr>
              <a:t>io</a:t>
            </a:r>
            <a:r>
              <a:rPr b="1" dirty="0">
                <a:solidFill>
                  <a:schemeClr val="tx1"/>
                </a:solidFill>
              </a:rPr>
              <a:t> I1</a:t>
            </a:r>
          </a:p>
        </p:txBody>
      </p:sp>
      <p:sp>
        <p:nvSpPr>
          <p:cNvPr id="753" name="Shape 753"/>
          <p:cNvSpPr/>
          <p:nvPr/>
        </p:nvSpPr>
        <p:spPr>
          <a:xfrm>
            <a:off x="533400" y="4938712"/>
            <a:ext cx="193001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tx1"/>
                </a:solidFill>
              </a:rPr>
              <a:t>S1 ^type state</a:t>
            </a:r>
          </a:p>
        </p:txBody>
      </p:sp>
      <p:sp>
        <p:nvSpPr>
          <p:cNvPr id="754" name="Shape 754"/>
          <p:cNvSpPr/>
          <p:nvPr/>
        </p:nvSpPr>
        <p:spPr>
          <a:xfrm>
            <a:off x="533400" y="5192712"/>
            <a:ext cx="2481449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tx1"/>
                </a:solidFill>
              </a:rPr>
              <a:t>I1 ^output-link I2</a:t>
            </a:r>
          </a:p>
        </p:txBody>
      </p:sp>
      <p:sp>
        <p:nvSpPr>
          <p:cNvPr id="755" name="Shape 755"/>
          <p:cNvSpPr/>
          <p:nvPr/>
        </p:nvSpPr>
        <p:spPr>
          <a:xfrm>
            <a:off x="533400" y="5448299"/>
            <a:ext cx="151644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tx1"/>
                </a:solidFill>
              </a:rPr>
              <a:t>I1 ^input-l</a:t>
            </a:r>
          </a:p>
        </p:txBody>
      </p:sp>
      <p:sp>
        <p:nvSpPr>
          <p:cNvPr id="756" name="Shape 756"/>
          <p:cNvSpPr/>
          <p:nvPr/>
        </p:nvSpPr>
        <p:spPr>
          <a:xfrm>
            <a:off x="2051050" y="5448299"/>
            <a:ext cx="82715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tx1"/>
                </a:solidFill>
              </a:rPr>
              <a:t>ink I3</a:t>
            </a:r>
          </a:p>
        </p:txBody>
      </p:sp>
      <p:grpSp>
        <p:nvGrpSpPr>
          <p:cNvPr id="760" name="Group 760"/>
          <p:cNvGrpSpPr/>
          <p:nvPr/>
        </p:nvGrpSpPr>
        <p:grpSpPr>
          <a:xfrm>
            <a:off x="401637" y="5851524"/>
            <a:ext cx="5374568" cy="535762"/>
            <a:chOff x="0" y="0"/>
            <a:chExt cx="5374566" cy="535760"/>
          </a:xfrm>
        </p:grpSpPr>
        <p:sp>
          <p:nvSpPr>
            <p:cNvPr id="757" name="Shape 757"/>
            <p:cNvSpPr/>
            <p:nvPr/>
          </p:nvSpPr>
          <p:spPr>
            <a:xfrm>
              <a:off x="0" y="0"/>
              <a:ext cx="689291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chemeClr val="tx1"/>
                  </a:solidFill>
                </a:rPr>
                <a:t>(S1 ^</a:t>
              </a:r>
            </a:p>
          </p:txBody>
        </p:sp>
        <p:sp>
          <p:nvSpPr>
            <p:cNvPr id="758" name="Shape 758"/>
            <p:cNvSpPr/>
            <p:nvPr/>
          </p:nvSpPr>
          <p:spPr>
            <a:xfrm>
              <a:off x="687387" y="0"/>
              <a:ext cx="4687179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chemeClr val="tx1"/>
                  </a:solidFill>
                </a:rPr>
                <a:t>io I1 ^superstate nil ^type state)</a:t>
              </a:r>
            </a:p>
          </p:txBody>
        </p:sp>
        <p:sp>
          <p:nvSpPr>
            <p:cNvPr id="759" name="Shape 759"/>
            <p:cNvSpPr/>
            <p:nvPr/>
          </p:nvSpPr>
          <p:spPr>
            <a:xfrm>
              <a:off x="0" y="258762"/>
              <a:ext cx="4825037" cy="2769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800" b="1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b="0">
                  <a:solidFill>
                    <a:srgbClr val="000000"/>
                  </a:solidFill>
                </a:defRPr>
              </a:pPr>
              <a:r>
                <a:rPr b="1">
                  <a:solidFill>
                    <a:schemeClr val="tx1"/>
                  </a:solidFill>
                </a:rPr>
                <a:t>(I1 ^input-link I3 ^output-link I2)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" grpId="0" animBg="1"/>
      <p:bldP spid="751" grpId="0" animBg="1"/>
      <p:bldP spid="752" grpId="0" animBg="1"/>
      <p:bldP spid="753" grpId="0" animBg="1"/>
      <p:bldP spid="754" grpId="0" animBg="1"/>
      <p:bldP spid="755" grpId="0" animBg="1"/>
      <p:bldP spid="75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Propose and apply initialize-random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364163"/>
          </a:xfrm>
        </p:spPr>
        <p:txBody>
          <a:bodyPr/>
          <a:lstStyle/>
          <a:p>
            <a:pPr marL="0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If there the top state does not have the name 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“eater” </a:t>
            </a: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then propose the operator to 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initialize-eater. </a:t>
            </a: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lang="en-US" sz="4000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sp</a:t>
            </a: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{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propose*initialize-eater</a:t>
            </a: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(state &lt;s&gt; ^</a:t>
            </a:r>
            <a:r>
              <a:rPr lang="en-US" sz="2000" b="1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superstate</a:t>
            </a: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nil</a:t>
            </a: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     -^name 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eater)</a:t>
            </a: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--&gt;</a:t>
            </a: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(&lt;s&gt; ^operator &lt;o&gt; +)</a:t>
            </a: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(&lt;o&gt; ^name 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initialize-eater)}</a:t>
            </a: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lang="en-US" sz="4000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sp</a:t>
            </a: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{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apply*initialize-eater</a:t>
            </a: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(state &lt;s&gt; ^operator.name 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initialize-eater)</a:t>
            </a: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--&gt;</a:t>
            </a: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(&lt;s&gt; ^name 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eater)}</a:t>
            </a:r>
            <a:endParaRPr lang="en-US" sz="2000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endParaRPr lang="en-US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  <a:cs typeface="Courier New" panose="02070309020205020404" pitchFamily="49" charset="0"/>
              </a:rPr>
              <a:t>Included in the base agent – you don’t need to write </a:t>
            </a:r>
            <a:r>
              <a:rPr lang="en-US" sz="2400" dirty="0" smtClean="0">
                <a:latin typeface="+mn-lt"/>
                <a:cs typeface="Courier New" panose="02070309020205020404" pitchFamily="49" charset="0"/>
              </a:rPr>
              <a:t>these rules.</a:t>
            </a:r>
            <a:endParaRPr lang="en-US" sz="2400" dirty="0">
              <a:latin typeface="+mn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95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“Blinking”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When does a value change on the input-link?</a:t>
            </a:r>
          </a:p>
          <a:p>
            <a:endParaRPr lang="en-US" sz="2800" dirty="0"/>
          </a:p>
          <a:p>
            <a:r>
              <a:rPr lang="en-US" sz="2800" dirty="0" smtClean="0"/>
              <a:t>Why is that important?</a:t>
            </a:r>
            <a:endParaRPr lang="en-US" sz="2800" dirty="0"/>
          </a:p>
        </p:txBody>
      </p:sp>
      <p:pic>
        <p:nvPicPr>
          <p:cNvPr id="5" name="Picture 4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8"/>
          <a:stretch/>
        </p:blipFill>
        <p:spPr>
          <a:xfrm>
            <a:off x="4953001" y="2133601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6324" y="558864"/>
            <a:ext cx="8229600" cy="487362"/>
          </a:xfrm>
        </p:spPr>
        <p:txBody>
          <a:bodyPr/>
          <a:lstStyle/>
          <a:p>
            <a:r>
              <a:rPr lang="en-US" sz="3600" dirty="0" smtClean="0"/>
              <a:t>Simple Eater Input-link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610600" cy="518160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The input-link maintains all sensory data.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lang="en-US" b="1" dirty="0" smtClean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lang="en-US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(&lt;s&gt; ^</a:t>
            </a:r>
            <a:r>
              <a:rPr lang="en-US" b="1" dirty="0" err="1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io.input</a:t>
            </a:r>
            <a:r>
              <a:rPr lang="en-US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-link &lt;input&gt;)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(&lt;input&gt; ^east red          # absolute directions and contents</a:t>
            </a:r>
            <a:endParaRPr lang="en-US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^north </a:t>
            </a:r>
            <a:r>
              <a:rPr lang="en-US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wall</a:t>
            </a:r>
            <a:br>
              <a:rPr lang="en-US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</a:br>
            <a:r>
              <a:rPr lang="en-US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^south red       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# these change with forward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^west purple</a:t>
            </a:r>
            <a:endParaRPr lang="en-US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lang="en-US" b="1" dirty="0" smtClean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^</a:t>
            </a:r>
            <a:r>
              <a:rPr lang="en-US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back </a:t>
            </a:r>
            <a:r>
              <a:rPr lang="en-US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purple       # relative directions and contents</a:t>
            </a:r>
            <a:endParaRPr lang="en-US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^front red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^left wall       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#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these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change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with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rotate or forward</a:t>
            </a:r>
            <a:endParaRPr lang="en-US" b="1" dirty="0" smtClean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^right red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lang="en-US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^orientation east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# this changes with rotate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lang="en-US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^score 0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^score-diff 0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^food-remaining 10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# 0 when eaten all food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lang="en-US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^x 1             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# these change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with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forward</a:t>
            </a:r>
            <a:endParaRPr lang="en-US" b="1" dirty="0" smtClean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^y 2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lang="en-US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^time 1          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# this changes with rotate/forward</a:t>
            </a:r>
            <a:r>
              <a:rPr lang="en-US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)</a:t>
            </a:r>
            <a:endParaRPr lang="en-US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1" t="15474" r="7260" b="9995"/>
          <a:stretch/>
        </p:blipFill>
        <p:spPr>
          <a:xfrm>
            <a:off x="6864928" y="0"/>
            <a:ext cx="227907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3600" dirty="0"/>
              <a:t>Propose and </a:t>
            </a:r>
            <a:r>
              <a:rPr lang="en-US" sz="3600" dirty="0" smtClean="0"/>
              <a:t>Apply Forward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3317" y="1828800"/>
            <a:ext cx="8077200" cy="4525963"/>
          </a:xfrm>
        </p:spPr>
        <p:txBody>
          <a:bodyPr/>
          <a:lstStyle/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lang="en-US" sz="3600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sp</a:t>
            </a: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{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random*propose*forward</a:t>
            </a:r>
            <a:endParaRPr lang="en-US" sz="2000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(state &lt;s&gt; ^name 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eater</a:t>
            </a:r>
            <a:endParaRPr lang="en-US" sz="2000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     ^</a:t>
            </a:r>
            <a:r>
              <a:rPr lang="en-US" sz="2000" b="1" dirty="0" err="1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io.input-link.front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)    # will blink </a:t>
            </a:r>
            <a:endParaRPr lang="en-US" sz="2000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--&gt;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(&lt;s&gt; ^operator &lt;op&gt; + =)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(&lt;op&gt; ^name 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forward)}</a:t>
            </a:r>
            <a:endParaRPr lang="en-US" sz="2000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lang="en-US" sz="2000" b="1" dirty="0" smtClean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lang="en-US" sz="2000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 err="1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sp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apply*forward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</a:t>
            </a: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(state &lt;s&gt; ^operator &lt;op&gt;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     ^</a:t>
            </a:r>
            <a:r>
              <a:rPr lang="en-US" sz="2000" b="1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io.output</a:t>
            </a: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-link &lt;out&gt;)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(&lt;op&gt; ^name 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forward)</a:t>
            </a:r>
            <a:endParaRPr lang="en-US" sz="2000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--&gt;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(&lt;out&gt; 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^forward </a:t>
            </a: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&lt;f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&gt;)}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1" t="15474" r="7260" b="9995"/>
          <a:stretch/>
        </p:blipFill>
        <p:spPr>
          <a:xfrm>
            <a:off x="6629400" y="0"/>
            <a:ext cx="2514600" cy="235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3600" dirty="0"/>
              <a:t>Propose and </a:t>
            </a:r>
            <a:r>
              <a:rPr lang="en-US" sz="3600" dirty="0" smtClean="0"/>
              <a:t>Apply Rotate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828800"/>
            <a:ext cx="8229600" cy="4525963"/>
          </a:xfrm>
        </p:spPr>
        <p:txBody>
          <a:bodyPr/>
          <a:lstStyle/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lang="en-US" sz="3600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sp</a:t>
            </a: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{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random*propose*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rotate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(state &lt;s&gt; ^name 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eater</a:t>
            </a:r>
            <a:endParaRPr lang="en-US" sz="2000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     ^</a:t>
            </a:r>
            <a:r>
              <a:rPr lang="en-US" sz="2000" b="1" dirty="0" err="1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io.input-link.front</a:t>
            </a: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) # will blink 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--&gt;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(&lt;s&gt; ^operator &lt;op&gt; + =)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(&lt;op&gt; ^name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rotate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)}</a:t>
            </a:r>
            <a:endParaRPr lang="en-US" sz="2000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lang="en-US" sz="2000" b="1" dirty="0" smtClean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lang="en-US" sz="2000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 err="1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sp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apply*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rotate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(state &lt;s&gt; ^operator &lt;op&gt;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     ^</a:t>
            </a:r>
            <a:r>
              <a:rPr lang="en-US" sz="2000" b="1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io.output</a:t>
            </a: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-link &lt;out&gt;)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(&lt;op&gt; ^name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rotate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)</a:t>
            </a:r>
            <a:endParaRPr lang="en-US" sz="2000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--&gt;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(&lt;out&gt; 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^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rotate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&lt;r&gt;)}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1" t="15474" r="7260" b="9995"/>
          <a:stretch/>
        </p:blipFill>
        <p:spPr>
          <a:xfrm>
            <a:off x="6629400" y="0"/>
            <a:ext cx="2514600" cy="235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148" y="152450"/>
            <a:ext cx="8090950" cy="609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 Environments from </a:t>
            </a:r>
            <a:br>
              <a:rPr lang="en-US" sz="3200" dirty="0" smtClean="0"/>
            </a:br>
            <a:r>
              <a:rPr lang="en-US" sz="3200" dirty="0" smtClean="0"/>
              <a:t>Soar Technology</a:t>
            </a:r>
            <a:endParaRPr lang="en-US" sz="3200" dirty="0"/>
          </a:p>
        </p:txBody>
      </p:sp>
      <p:pic>
        <p:nvPicPr>
          <p:cNvPr id="22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5940" y="2408064"/>
            <a:ext cx="1203923" cy="7322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TextBox 26"/>
          <p:cNvSpPr txBox="1"/>
          <p:nvPr/>
        </p:nvSpPr>
        <p:spPr>
          <a:xfrm>
            <a:off x="849539" y="3310369"/>
            <a:ext cx="1201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AutoATC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359678" y="2460540"/>
            <a:ext cx="1338090" cy="1272659"/>
            <a:chOff x="2242858" y="2620199"/>
            <a:chExt cx="1338090" cy="127265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2858" y="2620199"/>
              <a:ext cx="1338090" cy="97800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8" name="TextBox 27"/>
            <p:cNvSpPr txBox="1"/>
            <p:nvPr/>
          </p:nvSpPr>
          <p:spPr>
            <a:xfrm>
              <a:off x="2311265" y="3554304"/>
              <a:ext cx="1201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SAGIS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73031" y="2408064"/>
            <a:ext cx="1201276" cy="1104751"/>
            <a:chOff x="3649162" y="2620133"/>
            <a:chExt cx="1201276" cy="1104751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1117" y="2620133"/>
              <a:ext cx="1015991" cy="78955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9" name="TextBox 28"/>
            <p:cNvSpPr txBox="1"/>
            <p:nvPr/>
          </p:nvSpPr>
          <p:spPr>
            <a:xfrm>
              <a:off x="3649162" y="3386330"/>
              <a:ext cx="1201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ISAT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5173" y="3886200"/>
            <a:ext cx="1247039" cy="1271160"/>
            <a:chOff x="835173" y="3922423"/>
            <a:chExt cx="1247039" cy="127116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173" y="3922423"/>
              <a:ext cx="1247039" cy="9976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8" name="TextBox 37"/>
            <p:cNvSpPr txBox="1"/>
            <p:nvPr/>
          </p:nvSpPr>
          <p:spPr>
            <a:xfrm>
              <a:off x="861726" y="4855029"/>
              <a:ext cx="1201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ICF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389598" y="3886200"/>
            <a:ext cx="1201276" cy="1281910"/>
            <a:chOff x="2268934" y="3915328"/>
            <a:chExt cx="1201276" cy="128191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654" y="3915328"/>
              <a:ext cx="1189836" cy="101532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9" name="TextBox 38"/>
            <p:cNvSpPr txBox="1"/>
            <p:nvPr/>
          </p:nvSpPr>
          <p:spPr>
            <a:xfrm>
              <a:off x="2268934" y="4858684"/>
              <a:ext cx="1201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CERES</a:t>
              </a:r>
              <a:endParaRPr lang="en-US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898260" y="3886200"/>
            <a:ext cx="1201276" cy="1031570"/>
            <a:chOff x="3649162" y="3917599"/>
            <a:chExt cx="1201276" cy="1031570"/>
          </a:xfrm>
        </p:grpSpPr>
        <p:pic>
          <p:nvPicPr>
            <p:cNvPr id="35" name="Picture 63" descr="Screen shot 2011-12-21 at 4.31.05 PM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259" y="3917599"/>
              <a:ext cx="1029469" cy="73926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3649162" y="4610615"/>
              <a:ext cx="1201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ECGF</a:t>
              </a:r>
              <a:endParaRPr lang="en-US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406922" y="3886200"/>
            <a:ext cx="1407208" cy="1274776"/>
            <a:chOff x="4808776" y="3927712"/>
            <a:chExt cx="1407208" cy="1274776"/>
          </a:xfrm>
        </p:grpSpPr>
        <p:pic>
          <p:nvPicPr>
            <p:cNvPr id="36" name="Picture 35" descr="Screen shot -small2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8525" y="3927712"/>
              <a:ext cx="1200824" cy="80379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/>
            <p:cNvSpPr txBox="1"/>
            <p:nvPr/>
          </p:nvSpPr>
          <p:spPr>
            <a:xfrm>
              <a:off x="4808776" y="4679268"/>
              <a:ext cx="1407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SID Cargo UAV</a:t>
              </a:r>
              <a:endParaRPr lang="en-US" sz="2000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121515" y="3886200"/>
            <a:ext cx="1655235" cy="1303939"/>
            <a:chOff x="7121515" y="3965270"/>
            <a:chExt cx="1655235" cy="1303939"/>
          </a:xfrm>
        </p:grpSpPr>
        <p:pic>
          <p:nvPicPr>
            <p:cNvPr id="37" name="Picture 36" descr="small-Screen shot 2011-12-05 at 2.53.50 PM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1515" y="3965270"/>
              <a:ext cx="1641485" cy="9119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2" name="TextBox 41"/>
            <p:cNvSpPr txBox="1"/>
            <p:nvPr/>
          </p:nvSpPr>
          <p:spPr>
            <a:xfrm>
              <a:off x="7121515" y="4930655"/>
              <a:ext cx="1655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SID </a:t>
              </a:r>
              <a:r>
                <a:rPr lang="en-US" sz="1600" dirty="0" err="1" smtClean="0"/>
                <a:t>Mav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385429" y="5268827"/>
            <a:ext cx="1330772" cy="1383422"/>
            <a:chOff x="854407" y="5320493"/>
            <a:chExt cx="1330772" cy="1383422"/>
          </a:xfrm>
        </p:grpSpPr>
        <p:pic>
          <p:nvPicPr>
            <p:cNvPr id="43" name="Picture 10" descr="Macintosh HD:Users:glenn:Documents:SID-AUGVs:FinalReportMaterial:Images:SME-gestures-to-robot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407" y="5320493"/>
              <a:ext cx="1330772" cy="110857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919155" y="6365361"/>
              <a:ext cx="1201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SID UGV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960193" y="5268827"/>
            <a:ext cx="1555938" cy="1204008"/>
            <a:chOff x="2345349" y="5320492"/>
            <a:chExt cx="1555938" cy="1204008"/>
          </a:xfrm>
        </p:grpSpPr>
        <p:pic>
          <p:nvPicPr>
            <p:cNvPr id="44" name="Picture 43" descr="sid-tablet-snap-small.jp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3069" y="5320492"/>
              <a:ext cx="1503896" cy="9399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4" name="TextBox 53"/>
            <p:cNvSpPr txBox="1"/>
            <p:nvPr/>
          </p:nvSpPr>
          <p:spPr>
            <a:xfrm>
              <a:off x="2345349" y="6185946"/>
              <a:ext cx="15559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SID MAGIC</a:t>
              </a:r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760123" y="5268827"/>
            <a:ext cx="1410031" cy="1276314"/>
            <a:chOff x="4035755" y="5320492"/>
            <a:chExt cx="1410031" cy="1276314"/>
          </a:xfrm>
        </p:grpSpPr>
        <p:grpSp>
          <p:nvGrpSpPr>
            <p:cNvPr id="45" name="Group 3"/>
            <p:cNvGrpSpPr>
              <a:grpSpLocks/>
            </p:cNvGrpSpPr>
            <p:nvPr/>
          </p:nvGrpSpPr>
          <p:grpSpPr bwMode="auto">
            <a:xfrm>
              <a:off x="4035755" y="5320492"/>
              <a:ext cx="1410031" cy="976854"/>
              <a:chOff x="5097" y="2470"/>
              <a:chExt cx="4043" cy="2777"/>
            </a:xfrm>
          </p:grpSpPr>
          <p:pic>
            <p:nvPicPr>
              <p:cNvPr id="46" name="Picture 4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00" y="3978"/>
                <a:ext cx="1914" cy="1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Picture 5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4" y="3212"/>
                <a:ext cx="1866" cy="1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" name="Picture 6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2" y="3305"/>
                <a:ext cx="1485" cy="1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" name="Picture 7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7" y="3168"/>
                <a:ext cx="1818" cy="1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" name="Picture 8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68" y="2470"/>
                <a:ext cx="1912" cy="1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5" name="TextBox 54"/>
            <p:cNvSpPr txBox="1"/>
            <p:nvPr/>
          </p:nvSpPr>
          <p:spPr>
            <a:xfrm>
              <a:off x="4129672" y="6258252"/>
              <a:ext cx="1201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AGILE</a:t>
              </a:r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467600" y="2451352"/>
            <a:ext cx="1174155" cy="1262186"/>
            <a:chOff x="5530852" y="5315287"/>
            <a:chExt cx="1174155" cy="1262186"/>
          </a:xfrm>
        </p:grpSpPr>
        <p:pic>
          <p:nvPicPr>
            <p:cNvPr id="51" name="Picture 5" descr="cbg-snapshot5-3d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0852" y="5315287"/>
              <a:ext cx="1174155" cy="101209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5536288" y="6269696"/>
              <a:ext cx="11632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CCA</a:t>
              </a:r>
              <a:endParaRPr lang="en-US" sz="20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922052" y="1076141"/>
            <a:ext cx="7908672" cy="1303330"/>
            <a:chOff x="854328" y="1128617"/>
            <a:chExt cx="7908672" cy="1303330"/>
          </a:xfrm>
        </p:grpSpPr>
        <p:grpSp>
          <p:nvGrpSpPr>
            <p:cNvPr id="6" name="Group 5"/>
            <p:cNvGrpSpPr/>
            <p:nvPr/>
          </p:nvGrpSpPr>
          <p:grpSpPr>
            <a:xfrm>
              <a:off x="2244194" y="1128617"/>
              <a:ext cx="1330729" cy="1303330"/>
              <a:chOff x="2247592" y="1128617"/>
              <a:chExt cx="1330729" cy="130333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7592" y="1128617"/>
                <a:ext cx="1330729" cy="99544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2312318" y="2093393"/>
                <a:ext cx="12012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EDGE</a:t>
                </a:r>
                <a:endParaRPr lang="en-US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759785" y="1128617"/>
              <a:ext cx="1201276" cy="1279447"/>
              <a:chOff x="3645492" y="1183172"/>
              <a:chExt cx="1201276" cy="1279447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1116" y="1183172"/>
                <a:ext cx="1006785" cy="99484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645492" y="2124065"/>
                <a:ext cx="12012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/>
                  <a:t>TigerBoard</a:t>
                </a:r>
                <a:endParaRPr lang="en-US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145923" y="1128617"/>
              <a:ext cx="1407208" cy="1265285"/>
              <a:chOff x="4805106" y="1178000"/>
              <a:chExt cx="1407208" cy="1265285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9555" y="1178000"/>
                <a:ext cx="1098311" cy="96624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805106" y="2135508"/>
                <a:ext cx="1407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 smtClean="0"/>
                  <a:t>AutoWingman</a:t>
                </a:r>
                <a:endParaRPr lang="en-US" sz="20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737993" y="1128617"/>
              <a:ext cx="2025007" cy="1302381"/>
              <a:chOff x="6212314" y="1183122"/>
              <a:chExt cx="2025007" cy="1302381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2314" y="1183122"/>
                <a:ext cx="2020331" cy="956518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6212314" y="2146949"/>
                <a:ext cx="20250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Soar Longevity</a:t>
                </a:r>
                <a:endParaRPr lang="en-US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854328" y="1128617"/>
              <a:ext cx="1205004" cy="1299675"/>
              <a:chOff x="854328" y="1178518"/>
              <a:chExt cx="1205004" cy="1299675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858056" y="2139639"/>
                <a:ext cx="12012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RedRef</a:t>
                </a:r>
                <a:endParaRPr lang="en-US" dirty="0"/>
              </a:p>
            </p:txBody>
          </p:sp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328" y="1178518"/>
                <a:ext cx="1205003" cy="99644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4" name="Group 3"/>
          <p:cNvGrpSpPr/>
          <p:nvPr/>
        </p:nvGrpSpPr>
        <p:grpSpPr>
          <a:xfrm>
            <a:off x="5506671" y="2459939"/>
            <a:ext cx="1534129" cy="1273260"/>
            <a:chOff x="7104154" y="2565231"/>
            <a:chExt cx="1534129" cy="1273260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4154" y="2565231"/>
              <a:ext cx="1534129" cy="95883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4" name="TextBox 63"/>
            <p:cNvSpPr txBox="1"/>
            <p:nvPr/>
          </p:nvSpPr>
          <p:spPr>
            <a:xfrm>
              <a:off x="7274981" y="3499937"/>
              <a:ext cx="1201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SUMET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414146" y="5268827"/>
            <a:ext cx="1640531" cy="1247780"/>
            <a:chOff x="5579278" y="4266857"/>
            <a:chExt cx="1640531" cy="1247780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278" y="4266857"/>
              <a:ext cx="1640531" cy="994572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5754658" y="5176083"/>
              <a:ext cx="1201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JFETS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193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up output-link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Need to remove structures on the output-link.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Can do this when an operator is selected and get back ^status complete.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{apply*cleanup*output-link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(state &lt;s&gt; ^operator &lt;op&gt;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^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io.output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-link &lt;out&gt;)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(&lt;out&gt; ^&lt;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&lt;id&gt;)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(&lt;id&gt; ^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 complete)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(&lt;out&gt; ^&lt;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&lt;id&gt;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Courier New" panose="02070309020205020404" pitchFamily="49" charset="0"/>
              </a:rPr>
              <a:t>Included in the base agent – you don’t need to write this.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7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the task is complete, halt.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{task*complete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(state &lt;s&gt; ^name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eater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^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io.input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link.</a:t>
            </a:r>
            <a:r>
              <a:rPr lang="en-US" sz="2400" b="1" dirty="0" err="1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food</a:t>
            </a:r>
            <a:r>
              <a:rPr lang="en-US" sz="24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-remaining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Courier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Courier"/>
              </a:rPr>
              <a:t>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(halt)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Smarter Eater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85378"/>
            <a:ext cx="7772400" cy="3740785"/>
          </a:xfrm>
        </p:spPr>
        <p:txBody>
          <a:bodyPr/>
          <a:lstStyle/>
          <a:p>
            <a:r>
              <a:rPr lang="en-US" dirty="0" smtClean="0"/>
              <a:t>Reject moving forward into walls</a:t>
            </a:r>
          </a:p>
          <a:p>
            <a:r>
              <a:rPr lang="en-US" dirty="0" smtClean="0"/>
              <a:t>Avoid moving forward into empty cells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1" t="15474" r="7260" b="9995"/>
          <a:stretch/>
        </p:blipFill>
        <p:spPr>
          <a:xfrm>
            <a:off x="6629400" y="43316"/>
            <a:ext cx="2514600" cy="235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/>
          <a:lstStyle/>
          <a:p>
            <a:pPr algn="l"/>
            <a:r>
              <a:rPr lang="en-US" sz="4000" dirty="0" smtClean="0"/>
              <a:t>Reject wall, Avoid empty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763000" cy="4297363"/>
          </a:xfrm>
        </p:spPr>
        <p:txBody>
          <a:bodyPr/>
          <a:lstStyle/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sp</a:t>
            </a: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{eater*reject*forward*wall</a:t>
            </a:r>
            <a:endParaRPr lang="en-US" sz="2000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(state &lt;s&gt; 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^operator &lt;o&gt; +</a:t>
            </a:r>
            <a:endParaRPr lang="en-US" sz="2000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     ^</a:t>
            </a:r>
            <a:r>
              <a:rPr lang="en-US" sz="2000" b="1" dirty="0" err="1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io.input-link.front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wall)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(&lt;o&gt; ^name forward)</a:t>
            </a:r>
            <a:endParaRPr lang="en-US" sz="2000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--&gt;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(&lt;s&gt; ^operator &lt;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o&gt; -)}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lang="en-US" sz="2000" b="1" dirty="0" smtClean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lang="en-US" sz="2000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sp</a:t>
            </a: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{eater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*avoid*forward*empty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</a:t>
            </a: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(state &lt;s&gt; ^operator &lt;o&gt; 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+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     ^</a:t>
            </a:r>
            <a:r>
              <a:rPr lang="en-US" sz="2000" b="1" dirty="0" err="1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io.input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-link &lt;input&gt;)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(&lt;input&gt; ^&lt;&lt; back left right &gt;&gt; { &lt;&gt; empty &lt;&gt; wall }</a:t>
            </a:r>
            <a:endParaRPr lang="en-US" sz="2000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        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^front empty)</a:t>
            </a:r>
            <a:endParaRPr lang="en-US" sz="2000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(&lt;o&gt; ^name forward)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--&gt;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  (&lt;s&gt; ^operator &lt;</a:t>
            </a:r>
            <a:r>
              <a:rPr lang="en-US" sz="2000" b="1" dirty="0" smtClean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o&gt; &lt;)}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lang="en-US" sz="2000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endParaRPr lang="en-US" sz="2000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1" t="15474" r="7260" b="9995"/>
          <a:stretch/>
        </p:blipFill>
        <p:spPr>
          <a:xfrm>
            <a:off x="6629400" y="43316"/>
            <a:ext cx="2514600" cy="235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2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042702"/>
            <a:ext cx="2590800" cy="533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381000" cy="6583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2061493" y="2977481"/>
            <a:ext cx="1655172" cy="1536549"/>
            <a:chOff x="7042735" y="4750034"/>
            <a:chExt cx="1965981" cy="1825083"/>
          </a:xfrm>
          <a:effectLst/>
        </p:grpSpPr>
        <p:pic>
          <p:nvPicPr>
            <p:cNvPr id="117" name="Picture 106" descr="C:\Documents and Settings\John Laird\My Documents\Research\GRRC\Talks\Pictures\DSC_1343.JP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3027" y="4750034"/>
              <a:ext cx="1772402" cy="1523769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6" name="Text Box 10"/>
            <p:cNvSpPr txBox="1">
              <a:spLocks noChangeArrowheads="1"/>
            </p:cNvSpPr>
            <p:nvPr/>
          </p:nvSpPr>
          <p:spPr bwMode="auto">
            <a:xfrm>
              <a:off x="7042735" y="6297283"/>
              <a:ext cx="1965981" cy="27783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tIns="9144" bIns="9144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2009: Splinter, UM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499016" y="0"/>
            <a:ext cx="644460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Soar Robotic Platforms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0" y="829790"/>
            <a:ext cx="1961106" cy="1376544"/>
            <a:chOff x="173866" y="949830"/>
            <a:chExt cx="2267063" cy="1591302"/>
          </a:xfrm>
          <a:effectLst/>
        </p:grpSpPr>
        <p:sp>
          <p:nvSpPr>
            <p:cNvPr id="1049" name="Text Box 18"/>
            <p:cNvSpPr txBox="1">
              <a:spLocks noChangeArrowheads="1"/>
            </p:cNvSpPr>
            <p:nvPr/>
          </p:nvSpPr>
          <p:spPr bwMode="auto">
            <a:xfrm>
              <a:off x="173866" y="2270729"/>
              <a:ext cx="2267063" cy="27040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tIns="9144" bIns="9144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1988: </a:t>
              </a:r>
              <a:r>
                <a:rPr kumimoji="0" lang="en-US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Robo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-Soar, UM</a:t>
              </a:r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15660" y="949830"/>
              <a:ext cx="1872322" cy="130050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3953377" y="2757840"/>
            <a:ext cx="1443781" cy="1756181"/>
            <a:chOff x="3222464" y="3625620"/>
            <a:chExt cx="1771395" cy="2326545"/>
          </a:xfrm>
          <a:effectLst/>
        </p:grpSpPr>
        <p:pic>
          <p:nvPicPr>
            <p:cNvPr id="60" name="Picture 2" descr="C:\Users\John Laird\Pictures\2012\DSC_4971.JPG"/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254917" y="3625620"/>
              <a:ext cx="1477168" cy="2027364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 Box 10"/>
            <p:cNvSpPr txBox="1">
              <a:spLocks noChangeArrowheads="1"/>
            </p:cNvSpPr>
            <p:nvPr/>
          </p:nvSpPr>
          <p:spPr bwMode="auto">
            <a:xfrm>
              <a:off x="3222464" y="5642287"/>
              <a:ext cx="1771395" cy="30987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tIns="9144" bIns="9144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2011: Magic, ST</a:t>
              </a:r>
            </a:p>
          </p:txBody>
        </p:sp>
      </p:grp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76200" y="2691790"/>
            <a:ext cx="1748581" cy="1822240"/>
            <a:chOff x="2331269" y="1439543"/>
            <a:chExt cx="2278110" cy="2204058"/>
          </a:xfrm>
          <a:effectLst/>
        </p:grpSpPr>
        <p:pic>
          <p:nvPicPr>
            <p:cNvPr id="3079" name="Picture 7" descr="https://encrypted-tbn1.google.com/images?q=tbn:ANd9GcSSEfugjvqse7hGx4jIICl45m2c7jLD2v7YRY_7v9Psxy6erYdn_w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4989" y="1439543"/>
              <a:ext cx="1683746" cy="187870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 Box 18"/>
            <p:cNvSpPr txBox="1">
              <a:spLocks noChangeArrowheads="1"/>
            </p:cNvSpPr>
            <p:nvPr/>
          </p:nvSpPr>
          <p:spPr bwMode="auto">
            <a:xfrm>
              <a:off x="2331269" y="3360679"/>
              <a:ext cx="2278110" cy="28292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9144" tIns="9144" rIns="9144" bIns="9144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1990: Hero-Soar, UM</a:t>
              </a:r>
            </a:p>
          </p:txBody>
        </p:sp>
      </p:grp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969624" y="669888"/>
            <a:ext cx="1661257" cy="1536446"/>
            <a:chOff x="6839297" y="893902"/>
            <a:chExt cx="2076682" cy="1920660"/>
          </a:xfrm>
          <a:effectLst/>
        </p:grpSpPr>
        <p:pic>
          <p:nvPicPr>
            <p:cNvPr id="3076" name="Picture 4" descr="http://www.personal.psu.edu/lnl/images/hexapod2.jp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297" y="893902"/>
              <a:ext cx="2057226" cy="1567829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6839297" y="2522159"/>
              <a:ext cx="2076682" cy="29240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tIns="9144" bIns="9144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2009: Penn State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210977"/>
            <a:ext cx="2133600" cy="365125"/>
          </a:xfrm>
          <a:effectLst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3639399" y="659432"/>
            <a:ext cx="1981199" cy="1546902"/>
            <a:chOff x="4002165" y="4394210"/>
            <a:chExt cx="2524709" cy="1971271"/>
          </a:xfrm>
        </p:grpSpPr>
        <p:pic>
          <p:nvPicPr>
            <p:cNvPr id="31" name="Picture 2" descr="http://www.superdroidrobots.com/images/TP-600-165-A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4513" y="4394210"/>
              <a:ext cx="1785258" cy="162904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4002165" y="6067401"/>
              <a:ext cx="2524709" cy="2980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tIns="9144" bIns="9144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2011: </a:t>
              </a:r>
              <a:r>
                <a:rPr kumimoji="0" lang="en-US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Superdroid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PSU</a:t>
              </a:r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5629116" y="746995"/>
            <a:ext cx="1742670" cy="1459339"/>
            <a:chOff x="3349722" y="1157068"/>
            <a:chExt cx="2389032" cy="2000613"/>
          </a:xfrm>
        </p:grpSpPr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3349722" y="2837013"/>
              <a:ext cx="2389032" cy="32066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tIns="9144" bIns="9144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2012: BOLT, UM/ST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8" name="Picture 37" descr="C:\Users\laird\SkyDrive\OLD-Picture\_DSC0120.jpg"/>
            <p:cNvPicPr>
              <a:picLocks noChangeAspect="1" noChangeArrowheads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488"/>
            <a:stretch/>
          </p:blipFill>
          <p:spPr bwMode="auto">
            <a:xfrm>
              <a:off x="3404414" y="1157068"/>
              <a:ext cx="2204403" cy="1662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5633870" y="2543995"/>
            <a:ext cx="1481146" cy="2228030"/>
            <a:chOff x="6878731" y="2373760"/>
            <a:chExt cx="2020887" cy="3039942"/>
          </a:xfrm>
        </p:grpSpPr>
        <p:pic>
          <p:nvPicPr>
            <p:cNvPr id="43" name="Picture 2" descr="C:\Users\John Laird\Desktop\6.jpg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6698" y="2373760"/>
              <a:ext cx="1524953" cy="239647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6878731" y="4800600"/>
              <a:ext cx="2020887" cy="61310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tIns="9144" bIns="9144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2013: REEM-C 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Pal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Robotics</a:t>
              </a:r>
              <a:endPara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7380303" y="666750"/>
            <a:ext cx="1875322" cy="1603177"/>
            <a:chOff x="6939412" y="4249591"/>
            <a:chExt cx="2213189" cy="1892013"/>
          </a:xfrm>
        </p:grpSpPr>
        <p:pic>
          <p:nvPicPr>
            <p:cNvPr id="46" name="Picture 2" descr="C:\Users\laird\Desktop\IMG_0508.JPG"/>
            <p:cNvPicPr>
              <a:picLocks noChangeAspect="1" noChangeArrowheads="1"/>
            </p:cNvPicPr>
            <p:nvPr/>
          </p:nvPicPr>
          <p:blipFill rotWithShape="1"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075160" y="4249591"/>
              <a:ext cx="1847605" cy="151362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Rectangle 46"/>
            <p:cNvSpPr/>
            <p:nvPr/>
          </p:nvSpPr>
          <p:spPr>
            <a:xfrm>
              <a:off x="6939412" y="5778376"/>
              <a:ext cx="2213189" cy="363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2014: </a:t>
              </a:r>
              <a:r>
                <a:rPr kumimoji="0" lang="en-US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Mindstorms</a:t>
              </a: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UM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7569158" y="5001943"/>
            <a:ext cx="1566454" cy="1627457"/>
            <a:chOff x="6854358" y="4092661"/>
            <a:chExt cx="2586894" cy="2687636"/>
          </a:xfrm>
        </p:grpSpPr>
        <p:sp>
          <p:nvSpPr>
            <p:cNvPr id="50" name="Rectangle 49"/>
            <p:cNvSpPr/>
            <p:nvPr/>
          </p:nvSpPr>
          <p:spPr>
            <a:xfrm>
              <a:off x="6854358" y="6272024"/>
              <a:ext cx="2586894" cy="5082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2015: Magic 2, UM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9" name="Picture 2" descr="C:\Users\John Laird\Desktop\image.jpeg"/>
            <p:cNvPicPr>
              <a:picLocks noChangeAspect="1" noChangeArrowheads="1"/>
            </p:cNvPicPr>
            <p:nvPr/>
          </p:nvPicPr>
          <p:blipFill rotWithShape="1"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7119106" y="4092661"/>
              <a:ext cx="2057400" cy="220272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961093" y="4563822"/>
            <a:ext cx="1505773" cy="2012280"/>
            <a:chOff x="445110" y="3901315"/>
            <a:chExt cx="1655381" cy="2212212"/>
          </a:xfrm>
          <a:effectLst/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 rotWithShape="1"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97"/>
            <a:stretch/>
          </p:blipFill>
          <p:spPr bwMode="auto">
            <a:xfrm>
              <a:off x="445110" y="3901315"/>
              <a:ext cx="1655381" cy="195506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Text Box 10"/>
            <p:cNvSpPr txBox="1">
              <a:spLocks noChangeArrowheads="1"/>
            </p:cNvSpPr>
            <p:nvPr/>
          </p:nvSpPr>
          <p:spPr bwMode="auto">
            <a:xfrm>
              <a:off x="445110" y="5856377"/>
              <a:ext cx="1655381" cy="2571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tIns="9144" bIns="9144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2010: Soar Tech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76200" y="4550880"/>
            <a:ext cx="1678664" cy="2023998"/>
            <a:chOff x="4681536" y="649941"/>
            <a:chExt cx="1969599" cy="2374788"/>
          </a:xfrm>
          <a:effectLst/>
        </p:grpSpPr>
        <p:pic>
          <p:nvPicPr>
            <p:cNvPr id="9" name="Picture 2" descr="http://csis.pace.edu/robotlab/images/labpic.jpg"/>
            <p:cNvPicPr>
              <a:picLocks noChangeAspect="1" noChangeArrowheads="1"/>
            </p:cNvPicPr>
            <p:nvPr/>
          </p:nvPicPr>
          <p:blipFill rotWithShape="1"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818314" y="649941"/>
              <a:ext cx="1750677" cy="2096066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4681536" y="2750279"/>
              <a:ext cx="1969599" cy="2744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tIns="9144" bIns="9144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2004: Adapt, Pace U</a:t>
              </a:r>
              <a:endPara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3673095" y="5061782"/>
            <a:ext cx="1725504" cy="1514320"/>
            <a:chOff x="6822570" y="770852"/>
            <a:chExt cx="2023705" cy="1776025"/>
          </a:xfrm>
        </p:grpSpPr>
        <p:pic>
          <p:nvPicPr>
            <p:cNvPr id="34" name="Picture 3" descr="C:\Users\John Laird\SkyDrive\Videos\Soar Tech Robots\SID_rGator.jpg"/>
            <p:cNvPicPr>
              <a:picLocks noChangeAspect="1" noChangeArrowheads="1"/>
            </p:cNvPicPr>
            <p:nvPr/>
          </p:nvPicPr>
          <p:blipFill rotWithShape="1"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822570" y="770852"/>
              <a:ext cx="2023705" cy="150169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6822570" y="2272543"/>
              <a:ext cx="2020887" cy="27433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tIns="9144" bIns="9144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2012: rGator, ST</a:t>
              </a:r>
            </a:p>
          </p:txBody>
        </p:sp>
      </p:grpSp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5604828" y="5279985"/>
            <a:ext cx="1758102" cy="1296117"/>
            <a:chOff x="6858589" y="3104104"/>
            <a:chExt cx="2151645" cy="1586247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04825" y="3104104"/>
              <a:ext cx="2105409" cy="129464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 Box 10"/>
            <p:cNvSpPr txBox="1">
              <a:spLocks noChangeArrowheads="1"/>
            </p:cNvSpPr>
            <p:nvPr/>
          </p:nvSpPr>
          <p:spPr bwMode="auto">
            <a:xfrm>
              <a:off x="6858589" y="4404081"/>
              <a:ext cx="2020887" cy="28627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tIns="9144" bIns="9144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2013: Summit, ST</a:t>
              </a:r>
            </a:p>
          </p:txBody>
        </p:sp>
      </p:grpSp>
      <p:sp>
        <p:nvSpPr>
          <p:cNvPr id="52" name="Text Box 10"/>
          <p:cNvSpPr txBox="1">
            <a:spLocks noChangeArrowheads="1"/>
          </p:cNvSpPr>
          <p:nvPr/>
        </p:nvSpPr>
        <p:spPr bwMode="auto">
          <a:xfrm>
            <a:off x="7351728" y="4330520"/>
            <a:ext cx="1742670" cy="2339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tIns="9144" bIns="9144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2015: Penn State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806" y="3092209"/>
            <a:ext cx="1607592" cy="120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9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0"/>
            <a:ext cx="8458200" cy="97045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Interactive </a:t>
            </a:r>
            <a:r>
              <a:rPr lang="en-US" sz="3600" dirty="0"/>
              <a:t>Task </a:t>
            </a:r>
            <a:r>
              <a:rPr lang="en-US" sz="3600" dirty="0" smtClean="0"/>
              <a:t>Learning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9589"/>
            <a:ext cx="8763000" cy="3987211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tabLst>
                <a:tab pos="3884613" algn="l"/>
              </a:tabLst>
            </a:pPr>
            <a:r>
              <a:rPr lang="en-US" sz="2800" dirty="0" smtClean="0"/>
              <a:t>Learn new tasks through natural interactions with humans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400" dirty="0"/>
              <a:t>Concept definitions, hierarchical goal descriptions, failure states, task constraints, task actions, heuristics, </a:t>
            </a:r>
            <a:r>
              <a:rPr lang="en-US" sz="2400" dirty="0" smtClean="0"/>
              <a:t>procedures, …</a:t>
            </a:r>
            <a:endParaRPr lang="en-US" sz="2400" dirty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800" dirty="0" smtClean="0"/>
              <a:t>Rosie (Soar)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 smtClean="0"/>
              <a:t>Pre-encoded procedural and semantic knowledge  implements task learning strategy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i="1" dirty="0" smtClean="0"/>
              <a:t>No new learning mechanisms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 smtClean="0"/>
              <a:t>Learns &gt;35 puzzles, games, and mobile robot tasks</a:t>
            </a:r>
          </a:p>
        </p:txBody>
      </p:sp>
    </p:spTree>
    <p:extLst>
      <p:ext uri="{BB962C8B-B14F-4D97-AF65-F5344CB8AC3E}">
        <p14:creationId xmlns:p14="http://schemas.microsoft.com/office/powerpoint/2010/main" val="218799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81300" y="6200487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James Kirk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4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ird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FF9900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9900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Laird</Template>
  <TotalTime>3250</TotalTime>
  <Words>4641</Words>
  <Application>Microsoft Office PowerPoint</Application>
  <PresentationFormat>On-screen Show (4:3)</PresentationFormat>
  <Paragraphs>1033</Paragraphs>
  <Slides>63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5" baseType="lpstr">
      <vt:lpstr>Arial</vt:lpstr>
      <vt:lpstr>Calibri</vt:lpstr>
      <vt:lpstr>Courier</vt:lpstr>
      <vt:lpstr>Courier New</vt:lpstr>
      <vt:lpstr>Helvetica</vt:lpstr>
      <vt:lpstr>Helvetica Neue</vt:lpstr>
      <vt:lpstr>Palatino Linotype</vt:lpstr>
      <vt:lpstr>Times New Roman</vt:lpstr>
      <vt:lpstr>Wingdings</vt:lpstr>
      <vt:lpstr>Laird</vt:lpstr>
      <vt:lpstr>Office Theme</vt:lpstr>
      <vt:lpstr>CorelDRAW</vt:lpstr>
      <vt:lpstr>Soar Basics  Soar Tutorial May 6, 2019</vt:lpstr>
      <vt:lpstr>The Soar Cognitive Architecture  (Laird, Newell, Rosenbloom, et al.; 1981-)</vt:lpstr>
      <vt:lpstr>The Soar Cognitive Architecture  (Laird, Newell, Rosenbloom, et al.; 1981-)</vt:lpstr>
      <vt:lpstr>Research Methodology</vt:lpstr>
      <vt:lpstr>PowerPoint Presentation</vt:lpstr>
      <vt:lpstr>Example Environments from  Soar Technology</vt:lpstr>
      <vt:lpstr>PowerPoint Presentation</vt:lpstr>
      <vt:lpstr>Interactive Task Learning</vt:lpstr>
      <vt:lpstr>PowerPoint Presentation</vt:lpstr>
      <vt:lpstr>Early Soar Structure</vt:lpstr>
      <vt:lpstr>Soar 9 Structure</vt:lpstr>
      <vt:lpstr>PowerPoint Presentation</vt:lpstr>
      <vt:lpstr>PowerPoint Presentation</vt:lpstr>
      <vt:lpstr>Integration with an External Environment</vt:lpstr>
      <vt:lpstr>Integrating Soar with External Environments: Soar Markup Language (SML)</vt:lpstr>
      <vt:lpstr>Core Soar Function</vt:lpstr>
      <vt:lpstr>Problem Spaces</vt:lpstr>
      <vt:lpstr>PowerPoint Presentation</vt:lpstr>
      <vt:lpstr>Examples of Using Knowledge</vt:lpstr>
      <vt:lpstr>Knowledge Search vs. Problem Search </vt:lpstr>
      <vt:lpstr>Early Soar Structure</vt:lpstr>
      <vt:lpstr>Representation of State in  Working Memory</vt:lpstr>
      <vt:lpstr>Subset of Initial Working Memory</vt:lpstr>
      <vt:lpstr>Soar Basic Functions</vt:lpstr>
      <vt:lpstr>Soar 101 Internal Problem Solving</vt:lpstr>
      <vt:lpstr>Soar Agent to Count to 10</vt:lpstr>
      <vt:lpstr>Count Working Memory</vt:lpstr>
      <vt:lpstr>Operator Definition</vt:lpstr>
      <vt:lpstr>Count Operators</vt:lpstr>
      <vt:lpstr>PowerPoint Presentation</vt:lpstr>
      <vt:lpstr>PowerPoint Presentation</vt:lpstr>
      <vt:lpstr>PowerPoint Presentation</vt:lpstr>
      <vt:lpstr>PowerPoint Presentation</vt:lpstr>
      <vt:lpstr>Persistence!</vt:lpstr>
      <vt:lpstr>Persistence!</vt:lpstr>
      <vt:lpstr>Review of Operators in Working Memory</vt:lpstr>
      <vt:lpstr>Fibonacci</vt:lpstr>
      <vt:lpstr>Fibonacci Operators</vt:lpstr>
      <vt:lpstr>PowerPoint Presentation</vt:lpstr>
      <vt:lpstr>PowerPoint Presentation</vt:lpstr>
      <vt:lpstr>Operators and States  for Colored Blocks World</vt:lpstr>
      <vt:lpstr>Basic Soar Operation</vt:lpstr>
      <vt:lpstr>Example Working Memory</vt:lpstr>
      <vt:lpstr>Defining the Task in Soar</vt:lpstr>
      <vt:lpstr>PowerPoint Presentation</vt:lpstr>
      <vt:lpstr>PowerPoint Presentation</vt:lpstr>
      <vt:lpstr>PowerPoint Presentation</vt:lpstr>
      <vt:lpstr>Goal Detection</vt:lpstr>
      <vt:lpstr>More Complex Operator Application</vt:lpstr>
      <vt:lpstr>What you don’t do in Soar productions</vt:lpstr>
      <vt:lpstr>Break</vt:lpstr>
      <vt:lpstr>Simple Eater</vt:lpstr>
      <vt:lpstr>Input/Output in Soar</vt:lpstr>
      <vt:lpstr>Subset of Initial Working Memory</vt:lpstr>
      <vt:lpstr>Propose and apply initialize-random</vt:lpstr>
      <vt:lpstr>“Blinking”</vt:lpstr>
      <vt:lpstr>Simple Eater Input-link</vt:lpstr>
      <vt:lpstr>Propose and Apply Forward</vt:lpstr>
      <vt:lpstr>Propose and Apply Rotate</vt:lpstr>
      <vt:lpstr>Cleaning up output-link</vt:lpstr>
      <vt:lpstr>Detecting Completion</vt:lpstr>
      <vt:lpstr>Smarter Eater</vt:lpstr>
      <vt:lpstr>Reject wall, Avoid empty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Soar Tutorial</dc:title>
  <dc:creator>John Laird</dc:creator>
  <cp:lastModifiedBy>John Laird</cp:lastModifiedBy>
  <cp:revision>121</cp:revision>
  <dcterms:modified xsi:type="dcterms:W3CDTF">2019-04-27T14:32:58Z</dcterms:modified>
</cp:coreProperties>
</file>