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7" r:id="rId2"/>
  </p:sldMasterIdLst>
  <p:notesMasterIdLst>
    <p:notesMasterId r:id="rId27"/>
  </p:notesMasterIdLst>
  <p:sldIdLst>
    <p:sldId id="256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9" r:id="rId14"/>
    <p:sldId id="375" r:id="rId15"/>
    <p:sldId id="328" r:id="rId16"/>
    <p:sldId id="380" r:id="rId17"/>
    <p:sldId id="381" r:id="rId18"/>
    <p:sldId id="382" r:id="rId19"/>
    <p:sldId id="383" r:id="rId20"/>
    <p:sldId id="384" r:id="rId21"/>
    <p:sldId id="385" r:id="rId22"/>
    <p:sldId id="376" r:id="rId23"/>
    <p:sldId id="377" r:id="rId24"/>
    <p:sldId id="378" r:id="rId25"/>
    <p:sldId id="25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99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99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99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E6"/>
          </a:solidFill>
        </a:fill>
      </a:tcStyle>
    </a:wholeTbl>
    <a:band2H>
      <a:tcTxStyle/>
      <a:tcStyle>
        <a:tcBdr/>
        <a:fill>
          <a:solidFill>
            <a:srgbClr val="F1F1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8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8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8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D"/>
          </a:solidFill>
        </a:fill>
      </a:tcStyle>
    </a:wholeTbl>
    <a:band2H>
      <a:tcTxStyle/>
      <a:tcStyle>
        <a:tcBdr/>
        <a:fill>
          <a:solidFill>
            <a:srgbClr val="E6E6E8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3D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3D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99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99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0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564792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regularities at different time scales. Different goals of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7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*Symbols</a:t>
            </a:r>
            <a:r>
              <a:rPr lang="en-US" baseline="0" dirty="0" smtClean="0"/>
              <a:t> as earlier discussed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5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0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*Symbols</a:t>
            </a:r>
            <a:r>
              <a:rPr lang="en-US" baseline="0" dirty="0" smtClean="0"/>
              <a:t> as earlier discussed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Least well defined aspect of SMM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3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the importance</a:t>
            </a:r>
            <a:r>
              <a:rPr lang="en-US" baseline="0" dirty="0" smtClean="0"/>
              <a:t> of large WM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[Wow Task]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1D8A59-3A6B-408D-A026-1AB0644E6E3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09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the importance</a:t>
            </a:r>
            <a:r>
              <a:rPr lang="en-US" baseline="0" dirty="0" smtClean="0"/>
              <a:t> of large WM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[Wow Task]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1D8A59-3A6B-408D-A026-1AB0644E6E3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381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the importance</a:t>
            </a:r>
            <a:r>
              <a:rPr lang="en-US" baseline="0" dirty="0" smtClean="0"/>
              <a:t> of large WM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[Wow Task]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1D8A59-3A6B-408D-A026-1AB0644E6E3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74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regularities at different time scales. Different goals of research.</a:t>
            </a:r>
          </a:p>
          <a:p>
            <a:r>
              <a:rPr lang="en-US" baseline="0" dirty="0" smtClean="0"/>
              <a:t>4 words per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regularities at different time scales. Different goals of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regularities at different time scales. Different goals of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r>
              <a:rPr lang="en-US" baseline="0" dirty="0" smtClean="0"/>
              <a:t> how to develop applications that are specific to a given technology – create an interface level that is fixed.</a:t>
            </a:r>
          </a:p>
          <a:p>
            <a:r>
              <a:rPr lang="en-US" baseline="0" dirty="0" smtClean="0"/>
              <a:t>Problem: how to have agents that learn have a set of capabilities to build on. </a:t>
            </a:r>
          </a:p>
          <a:p>
            <a:r>
              <a:rPr lang="en-US" dirty="0" smtClean="0"/>
              <a:t>Sharp distinction between </a:t>
            </a:r>
          </a:p>
          <a:p>
            <a:pPr lvl="1"/>
            <a:r>
              <a:rPr lang="en-US" dirty="0" smtClean="0"/>
              <a:t>task-independent architecture and</a:t>
            </a:r>
          </a:p>
          <a:p>
            <a:pPr lvl="1"/>
            <a:r>
              <a:rPr lang="en-US" dirty="0" smtClean="0"/>
              <a:t>task-dependent knowledge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Cognitive</a:t>
            </a:r>
            <a:r>
              <a:rPr lang="en-US" baseline="0" dirty="0" smtClean="0"/>
              <a:t> architecture: Working model of fixed structures that define a mind</a:t>
            </a:r>
            <a:endParaRPr lang="en-US" dirty="0" smtClean="0"/>
          </a:p>
          <a:p>
            <a:r>
              <a:rPr lang="en-US" dirty="0" smtClean="0"/>
              <a:t>For example, extending deep learning with memory, attention,</a:t>
            </a:r>
            <a:r>
              <a:rPr lang="en-US" baseline="0" dirty="0" smtClean="0"/>
              <a:t>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</a:t>
            </a:r>
            <a:r>
              <a:rPr lang="en-US" baseline="0" dirty="0" smtClean="0"/>
              <a:t> distinct modules for more complex behavior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7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C003E96-C097-45E0-A651-36EF64AB64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775D4-C2AD-48CB-B162-3B7ABB000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00" y="6519448"/>
            <a:ext cx="7620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23EABDCB-2FA6-49E8-8F2A-C598176BF87A}" type="slidenum">
              <a:rPr kumimoji="0" lang="en-US" sz="1600" b="0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indent="0" algn="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2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7277B-6201-4051-BABF-A8B00B21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01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2A2B8-0B1B-4EEA-AA84-22C5988BB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1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F3F3F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/>
          <a:lstStyle/>
          <a:p>
            <a:fld id="{8E36636D-D922-432D-A958-524484B5923D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7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58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/>
          <a:lstStyle/>
          <a:p>
            <a:fld id="{8E36636D-D922-432D-A958-524484B5923D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41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/>
          <a:lstStyle/>
          <a:p>
            <a:fld id="{8E36636D-D922-432D-A958-524484B5923D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28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407227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407227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5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8956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2697A-46D0-4A50-B928-F85A6ED62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00" y="6519448"/>
            <a:ext cx="7620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23EABDCB-2FA6-49E8-8F2A-C598176BF87A}" type="slidenum">
              <a:rPr kumimoji="0" lang="en-US" sz="1600" b="0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indent="0" algn="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390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65462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8744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43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4BB70-6E70-4250-9999-0B0D37AEE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30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AE045-6503-4D21-A796-3E0A6BDFD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475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A0C4-8CB5-4EC2-9679-B54734C4E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55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915B6-CE15-41C7-BDFC-1FEA52CE4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30DB7-872E-4AC1-8979-1BE887A04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54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78991-9398-4139-9607-CE3D635211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14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C800B-1D3A-4930-BBD9-3EE0CF978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9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599924AB-2AC0-4CB2-9184-09AAA324BD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8" y="6563591"/>
            <a:ext cx="2446554" cy="2899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382000" y="6519448"/>
            <a:ext cx="7620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23EABDCB-2FA6-49E8-8F2A-C598176BF87A}" type="slidenum">
              <a:rPr kumimoji="0" lang="en-US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indent="0" algn="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329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87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Palatino Linotype" panose="0204050205050503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Palatino Linotype" panose="0204050205050503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Palatino Linotype" panose="0204050205050503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Palatino Linotype" panose="0204050205050503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738"/>
            <a:ext cx="84582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458200" cy="495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1523" y="640080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5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>
              <a:lumMod val="95000"/>
            </a:schemeClr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>
              <a:lumMod val="95000"/>
            </a:schemeClr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>
              <a:lumMod val="95000"/>
            </a:schemeClr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>
              <a:lumMod val="95000"/>
            </a:schemeClr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>
              <a:lumMod val="95000"/>
            </a:schemeClr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>
              <a:lumMod val="95000"/>
            </a:schemeClr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ctrTitle"/>
          </p:nvPr>
        </p:nvSpPr>
        <p:spPr>
          <a:xfrm>
            <a:off x="0" y="1049337"/>
            <a:ext cx="9144000" cy="26098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chemeClr val="tx1"/>
                </a:solidFill>
              </a:rPr>
              <a:t>Soar </a:t>
            </a:r>
            <a:r>
              <a:rPr sz="4000" dirty="0" smtClean="0">
                <a:solidFill>
                  <a:schemeClr val="tx1"/>
                </a:solidFill>
              </a:rPr>
              <a:t>Tutorial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Day 1</a:t>
            </a:r>
            <a:r>
              <a:rPr sz="4000" dirty="0">
                <a:solidFill>
                  <a:schemeClr val="tx1"/>
                </a:solidFill>
              </a:rPr>
              <a:t/>
            </a:r>
            <a:br>
              <a:rPr sz="4000" dirty="0">
                <a:solidFill>
                  <a:schemeClr val="tx1"/>
                </a:solidFill>
              </a:rPr>
            </a:b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subTitle" idx="1"/>
          </p:nvPr>
        </p:nvSpPr>
        <p:spPr>
          <a:xfrm>
            <a:off x="1295400" y="2946399"/>
            <a:ext cx="6400800" cy="234791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John E. </a:t>
            </a:r>
            <a:r>
              <a:rPr sz="2400" dirty="0" smtClean="0"/>
              <a:t>Lair</a:t>
            </a:r>
            <a:r>
              <a:rPr lang="en-US" sz="2400" dirty="0" smtClean="0"/>
              <a:t>d, and Nate </a:t>
            </a:r>
            <a:r>
              <a:rPr lang="en-US" sz="2400" dirty="0" err="1" smtClean="0"/>
              <a:t>Derbinsky</a:t>
            </a:r>
            <a:endParaRPr lang="en-US" sz="2400" dirty="0" smtClean="0"/>
          </a:p>
          <a:p>
            <a:pPr lvl="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 smtClean="0"/>
              <a:t>May </a:t>
            </a:r>
            <a:r>
              <a:rPr lang="en-US" sz="2000" dirty="0" smtClean="0"/>
              <a:t>6-7, 2019</a:t>
            </a:r>
            <a:endParaRPr sz="2000" dirty="0"/>
          </a:p>
        </p:txBody>
      </p:sp>
      <p:pic>
        <p:nvPicPr>
          <p:cNvPr id="108" name="image2.png" descr="UM-sealTrans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5033962"/>
            <a:ext cx="969963" cy="107473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2486024" y="5978524"/>
            <a:ext cx="444365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i="1">
                <a:solidFill>
                  <a:srgbClr val="FFFFFF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Supported in part by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NSF, </a:t>
            </a:r>
            <a:r>
              <a:rPr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 </a:t>
            </a:r>
            <a:r>
              <a:rPr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AFOSR</a:t>
            </a:r>
          </a:p>
        </p:txBody>
      </p:sp>
      <p:sp>
        <p:nvSpPr>
          <p:cNvPr id="110" name="Shape 110"/>
          <p:cNvSpPr/>
          <p:nvPr/>
        </p:nvSpPr>
        <p:spPr>
          <a:xfrm>
            <a:off x="3679081" y="4604570"/>
            <a:ext cx="169693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laird@umich.edu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168637"/>
            <a:ext cx="9144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altLang="en-US" sz="28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altLang="en-US" sz="2800" dirty="0" smtClean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altLang="en-US" sz="2800" dirty="0" smtClean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soar.eecs.umich.edu/tutorial19/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936"/>
            <a:ext cx="9143999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Cognitive Architecture Hypothesis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2895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 smtClean="0"/>
              <a:t>How are sensing</a:t>
            </a:r>
            <a:r>
              <a:rPr lang="en-US" sz="2400" dirty="0"/>
              <a:t>, action, reasoning, and </a:t>
            </a:r>
            <a:r>
              <a:rPr lang="en-US" sz="2400" dirty="0" smtClean="0"/>
              <a:t>learning </a:t>
            </a:r>
            <a:r>
              <a:rPr lang="en-US" sz="2400" dirty="0"/>
              <a:t>integrated </a:t>
            </a:r>
            <a:r>
              <a:rPr lang="en-US" sz="2400" dirty="0" smtClean="0"/>
              <a:t>in a </a:t>
            </a:r>
            <a:r>
              <a:rPr lang="en-US" sz="2400" dirty="0"/>
              <a:t>general, autonomous intelligent </a:t>
            </a:r>
            <a:r>
              <a:rPr lang="en-US" sz="2400" dirty="0" smtClean="0"/>
              <a:t>agent? 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 smtClean="0"/>
              <a:t>Complex cognition arises </a:t>
            </a:r>
            <a:r>
              <a:rPr lang="en-US" sz="2400" dirty="0"/>
              <a:t>from a </a:t>
            </a:r>
            <a:r>
              <a:rPr lang="en-US" sz="2400" dirty="0" smtClean="0"/>
              <a:t>combination of: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a fixed </a:t>
            </a:r>
            <a:r>
              <a:rPr lang="en-US" sz="2000" dirty="0"/>
              <a:t>set of computational building blocks </a:t>
            </a:r>
            <a:r>
              <a:rPr lang="en-US" sz="2000" dirty="0" smtClean="0"/>
              <a:t>(memories, processes, representations, learning mechanisms); and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knowledge (learned through experience).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3886200"/>
            <a:ext cx="8591318" cy="2703996"/>
            <a:chOff x="73558" y="3315804"/>
            <a:chExt cx="8591318" cy="2703996"/>
          </a:xfrm>
        </p:grpSpPr>
        <p:pic>
          <p:nvPicPr>
            <p:cNvPr id="7" name="Picture 2" descr="http://diva.library.cmu.edu/Newell/newellb&amp;w2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6" r="3230"/>
            <a:stretch/>
          </p:blipFill>
          <p:spPr bwMode="auto">
            <a:xfrm>
              <a:off x="73558" y="3315804"/>
              <a:ext cx="3323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john anderson carnegie mell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34356" y="3315804"/>
              <a:ext cx="18288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john anderson carnegie mellon act-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545" y="3315804"/>
              <a:ext cx="150733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allen newe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055" y="3315804"/>
              <a:ext cx="15179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2992" y="5617087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Allen Newell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34910" y="5619690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John Anderson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7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52400"/>
            <a:ext cx="76962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Different Goals of </a:t>
            </a:r>
            <a:br>
              <a:rPr lang="en-US" sz="3200" dirty="0" smtClean="0"/>
            </a:br>
            <a:r>
              <a:rPr lang="en-US" sz="3200" dirty="0" smtClean="0"/>
              <a:t>Cognitive Architecture Research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</a:rPr>
              <a:t>Biological modeling</a:t>
            </a:r>
            <a:r>
              <a:rPr lang="en-US" b="1" dirty="0" smtClean="0">
                <a:solidFill>
                  <a:srgbClr val="92D050"/>
                </a:solidFill>
              </a:rPr>
              <a:t>: </a:t>
            </a:r>
          </a:p>
          <a:p>
            <a:pPr marL="511175" lvl="1" indent="-228600"/>
            <a:r>
              <a:rPr lang="en-US" dirty="0" smtClean="0"/>
              <a:t>Model what we know about the brain: neurons, neural circuits, …</a:t>
            </a:r>
          </a:p>
          <a:p>
            <a:pPr marL="511175" lvl="1" indent="-228600"/>
            <a:r>
              <a:rPr lang="en-US" dirty="0" smtClean="0"/>
              <a:t>Predict neural activity and cognitive behavior</a:t>
            </a:r>
          </a:p>
          <a:p>
            <a:pPr marL="511175" lvl="1" indent="-228600"/>
            <a:r>
              <a:rPr lang="en-US" dirty="0" smtClean="0"/>
              <a:t>Examples: LEABRA, </a:t>
            </a:r>
            <a:r>
              <a:rPr lang="en-US" dirty="0" err="1" smtClean="0"/>
              <a:t>SPAUN</a:t>
            </a:r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Psychological modeling: </a:t>
            </a:r>
          </a:p>
          <a:p>
            <a:pPr marL="511175" lvl="1" indent="-228600"/>
            <a:r>
              <a:rPr lang="en-US" dirty="0" smtClean="0"/>
              <a:t>Model human performance in a wide range of cognitive tasks</a:t>
            </a:r>
          </a:p>
          <a:p>
            <a:pPr marL="511175" lvl="1" indent="-228600"/>
            <a:r>
              <a:rPr lang="en-US" dirty="0" smtClean="0"/>
              <a:t>Predict human reaction time and error rates for psychological tasks</a:t>
            </a:r>
          </a:p>
          <a:p>
            <a:pPr marL="511175" lvl="1" indent="-228600"/>
            <a:r>
              <a:rPr lang="en-US" dirty="0"/>
              <a:t> </a:t>
            </a:r>
            <a:r>
              <a:rPr lang="en-US" dirty="0" smtClean="0"/>
              <a:t>Examples: ACT-R, EPIC, CLARION, LIDA, CHREST, 4CAPS</a:t>
            </a:r>
          </a:p>
          <a:p>
            <a:pPr marL="511175" lvl="1" indent="-228600"/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AI Functionality: </a:t>
            </a:r>
          </a:p>
          <a:p>
            <a:pPr marL="511175" lvl="1" indent="-228600"/>
            <a:r>
              <a:rPr lang="en-US" dirty="0" smtClean="0"/>
              <a:t>Toward human-level intelligence </a:t>
            </a:r>
            <a:r>
              <a:rPr lang="en-US" i="1" dirty="0" smtClean="0"/>
              <a:t>inspired</a:t>
            </a:r>
            <a:r>
              <a:rPr lang="en-US" dirty="0" smtClean="0"/>
              <a:t> by psychology and biology </a:t>
            </a:r>
          </a:p>
          <a:p>
            <a:pPr marL="511175" lvl="1" indent="-228600"/>
            <a:r>
              <a:rPr lang="en-US" dirty="0" smtClean="0"/>
              <a:t>Emphasizes more complex cognitive processing, longer time scales</a:t>
            </a:r>
          </a:p>
          <a:p>
            <a:pPr marL="511175" lvl="1" indent="-228600"/>
            <a:r>
              <a:rPr lang="en-US" dirty="0" smtClean="0"/>
              <a:t>Examples: Soar, </a:t>
            </a:r>
            <a:r>
              <a:rPr lang="en-US" dirty="0"/>
              <a:t>Companions, Sigma</a:t>
            </a:r>
            <a:r>
              <a:rPr lang="en-US" dirty="0" smtClean="0"/>
              <a:t>, ICARUS, </a:t>
            </a:r>
            <a:r>
              <a:rPr lang="en-US" dirty="0" err="1" smtClean="0"/>
              <a:t>CogPrime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436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200" y="5057999"/>
            <a:ext cx="8954171" cy="1147677"/>
          </a:xfrm>
          <a:prstGeom prst="rect">
            <a:avLst/>
          </a:prstGeom>
          <a:solidFill>
            <a:schemeClr val="accent3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4333460"/>
            <a:ext cx="8944567" cy="729212"/>
          </a:xfrm>
          <a:prstGeom prst="rect">
            <a:avLst/>
          </a:prstGeom>
          <a:solidFill>
            <a:schemeClr val="accent1">
              <a:lumMod val="60000"/>
              <a:lumOff val="40000"/>
              <a:alpha val="4117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" y="3581399"/>
            <a:ext cx="8944567" cy="752059"/>
          </a:xfrm>
          <a:prstGeom prst="rect">
            <a:avLst/>
          </a:prstGeom>
          <a:solidFill>
            <a:schemeClr val="accent4">
              <a:lumMod val="40000"/>
              <a:lumOff val="60000"/>
              <a:alpha val="4117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Newell’s </a:t>
            </a:r>
            <a:r>
              <a:rPr lang="en-US" sz="3600" dirty="0" smtClean="0">
                <a:solidFill>
                  <a:schemeClr val="tx1"/>
                </a:solidFill>
              </a:rPr>
              <a:t>Time Scale </a:t>
            </a:r>
            <a:r>
              <a:rPr lang="en-US" sz="3600" dirty="0">
                <a:solidFill>
                  <a:schemeClr val="tx1"/>
                </a:solidFill>
              </a:rPr>
              <a:t>of </a:t>
            </a:r>
            <a:r>
              <a:rPr lang="en-US" sz="3600" dirty="0" smtClean="0">
                <a:solidFill>
                  <a:schemeClr val="tx1"/>
                </a:solidFill>
              </a:rPr>
              <a:t>Human </a:t>
            </a:r>
            <a:r>
              <a:rPr lang="en-US" sz="3600" dirty="0">
                <a:solidFill>
                  <a:schemeClr val="tx1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305342"/>
            <a:ext cx="686888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b="1" u="sng" dirty="0">
                <a:solidFill>
                  <a:schemeClr val="tx1"/>
                </a:solidFill>
                <a:latin typeface="+mn-lt"/>
              </a:rPr>
              <a:t>Scale (sec) 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200" b="1" u="sng" dirty="0" smtClean="0">
                <a:solidFill>
                  <a:schemeClr val="tx1"/>
                </a:solidFill>
                <a:latin typeface="+mn-lt"/>
              </a:rPr>
              <a:t>Time </a:t>
            </a:r>
            <a:r>
              <a:rPr lang="en-US" sz="2200" b="1" u="sng" dirty="0">
                <a:solidFill>
                  <a:schemeClr val="tx1"/>
                </a:solidFill>
                <a:latin typeface="+mn-lt"/>
              </a:rPr>
              <a:t>Units 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200" b="1" u="sng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200" b="1" u="sng" dirty="0" smtClean="0">
                <a:solidFill>
                  <a:schemeClr val="tx1"/>
                </a:solidFill>
                <a:latin typeface="+mn-lt"/>
              </a:rPr>
              <a:t>Band</a:t>
            </a:r>
            <a:endParaRPr lang="en-US" sz="2200" b="1" u="sng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 smtClean="0">
                <a:solidFill>
                  <a:schemeClr val="tx1"/>
                </a:solidFill>
                <a:latin typeface="+mn-lt"/>
              </a:rPr>
              <a:t>7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	months 		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 smtClean="0">
                <a:solidFill>
                  <a:schemeClr val="tx1"/>
                </a:solidFill>
                <a:latin typeface="+mn-lt"/>
              </a:rPr>
              <a:t>6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	weeks 		Social 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 smtClean="0">
                <a:solidFill>
                  <a:schemeClr val="tx1"/>
                </a:solidFill>
                <a:latin typeface="+mn-lt"/>
              </a:rPr>
              <a:t>5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	days 		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>
                <a:solidFill>
                  <a:schemeClr val="tx1"/>
                </a:solidFill>
                <a:latin typeface="+mn-lt"/>
              </a:rPr>
              <a:t>4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hours 	Task 		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	10 min 	Task	Rational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	minutes 	Task		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10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sec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Unit task 	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	1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sec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Compositional	Cognitive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 smtClean="0">
                <a:solidFill>
                  <a:schemeClr val="tx1"/>
                </a:solidFill>
                <a:latin typeface="+mn-lt"/>
              </a:rPr>
              <a:t>-1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	100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ms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	Deliberate act 	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 smtClean="0">
                <a:solidFill>
                  <a:schemeClr val="tx1"/>
                </a:solidFill>
                <a:latin typeface="+mn-lt"/>
              </a:rPr>
              <a:t>-2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	10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ms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Neural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Circuit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>
                <a:solidFill>
                  <a:schemeClr val="tx1"/>
                </a:solidFill>
                <a:latin typeface="+mn-lt"/>
              </a:rPr>
              <a:t>-3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1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ms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Neuron 	Biological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2200" baseline="30000" dirty="0">
                <a:solidFill>
                  <a:schemeClr val="tx1"/>
                </a:solidFill>
                <a:latin typeface="+mn-lt"/>
              </a:rPr>
              <a:t>-4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100 µs 	Organelle 	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" y="1305342"/>
            <a:ext cx="6868882" cy="4893647"/>
            <a:chOff x="446318" y="1305342"/>
            <a:chExt cx="7783282" cy="4893647"/>
          </a:xfrm>
        </p:grpSpPr>
        <p:sp>
          <p:nvSpPr>
            <p:cNvPr id="10" name="Rectangle 9"/>
            <p:cNvSpPr/>
            <p:nvPr/>
          </p:nvSpPr>
          <p:spPr>
            <a:xfrm>
              <a:off x="446318" y="1305342"/>
              <a:ext cx="7772400" cy="4893647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6318" y="2819400"/>
              <a:ext cx="7772400" cy="0"/>
            </a:xfrm>
            <a:prstGeom prst="line">
              <a:avLst/>
            </a:prstGeom>
            <a:ln w="1905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6318" y="3918856"/>
              <a:ext cx="7772400" cy="0"/>
            </a:xfrm>
            <a:prstGeom prst="line">
              <a:avLst/>
            </a:prstGeom>
            <a:ln w="1905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201" y="5064578"/>
              <a:ext cx="7772399" cy="0"/>
            </a:xfrm>
            <a:prstGeom prst="line">
              <a:avLst/>
            </a:prstGeom>
            <a:ln w="1905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69672" y="4513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 1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9672" y="377276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 2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5083" y="5325070"/>
            <a:ext cx="2085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 0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Implementation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990600" y="1811588"/>
            <a:ext cx="457200" cy="4307947"/>
          </a:xfrm>
          <a:prstGeom prst="upArrow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22" grpId="0" animBg="1"/>
      <p:bldP spid="8" grpId="0"/>
      <p:bldP spid="23" grpId="0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200" y="5057999"/>
            <a:ext cx="8954171" cy="1147677"/>
          </a:xfrm>
          <a:prstGeom prst="rect">
            <a:avLst/>
          </a:prstGeom>
          <a:solidFill>
            <a:schemeClr val="accent3">
              <a:lumMod val="60000"/>
              <a:lumOff val="40000"/>
              <a:alpha val="41176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" y="4333460"/>
            <a:ext cx="8944567" cy="729212"/>
          </a:xfrm>
          <a:prstGeom prst="rect">
            <a:avLst/>
          </a:prstGeom>
          <a:solidFill>
            <a:schemeClr val="accent1">
              <a:lumMod val="60000"/>
              <a:lumOff val="40000"/>
              <a:alpha val="4117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" y="3581399"/>
            <a:ext cx="8944567" cy="752059"/>
          </a:xfrm>
          <a:prstGeom prst="rect">
            <a:avLst/>
          </a:prstGeom>
          <a:solidFill>
            <a:schemeClr val="accent4">
              <a:lumMod val="40000"/>
              <a:lumOff val="60000"/>
              <a:alpha val="4117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Newell’s </a:t>
            </a:r>
            <a:r>
              <a:rPr lang="en-US" sz="3600" dirty="0" smtClean="0"/>
              <a:t>Time Scale </a:t>
            </a:r>
            <a:r>
              <a:rPr lang="en-US" sz="3600" dirty="0"/>
              <a:t>of </a:t>
            </a:r>
            <a:r>
              <a:rPr lang="en-US" sz="3600" dirty="0" smtClean="0"/>
              <a:t>Human </a:t>
            </a:r>
            <a:r>
              <a:rPr lang="en-US" sz="3600" dirty="0"/>
              <a:t>A</a:t>
            </a:r>
            <a:r>
              <a:rPr lang="en-US" sz="3600" dirty="0" smtClean="0"/>
              <a:t>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305342"/>
            <a:ext cx="686888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b="1" u="sng" dirty="0"/>
              <a:t>Scale (sec) </a:t>
            </a:r>
            <a:r>
              <a:rPr lang="en-US" sz="2200" b="1" dirty="0" smtClean="0"/>
              <a:t>	</a:t>
            </a:r>
            <a:r>
              <a:rPr lang="en-US" sz="2200" b="1" u="sng" dirty="0" smtClean="0"/>
              <a:t>Time </a:t>
            </a:r>
            <a:r>
              <a:rPr lang="en-US" sz="2200" b="1" u="sng" dirty="0"/>
              <a:t>Units </a:t>
            </a:r>
            <a:r>
              <a:rPr lang="en-US" sz="2200" b="1" dirty="0" smtClean="0"/>
              <a:t>	</a:t>
            </a:r>
            <a:r>
              <a:rPr lang="en-US" sz="2200" b="1" u="sng" dirty="0" smtClean="0"/>
              <a:t>System</a:t>
            </a:r>
            <a:r>
              <a:rPr lang="en-US" sz="2200" b="1" dirty="0" smtClean="0"/>
              <a:t>	</a:t>
            </a:r>
            <a:r>
              <a:rPr lang="en-US" sz="2200" b="1" u="sng" dirty="0" smtClean="0"/>
              <a:t>Band</a:t>
            </a:r>
            <a:endParaRPr lang="en-US" sz="2200" b="1" u="sng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 	months 		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	weeks 		Social 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 	days 		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/>
              <a:t>10</a:t>
            </a:r>
            <a:r>
              <a:rPr lang="en-US" sz="2200" baseline="30000" dirty="0"/>
              <a:t>4</a:t>
            </a:r>
            <a:r>
              <a:rPr lang="en-US" sz="2200" dirty="0"/>
              <a:t> </a:t>
            </a:r>
            <a:r>
              <a:rPr lang="en-US" sz="2200" dirty="0" smtClean="0"/>
              <a:t>	hours 	Task 		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 	10 min 	Task	Rational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	minutes 	Task		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/>
              <a:t>10</a:t>
            </a:r>
            <a:r>
              <a:rPr lang="en-US" sz="2200" baseline="30000" dirty="0"/>
              <a:t>1</a:t>
            </a:r>
            <a:r>
              <a:rPr lang="en-US" sz="2200" dirty="0"/>
              <a:t> </a:t>
            </a:r>
            <a:r>
              <a:rPr lang="en-US" sz="2200" dirty="0" smtClean="0"/>
              <a:t>	10 </a:t>
            </a:r>
            <a:r>
              <a:rPr lang="en-US" sz="2200" dirty="0"/>
              <a:t>sec </a:t>
            </a:r>
            <a:r>
              <a:rPr lang="en-US" sz="2200" dirty="0" smtClean="0"/>
              <a:t>	Unit task 	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0</a:t>
            </a:r>
            <a:r>
              <a:rPr lang="en-US" sz="2200" dirty="0" smtClean="0"/>
              <a:t> 	1 </a:t>
            </a:r>
            <a:r>
              <a:rPr lang="en-US" sz="2200" dirty="0"/>
              <a:t>sec </a:t>
            </a:r>
            <a:r>
              <a:rPr lang="en-US" sz="2200" dirty="0" smtClean="0"/>
              <a:t>	Compositional	Cognitive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-1</a:t>
            </a:r>
            <a:r>
              <a:rPr lang="en-US" sz="2200" dirty="0" smtClean="0"/>
              <a:t> 	100 </a:t>
            </a:r>
            <a:r>
              <a:rPr lang="en-US" sz="2200" dirty="0" err="1" smtClean="0"/>
              <a:t>ms</a:t>
            </a:r>
            <a:r>
              <a:rPr lang="en-US" sz="2200" dirty="0" smtClean="0"/>
              <a:t> 	Deliberate act 	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-2</a:t>
            </a:r>
            <a:r>
              <a:rPr lang="en-US" sz="2200" dirty="0" smtClean="0"/>
              <a:t> 	10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  <a:r>
              <a:rPr lang="en-US" sz="2200" dirty="0" smtClean="0"/>
              <a:t>	Neural </a:t>
            </a:r>
            <a:r>
              <a:rPr lang="en-US" sz="2200" dirty="0"/>
              <a:t>Circuit </a:t>
            </a:r>
            <a:r>
              <a:rPr lang="en-US" sz="2200" dirty="0" smtClean="0"/>
              <a:t>	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/>
              <a:t>10</a:t>
            </a:r>
            <a:r>
              <a:rPr lang="en-US" sz="2200" baseline="30000" dirty="0"/>
              <a:t>-3</a:t>
            </a:r>
            <a:r>
              <a:rPr lang="en-US" sz="2200" dirty="0"/>
              <a:t> </a:t>
            </a:r>
            <a:r>
              <a:rPr lang="en-US" sz="2200" dirty="0" smtClean="0"/>
              <a:t>	1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  <a:r>
              <a:rPr lang="en-US" sz="2200" dirty="0" smtClean="0"/>
              <a:t>	Neuron 	Biological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/>
              <a:t>10</a:t>
            </a:r>
            <a:r>
              <a:rPr lang="en-US" sz="2200" baseline="30000" dirty="0"/>
              <a:t>-4</a:t>
            </a:r>
            <a:r>
              <a:rPr lang="en-US" sz="2200" dirty="0"/>
              <a:t> </a:t>
            </a:r>
            <a:r>
              <a:rPr lang="en-US" sz="2200" dirty="0" smtClean="0"/>
              <a:t>	100 µs 	Organelle 	</a:t>
            </a:r>
            <a:endParaRPr lang="en-US" sz="2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" y="1305342"/>
            <a:ext cx="6868882" cy="4893647"/>
            <a:chOff x="446318" y="1305342"/>
            <a:chExt cx="7783282" cy="4893647"/>
          </a:xfrm>
        </p:grpSpPr>
        <p:sp>
          <p:nvSpPr>
            <p:cNvPr id="10" name="Rectangle 9"/>
            <p:cNvSpPr/>
            <p:nvPr/>
          </p:nvSpPr>
          <p:spPr>
            <a:xfrm>
              <a:off x="446318" y="1305342"/>
              <a:ext cx="7772400" cy="489364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6318" y="2819400"/>
              <a:ext cx="7772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6318" y="3918856"/>
              <a:ext cx="7772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201" y="5064578"/>
              <a:ext cx="777239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8732520" y="2819399"/>
            <a:ext cx="182880" cy="223837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Soar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20748" y="3124200"/>
            <a:ext cx="153495" cy="20574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ACT-R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6120" y="4114800"/>
            <a:ext cx="182880" cy="1600199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LEABRA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38434" y="3886200"/>
            <a:ext cx="182880" cy="11620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EPIC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79591" y="3581400"/>
            <a:ext cx="182880" cy="1752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Sigma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97277" y="3886200"/>
            <a:ext cx="182880" cy="220980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SPAUN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2706" y="5009112"/>
            <a:ext cx="2748291" cy="9012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Cognitive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2706" y="3062087"/>
            <a:ext cx="2748293" cy="19432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Knowledge and Goals</a:t>
            </a:r>
          </a:p>
        </p:txBody>
      </p:sp>
      <p:sp>
        <p:nvSpPr>
          <p:cNvPr id="7" name="Up Arrow 6"/>
          <p:cNvSpPr/>
          <p:nvPr/>
        </p:nvSpPr>
        <p:spPr>
          <a:xfrm>
            <a:off x="6308997" y="2378914"/>
            <a:ext cx="504496" cy="6201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52707" y="1086141"/>
            <a:ext cx="2617076" cy="12297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Behavior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52707" y="5910373"/>
            <a:ext cx="2748290" cy="5570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Computer Hardware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1554" y="5009112"/>
            <a:ext cx="2617076" cy="9012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Computer Architecture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01554" y="3124201"/>
            <a:ext cx="2617076" cy="1884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Software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2457844" y="2378914"/>
            <a:ext cx="504496" cy="6201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01554" y="1086141"/>
            <a:ext cx="2617076" cy="12297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Behavior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1554" y="5910373"/>
            <a:ext cx="2617076" cy="5570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Computer Hardware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08468" y="3352800"/>
            <a:ext cx="1234077" cy="2559113"/>
            <a:chOff x="4018630" y="3211286"/>
            <a:chExt cx="1234077" cy="269908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018630" y="3211286"/>
              <a:ext cx="1234077" cy="179782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018630" y="5910374"/>
              <a:ext cx="1234077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18565" y="228600"/>
            <a:ext cx="818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Computer and Cognitive Architectures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01554" y="3581401"/>
            <a:ext cx="1308538" cy="1413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 Time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52707" y="3581400"/>
            <a:ext cx="1308538" cy="142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Specific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61245" y="3570514"/>
            <a:ext cx="1439753" cy="142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General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Capabilities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710092" y="3581401"/>
            <a:ext cx="1308538" cy="1413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Application Software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778" y="1312333"/>
            <a:ext cx="8431388" cy="5317067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What needs to be in a human-like cognitive architecture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lvl="1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100" dirty="0" smtClean="0">
                <a:solidFill>
                  <a:schemeClr val="tx1"/>
                </a:solidFill>
                <a:latin typeface="+mn-lt"/>
              </a:rPr>
              <a:t>An abstract community consensus</a:t>
            </a:r>
          </a:p>
          <a:p>
            <a:pPr lvl="1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100" dirty="0" smtClean="0">
                <a:solidFill>
                  <a:schemeClr val="tx1"/>
                </a:solidFill>
                <a:latin typeface="+mn-lt"/>
              </a:rPr>
              <a:t>Not itself a cognitive architecture</a:t>
            </a:r>
          </a:p>
          <a:p>
            <a:pPr lvl="1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Consensus of existing cognitive architectures</a:t>
            </a:r>
          </a:p>
          <a:p>
            <a:pPr lvl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100" dirty="0" smtClean="0">
                <a:solidFill>
                  <a:schemeClr val="tx1"/>
                </a:solidFill>
                <a:latin typeface="+mn-lt"/>
              </a:rPr>
              <a:t>Soar, Act-R, Sigma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Potential benefits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Coherent baseline to facilitate shared cumulative progress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Focus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efforts to extend and break the consensus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Framework around which evaluation data can be organized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Interlingua for describing and comparing architectural approaches</a:t>
            </a:r>
          </a:p>
          <a:p>
            <a:pPr lvl="1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Guidance in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Extending research on individual components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nterpreting experiments and suggesting new ones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Constructing intelligent applications</a:t>
            </a:r>
          </a:p>
          <a:p>
            <a:pPr lvl="1"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Testable theory for different structures and functions of the mind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+mn-lt"/>
              </a:rPr>
              <a:t>Common Model of Cognition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1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3124200"/>
            <a:ext cx="5257800" cy="3200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+mn-lt"/>
              </a:rPr>
              <a:t>Common Model of Cognition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01188"/>
            <a:ext cx="8458200" cy="5123412"/>
          </a:xfrm>
        </p:spPr>
        <p:txBody>
          <a:bodyPr>
            <a:norm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lphaUcPeriod"/>
              <a:defRPr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Structure and Processing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lphaUcPeriod"/>
              <a:defRPr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Memory and Content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lphaUcPeriod"/>
              <a:defRPr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Learning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lphaUcPeriod"/>
              <a:defRPr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Perception and Motor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208925"/>
            <a:ext cx="4917764" cy="32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5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445" y="1340556"/>
            <a:ext cx="8128000" cy="4473222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Processing yields bounded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rationality, not optimality</a:t>
            </a:r>
          </a:p>
          <a:p>
            <a:pPr marL="457200" lvl="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Processing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based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on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 few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task-independent modules</a:t>
            </a:r>
          </a:p>
          <a:p>
            <a:pPr marL="457200" lvl="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There is significant parallelism in architectural processing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Processing is parallel across modules 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Processing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is parallel within modules </a:t>
            </a:r>
          </a:p>
          <a:p>
            <a:pPr marL="457200" lvl="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A cognitive cycle that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runs at ~50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per cycle in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humans drives behavior via sequential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action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selection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457200" lvl="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Complex behavior arises from a sequence of independent cognitive cycles that operate in their local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context</a:t>
            </a: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A. Structure and Processing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7507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695" y="1375833"/>
            <a:ext cx="8686800" cy="4198056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2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Declarative and procedural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LTMs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contain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symbol*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structures and associated quantitative metadata</a:t>
            </a:r>
          </a:p>
          <a:p>
            <a:pPr marL="457200" lvl="0" indent="-457200">
              <a:spcBef>
                <a:spcPts val="2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Global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communication is provided by a short-term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WM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457200" lvl="0" indent="-457200">
              <a:spcBef>
                <a:spcPts val="2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Global control is provided by procedural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LTM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Composed of rule-like conditions and actions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Exerts control by altering contents of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WM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457200" lvl="0" indent="-457200">
              <a:spcBef>
                <a:spcPts val="2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Factual knowledge is provided by declarative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LTM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B. Memory and Content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3413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445" y="1234720"/>
            <a:ext cx="8128000" cy="4543777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 forms of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LTM content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are learnable</a:t>
            </a:r>
          </a:p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Learning occurs online and incrementally, as a side effect of performance and is often based on an inversion of the flow of information from performance</a:t>
            </a:r>
          </a:p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Procedural learning involves at least reinforcement learning and procedural composition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Reinforcement learning yields weights over action selection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Procedural composition yields behavioral automatization</a:t>
            </a:r>
          </a:p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Declarative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learning involves the acquisition of facts and tuning of their metadata</a:t>
            </a:r>
          </a:p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More complex forms of learning involve combinations of the fixed set of simpler forms of learning</a:t>
            </a: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C. Learning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884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011" y="76200"/>
            <a:ext cx="84582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412875"/>
            <a:ext cx="4244975" cy="3006725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400" dirty="0"/>
              <a:t>Cognitive Architecture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400" dirty="0" smtClean="0"/>
              <a:t>Core Soar</a:t>
            </a:r>
          </a:p>
          <a:p>
            <a:pPr marL="512763" indent="-512763">
              <a:spcBef>
                <a:spcPct val="0"/>
              </a:spcBef>
              <a:buFont typeface="+mj-lt"/>
              <a:buAutoNum type="arabicPeriod"/>
            </a:pPr>
            <a:r>
              <a:rPr lang="en-US" sz="2400" dirty="0" smtClean="0"/>
              <a:t>Reinforcement Learning</a:t>
            </a:r>
            <a:endParaRPr lang="en-US" sz="2400" dirty="0"/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400" dirty="0"/>
              <a:t>Substates and Impasses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400" dirty="0" smtClean="0"/>
              <a:t>Chunking</a:t>
            </a:r>
            <a:endParaRPr lang="en-US" sz="2400" dirty="0"/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400" dirty="0" smtClean="0"/>
              <a:t>Semantic Memory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400" dirty="0" smtClean="0"/>
              <a:t>Episodic Memory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sz="2400" dirty="0" err="1" smtClean="0"/>
              <a:t>SML</a:t>
            </a:r>
            <a:endParaRPr lang="en-US" sz="2400" dirty="0" smtClean="0"/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endParaRPr lang="en-US" sz="2400" dirty="0"/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endParaRPr lang="en-US" sz="2400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 err="1" smtClean="0"/>
              <a:t>Cozmo</a:t>
            </a:r>
            <a:r>
              <a:rPr lang="en-US" sz="2400" dirty="0" smtClean="0"/>
              <a:t>-Soar </a:t>
            </a:r>
            <a:r>
              <a:rPr lang="en-US" sz="2400" dirty="0" err="1" smtClean="0"/>
              <a:t>Hackaton</a:t>
            </a:r>
            <a:r>
              <a:rPr lang="en-US" sz="2400" dirty="0" smtClean="0"/>
              <a:t>!</a:t>
            </a: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38200" y="2514600"/>
            <a:ext cx="396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2" descr="Image result for cozm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2400" y="5029200"/>
            <a:ext cx="2476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17575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292118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380" y="552959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445" y="1397000"/>
            <a:ext cx="8135056" cy="4233333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Perception yields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symbol*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structures with associated metadata in specific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WM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buffers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There can be many different such perception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modules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Perceptual learning acquires new patterns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&amp; tunes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existing ones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Attentional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bottleneck constrains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information available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WM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Perception can be influenced by top-down information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from WM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457200" lvl="0" indent="-457200">
              <a:spcBef>
                <a:spcPts val="32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Motor control converts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symbol*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structures in its buffers into external actions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There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can be multiple such motor modules 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Motor learning acquires new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action patterns &amp; tunes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existing ones</a:t>
            </a: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D. Perception and Motor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441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Soar 9</a:t>
            </a:r>
            <a:endParaRPr lang="en-US" dirty="0">
              <a:latin typeface="+mn-lt"/>
            </a:endParaRPr>
          </a:p>
        </p:txBody>
      </p:sp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09621" y="1218218"/>
            <a:ext cx="7785041" cy="133511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Long-Term Memories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497980" y="3176694"/>
            <a:ext cx="6179340" cy="12718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0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Symbolic Working Memory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3" name="AutoShape 7"/>
          <p:cNvCxnSpPr>
            <a:cxnSpLocks noChangeShapeType="1"/>
          </p:cNvCxnSpPr>
          <p:nvPr/>
        </p:nvCxnSpPr>
        <p:spPr bwMode="auto">
          <a:xfrm flipV="1">
            <a:off x="1726372" y="2409085"/>
            <a:ext cx="0" cy="76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4" name="AutoShape 8"/>
          <p:cNvCxnSpPr>
            <a:cxnSpLocks noChangeShapeType="1"/>
          </p:cNvCxnSpPr>
          <p:nvPr/>
        </p:nvCxnSpPr>
        <p:spPr bwMode="auto">
          <a:xfrm flipV="1">
            <a:off x="2335031" y="2419246"/>
            <a:ext cx="0" cy="7504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7" name="AutoShape 11"/>
          <p:cNvCxnSpPr>
            <a:cxnSpLocks noChangeShapeType="1"/>
          </p:cNvCxnSpPr>
          <p:nvPr/>
        </p:nvCxnSpPr>
        <p:spPr bwMode="auto">
          <a:xfrm>
            <a:off x="2818480" y="2409085"/>
            <a:ext cx="0" cy="7672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89617" y="1584903"/>
            <a:ext cx="2267690" cy="8311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Procedural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6" name="Line 20"/>
          <p:cNvSpPr>
            <a:spLocks noChangeAspect="1" noChangeShapeType="1"/>
          </p:cNvSpPr>
          <p:nvPr/>
        </p:nvSpPr>
        <p:spPr bwMode="auto">
          <a:xfrm>
            <a:off x="6825123" y="4905644"/>
            <a:ext cx="0" cy="733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2812159" y="2573826"/>
            <a:ext cx="1067149" cy="474174"/>
          </a:xfrm>
          <a:prstGeom prst="rect">
            <a:avLst/>
          </a:prstGeom>
          <a:solidFill>
            <a:schemeClr val="tx1">
              <a:lumMod val="6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41605" rIns="8321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Decision Procedure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8443" y="1921502"/>
            <a:ext cx="1707723" cy="400534"/>
            <a:chOff x="1028443" y="2150102"/>
            <a:chExt cx="1707723" cy="400534"/>
          </a:xfrm>
        </p:grpSpPr>
        <p:sp>
          <p:nvSpPr>
            <p:cNvPr id="80919" name="AutoShape 23"/>
            <p:cNvSpPr>
              <a:spLocks noChangeAspect="1" noChangeArrowheads="1"/>
            </p:cNvSpPr>
            <p:nvPr/>
          </p:nvSpPr>
          <p:spPr bwMode="auto">
            <a:xfrm>
              <a:off x="1444650" y="2158564"/>
              <a:ext cx="890381" cy="110006"/>
            </a:xfrm>
            <a:prstGeom prst="rightArrow">
              <a:avLst>
                <a:gd name="adj1" fmla="val 50000"/>
                <a:gd name="adj2" fmla="val 1641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0" name="AutoShape 24"/>
            <p:cNvSpPr>
              <a:spLocks noChangeAspect="1" noChangeArrowheads="1"/>
            </p:cNvSpPr>
            <p:nvPr/>
          </p:nvSpPr>
          <p:spPr bwMode="auto">
            <a:xfrm>
              <a:off x="1444650" y="2297716"/>
              <a:ext cx="890381" cy="113767"/>
            </a:xfrm>
            <a:prstGeom prst="rightArrow">
              <a:avLst>
                <a:gd name="adj1" fmla="val 50000"/>
                <a:gd name="adj2" fmla="val 15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1" name="AutoShape 25"/>
            <p:cNvSpPr>
              <a:spLocks noChangeAspect="1" noChangeArrowheads="1"/>
            </p:cNvSpPr>
            <p:nvPr/>
          </p:nvSpPr>
          <p:spPr bwMode="auto">
            <a:xfrm>
              <a:off x="1444650" y="2428407"/>
              <a:ext cx="890381" cy="110946"/>
            </a:xfrm>
            <a:prstGeom prst="rightArrow">
              <a:avLst>
                <a:gd name="adj1" fmla="val 50000"/>
                <a:gd name="adj2" fmla="val 1627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2" name="Rectangle 26"/>
            <p:cNvSpPr>
              <a:spLocks noChangeAspect="1" noChangeArrowheads="1"/>
            </p:cNvSpPr>
            <p:nvPr/>
          </p:nvSpPr>
          <p:spPr bwMode="auto">
            <a:xfrm>
              <a:off x="1028443" y="2150102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3" name="Rectangle 27"/>
            <p:cNvSpPr>
              <a:spLocks noChangeAspect="1" noChangeArrowheads="1"/>
            </p:cNvSpPr>
            <p:nvPr/>
          </p:nvSpPr>
          <p:spPr bwMode="auto">
            <a:xfrm>
              <a:off x="1028443" y="2290194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4" name="Rectangle 28"/>
            <p:cNvSpPr>
              <a:spLocks noChangeAspect="1" noChangeArrowheads="1"/>
            </p:cNvSpPr>
            <p:nvPr/>
          </p:nvSpPr>
          <p:spPr bwMode="auto">
            <a:xfrm>
              <a:off x="1028443" y="2432168"/>
              <a:ext cx="353602" cy="109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5" name="Rectangle 29"/>
            <p:cNvSpPr>
              <a:spLocks noChangeAspect="1" noChangeArrowheads="1"/>
            </p:cNvSpPr>
            <p:nvPr/>
          </p:nvSpPr>
          <p:spPr bwMode="auto">
            <a:xfrm>
              <a:off x="2377927" y="2155743"/>
              <a:ext cx="358239" cy="111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6" name="Rectangle 30"/>
            <p:cNvSpPr>
              <a:spLocks noChangeAspect="1" noChangeArrowheads="1"/>
            </p:cNvSpPr>
            <p:nvPr/>
          </p:nvSpPr>
          <p:spPr bwMode="auto">
            <a:xfrm>
              <a:off x="2377927" y="2297716"/>
              <a:ext cx="358239" cy="110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7" name="Rectangle 31"/>
            <p:cNvSpPr>
              <a:spLocks noChangeAspect="1" noChangeArrowheads="1"/>
            </p:cNvSpPr>
            <p:nvPr/>
          </p:nvSpPr>
          <p:spPr bwMode="auto">
            <a:xfrm>
              <a:off x="2377927" y="2436869"/>
              <a:ext cx="358239" cy="113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80928" name="Oval 32"/>
          <p:cNvSpPr>
            <a:spLocks noChangeAspect="1" noChangeArrowheads="1"/>
          </p:cNvSpPr>
          <p:nvPr/>
        </p:nvSpPr>
        <p:spPr bwMode="auto">
          <a:xfrm>
            <a:off x="4143618" y="3954256"/>
            <a:ext cx="135644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29" name="Oval 33"/>
          <p:cNvSpPr>
            <a:spLocks noChangeAspect="1" noChangeArrowheads="1"/>
          </p:cNvSpPr>
          <p:nvPr/>
        </p:nvSpPr>
        <p:spPr bwMode="auto">
          <a:xfrm>
            <a:off x="4504176" y="3651506"/>
            <a:ext cx="139122" cy="11000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0" name="Oval 34"/>
          <p:cNvSpPr>
            <a:spLocks noChangeAspect="1" noChangeArrowheads="1"/>
          </p:cNvSpPr>
          <p:nvPr/>
        </p:nvSpPr>
        <p:spPr bwMode="auto">
          <a:xfrm>
            <a:off x="4319840" y="3810403"/>
            <a:ext cx="136803" cy="11094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1" name="Oval 35"/>
          <p:cNvSpPr>
            <a:spLocks noChangeAspect="1" noChangeArrowheads="1"/>
          </p:cNvSpPr>
          <p:nvPr/>
        </p:nvSpPr>
        <p:spPr bwMode="auto">
          <a:xfrm>
            <a:off x="4686195" y="3810403"/>
            <a:ext cx="142600" cy="11094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2" name="Oval 36"/>
          <p:cNvSpPr>
            <a:spLocks noChangeAspect="1" noChangeArrowheads="1"/>
          </p:cNvSpPr>
          <p:nvPr/>
        </p:nvSpPr>
        <p:spPr bwMode="auto">
          <a:xfrm>
            <a:off x="4457802" y="3954256"/>
            <a:ext cx="137963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3" name="Line 37"/>
          <p:cNvSpPr>
            <a:spLocks noChangeAspect="1" noChangeShapeType="1"/>
          </p:cNvSpPr>
          <p:nvPr/>
        </p:nvSpPr>
        <p:spPr bwMode="auto">
          <a:xfrm flipH="1">
            <a:off x="4433456" y="3746468"/>
            <a:ext cx="88111" cy="789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4" name="Line 38"/>
          <p:cNvSpPr>
            <a:spLocks noChangeAspect="1" noChangeShapeType="1"/>
          </p:cNvSpPr>
          <p:nvPr/>
        </p:nvSpPr>
        <p:spPr bwMode="auto">
          <a:xfrm flipH="1">
            <a:off x="4250279" y="3895022"/>
            <a:ext cx="84633" cy="69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5" name="Line 39"/>
          <p:cNvSpPr>
            <a:spLocks noChangeAspect="1" noChangeShapeType="1"/>
          </p:cNvSpPr>
          <p:nvPr/>
        </p:nvSpPr>
        <p:spPr bwMode="auto">
          <a:xfrm>
            <a:off x="4421863" y="3911946"/>
            <a:ext cx="66083" cy="714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6" name="Line 40"/>
          <p:cNvSpPr>
            <a:spLocks noChangeAspect="1" noChangeShapeType="1"/>
          </p:cNvSpPr>
          <p:nvPr/>
        </p:nvSpPr>
        <p:spPr bwMode="auto">
          <a:xfrm>
            <a:off x="4625908" y="3738006"/>
            <a:ext cx="89270" cy="770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7" name="Oval 41"/>
          <p:cNvSpPr>
            <a:spLocks noChangeAspect="1" noChangeArrowheads="1"/>
          </p:cNvSpPr>
          <p:nvPr/>
        </p:nvSpPr>
        <p:spPr bwMode="auto">
          <a:xfrm>
            <a:off x="4834591" y="3954256"/>
            <a:ext cx="136803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8" name="Line 42"/>
          <p:cNvSpPr>
            <a:spLocks noChangeAspect="1" noChangeShapeType="1"/>
          </p:cNvSpPr>
          <p:nvPr/>
        </p:nvSpPr>
        <p:spPr bwMode="auto">
          <a:xfrm>
            <a:off x="4796333" y="3903484"/>
            <a:ext cx="74198" cy="770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9" name="Oval 43"/>
          <p:cNvSpPr>
            <a:spLocks noChangeAspect="1" noChangeArrowheads="1"/>
          </p:cNvSpPr>
          <p:nvPr/>
        </p:nvSpPr>
        <p:spPr bwMode="auto">
          <a:xfrm>
            <a:off x="5001538" y="4116914"/>
            <a:ext cx="140281" cy="10906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0" name="Line 44"/>
          <p:cNvSpPr>
            <a:spLocks noChangeAspect="1" noChangeShapeType="1"/>
          </p:cNvSpPr>
          <p:nvPr/>
        </p:nvSpPr>
        <p:spPr bwMode="auto">
          <a:xfrm>
            <a:off x="4902993" y="4007849"/>
            <a:ext cx="162309" cy="16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1938885" y="2634946"/>
            <a:ext cx="853282" cy="226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Chunking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1842307" y="4307023"/>
            <a:ext cx="556488" cy="13821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654772" y="4301906"/>
            <a:ext cx="558807" cy="14009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636934" y="2624786"/>
            <a:ext cx="1270648" cy="415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Reinforcement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8" name="Line 82"/>
          <p:cNvSpPr>
            <a:spLocks noChangeShapeType="1"/>
          </p:cNvSpPr>
          <p:nvPr/>
        </p:nvSpPr>
        <p:spPr bwMode="auto">
          <a:xfrm flipH="1">
            <a:off x="6944965" y="4460147"/>
            <a:ext cx="0" cy="29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81" name="AutoShape 85"/>
          <p:cNvCxnSpPr>
            <a:cxnSpLocks noChangeShapeType="1"/>
          </p:cNvCxnSpPr>
          <p:nvPr/>
        </p:nvCxnSpPr>
        <p:spPr bwMode="auto">
          <a:xfrm>
            <a:off x="2097364" y="5420611"/>
            <a:ext cx="1" cy="342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558146" y="1584903"/>
            <a:ext cx="2227113" cy="8311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60" name="Line 64"/>
          <p:cNvSpPr>
            <a:spLocks noChangeAspect="1" noChangeShapeType="1"/>
          </p:cNvSpPr>
          <p:nvPr/>
        </p:nvSpPr>
        <p:spPr bwMode="auto">
          <a:xfrm>
            <a:off x="4587650" y="2411906"/>
            <a:ext cx="9275" cy="7578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18137" y="1940306"/>
            <a:ext cx="1572079" cy="426860"/>
            <a:chOff x="3718137" y="2168906"/>
            <a:chExt cx="1572079" cy="426860"/>
          </a:xfrm>
        </p:grpSpPr>
        <p:sp>
          <p:nvSpPr>
            <p:cNvPr id="80951" name="Oval 55"/>
            <p:cNvSpPr>
              <a:spLocks noChangeAspect="1" noChangeArrowheads="1"/>
            </p:cNvSpPr>
            <p:nvPr/>
          </p:nvSpPr>
          <p:spPr bwMode="auto">
            <a:xfrm>
              <a:off x="4449687" y="2477298"/>
              <a:ext cx="137963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2" name="Oval 56"/>
            <p:cNvSpPr>
              <a:spLocks noChangeAspect="1" noChangeArrowheads="1"/>
            </p:cNvSpPr>
            <p:nvPr/>
          </p:nvSpPr>
          <p:spPr bwMode="auto">
            <a:xfrm>
              <a:off x="4811404" y="2174547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3" name="Oval 57"/>
            <p:cNvSpPr>
              <a:spLocks noChangeAspect="1" noChangeArrowheads="1"/>
            </p:cNvSpPr>
            <p:nvPr/>
          </p:nvSpPr>
          <p:spPr bwMode="auto">
            <a:xfrm>
              <a:off x="4623590" y="2326863"/>
              <a:ext cx="13796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4" name="Oval 58"/>
            <p:cNvSpPr>
              <a:spLocks noChangeAspect="1" noChangeArrowheads="1"/>
            </p:cNvSpPr>
            <p:nvPr/>
          </p:nvSpPr>
          <p:spPr bwMode="auto">
            <a:xfrm>
              <a:off x="4993423" y="2326863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5" name="Oval 59"/>
            <p:cNvSpPr>
              <a:spLocks noChangeAspect="1" noChangeArrowheads="1"/>
            </p:cNvSpPr>
            <p:nvPr/>
          </p:nvSpPr>
          <p:spPr bwMode="auto">
            <a:xfrm>
              <a:off x="5149935" y="2477298"/>
              <a:ext cx="140281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6" name="Line 60"/>
            <p:cNvSpPr>
              <a:spLocks noChangeAspect="1" noChangeShapeType="1"/>
            </p:cNvSpPr>
            <p:nvPr/>
          </p:nvSpPr>
          <p:spPr bwMode="auto">
            <a:xfrm flipH="1">
              <a:off x="4739525" y="2268569"/>
              <a:ext cx="83473" cy="78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7" name="Line 61"/>
            <p:cNvSpPr>
              <a:spLocks noChangeAspect="1" noChangeShapeType="1"/>
            </p:cNvSpPr>
            <p:nvPr/>
          </p:nvSpPr>
          <p:spPr bwMode="auto">
            <a:xfrm flipH="1">
              <a:off x="4554029" y="2416184"/>
              <a:ext cx="88111" cy="69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8" name="Line 62"/>
            <p:cNvSpPr>
              <a:spLocks noChangeAspect="1" noChangeShapeType="1"/>
            </p:cNvSpPr>
            <p:nvPr/>
          </p:nvSpPr>
          <p:spPr bwMode="auto">
            <a:xfrm>
              <a:off x="5117473" y="2427466"/>
              <a:ext cx="60286" cy="68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9" name="Line 63"/>
            <p:cNvSpPr>
              <a:spLocks noChangeAspect="1" noChangeShapeType="1"/>
            </p:cNvSpPr>
            <p:nvPr/>
          </p:nvSpPr>
          <p:spPr bwMode="auto">
            <a:xfrm>
              <a:off x="4931977" y="2260107"/>
              <a:ext cx="90429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3" name="Oval 67"/>
            <p:cNvSpPr>
              <a:spLocks noChangeAspect="1" noChangeArrowheads="1"/>
            </p:cNvSpPr>
            <p:nvPr/>
          </p:nvSpPr>
          <p:spPr bwMode="auto">
            <a:xfrm>
              <a:off x="3718137" y="2475418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4" name="Oval 68"/>
            <p:cNvSpPr>
              <a:spLocks noChangeAspect="1" noChangeArrowheads="1"/>
            </p:cNvSpPr>
            <p:nvPr/>
          </p:nvSpPr>
          <p:spPr bwMode="auto">
            <a:xfrm>
              <a:off x="4082173" y="2168906"/>
              <a:ext cx="135644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5" name="Oval 69"/>
            <p:cNvSpPr>
              <a:spLocks noChangeAspect="1" noChangeArrowheads="1"/>
            </p:cNvSpPr>
            <p:nvPr/>
          </p:nvSpPr>
          <p:spPr bwMode="auto">
            <a:xfrm>
              <a:off x="3890880" y="2331564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6" name="Oval 70"/>
            <p:cNvSpPr>
              <a:spLocks noChangeAspect="1" noChangeArrowheads="1"/>
            </p:cNvSpPr>
            <p:nvPr/>
          </p:nvSpPr>
          <p:spPr bwMode="auto">
            <a:xfrm>
              <a:off x="4260713" y="2331564"/>
              <a:ext cx="140281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7" name="Oval 71"/>
            <p:cNvSpPr>
              <a:spLocks noChangeAspect="1" noChangeArrowheads="1"/>
            </p:cNvSpPr>
            <p:nvPr/>
          </p:nvSpPr>
          <p:spPr bwMode="auto">
            <a:xfrm>
              <a:off x="4033480" y="2481999"/>
              <a:ext cx="139122" cy="1137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8" name="Line 72"/>
            <p:cNvSpPr>
              <a:spLocks noChangeAspect="1" noChangeShapeType="1"/>
            </p:cNvSpPr>
            <p:nvPr/>
          </p:nvSpPr>
          <p:spPr bwMode="auto">
            <a:xfrm flipH="1">
              <a:off x="4009134" y="2263868"/>
              <a:ext cx="83473" cy="78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9" name="Line 73"/>
            <p:cNvSpPr>
              <a:spLocks noChangeAspect="1" noChangeShapeType="1"/>
            </p:cNvSpPr>
            <p:nvPr/>
          </p:nvSpPr>
          <p:spPr bwMode="auto">
            <a:xfrm flipH="1">
              <a:off x="3822478" y="2419945"/>
              <a:ext cx="78836" cy="62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70" name="Line 74"/>
            <p:cNvSpPr>
              <a:spLocks noChangeAspect="1" noChangeShapeType="1"/>
            </p:cNvSpPr>
            <p:nvPr/>
          </p:nvSpPr>
          <p:spPr bwMode="auto">
            <a:xfrm>
              <a:off x="3998700" y="2434048"/>
              <a:ext cx="54489" cy="57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71" name="Line 75"/>
            <p:cNvSpPr>
              <a:spLocks noChangeAspect="1" noChangeShapeType="1"/>
            </p:cNvSpPr>
            <p:nvPr/>
          </p:nvSpPr>
          <p:spPr bwMode="auto">
            <a:xfrm>
              <a:off x="4200427" y="2263868"/>
              <a:ext cx="83473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80973" name="Line 77"/>
          <p:cNvSpPr>
            <a:spLocks noChangeAspect="1" noChangeShapeType="1"/>
          </p:cNvSpPr>
          <p:nvPr/>
        </p:nvSpPr>
        <p:spPr bwMode="auto">
          <a:xfrm flipH="1" flipV="1">
            <a:off x="4894878" y="2422923"/>
            <a:ext cx="2319" cy="765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434615" y="3183276"/>
            <a:ext cx="555329" cy="13915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2" name="AutoShape 86"/>
          <p:cNvSpPr>
            <a:spLocks noChangeAspect="1" noChangeArrowheads="1"/>
          </p:cNvSpPr>
          <p:nvPr/>
        </p:nvSpPr>
        <p:spPr bwMode="auto">
          <a:xfrm>
            <a:off x="4770019" y="2617814"/>
            <a:ext cx="874151" cy="433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5" name="AutoShape 9"/>
          <p:cNvCxnSpPr>
            <a:cxnSpLocks noChangeShapeType="1"/>
          </p:cNvCxnSpPr>
          <p:nvPr/>
        </p:nvCxnSpPr>
        <p:spPr bwMode="auto">
          <a:xfrm flipH="1" flipV="1">
            <a:off x="7378207" y="2430445"/>
            <a:ext cx="6956" cy="757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6" name="AutoShape 10"/>
          <p:cNvCxnSpPr>
            <a:cxnSpLocks noChangeShapeType="1"/>
          </p:cNvCxnSpPr>
          <p:nvPr/>
        </p:nvCxnSpPr>
        <p:spPr bwMode="auto">
          <a:xfrm>
            <a:off x="6734767" y="2423863"/>
            <a:ext cx="1159" cy="7643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163207" y="1584903"/>
            <a:ext cx="2224794" cy="8311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5" name="AutoShape 49"/>
          <p:cNvSpPr>
            <a:spLocks noChangeAspect="1" noChangeArrowheads="1"/>
          </p:cNvSpPr>
          <p:nvPr/>
        </p:nvSpPr>
        <p:spPr bwMode="auto">
          <a:xfrm>
            <a:off x="7184596" y="2158437"/>
            <a:ext cx="566923" cy="1974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6" name="AutoShape 50"/>
          <p:cNvSpPr>
            <a:spLocks noChangeAspect="1" noChangeArrowheads="1"/>
          </p:cNvSpPr>
          <p:nvPr/>
        </p:nvSpPr>
        <p:spPr bwMode="auto">
          <a:xfrm>
            <a:off x="7112716" y="2114247"/>
            <a:ext cx="564604" cy="1965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7" name="AutoShape 51"/>
          <p:cNvSpPr>
            <a:spLocks noChangeAspect="1" noChangeArrowheads="1"/>
          </p:cNvSpPr>
          <p:nvPr/>
        </p:nvSpPr>
        <p:spPr bwMode="auto">
          <a:xfrm>
            <a:off x="7041995" y="2069116"/>
            <a:ext cx="564604" cy="194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8" name="AutoShape 52"/>
          <p:cNvSpPr>
            <a:spLocks noChangeAspect="1" noChangeArrowheads="1"/>
          </p:cNvSpPr>
          <p:nvPr/>
        </p:nvSpPr>
        <p:spPr bwMode="auto">
          <a:xfrm>
            <a:off x="6963160" y="2021165"/>
            <a:ext cx="570401" cy="1974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9" name="AutoShape 53"/>
          <p:cNvSpPr>
            <a:spLocks noChangeAspect="1" noChangeArrowheads="1"/>
          </p:cNvSpPr>
          <p:nvPr/>
        </p:nvSpPr>
        <p:spPr bwMode="auto">
          <a:xfrm>
            <a:off x="6894758" y="1976975"/>
            <a:ext cx="562285" cy="1974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50" name="AutoShape 54"/>
          <p:cNvSpPr>
            <a:spLocks noChangeAspect="1" noChangeArrowheads="1"/>
          </p:cNvSpPr>
          <p:nvPr/>
        </p:nvSpPr>
        <p:spPr bwMode="auto">
          <a:xfrm>
            <a:off x="6822878" y="1931844"/>
            <a:ext cx="562285" cy="1965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482029" y="3176695"/>
            <a:ext cx="559966" cy="14103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6958874" y="2624786"/>
            <a:ext cx="876469" cy="433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6474" y="646532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0E1FC-0880-48B1-808B-C7194B29C6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AutoShape 85"/>
          <p:cNvCxnSpPr>
            <a:cxnSpLocks noChangeShapeType="1"/>
          </p:cNvCxnSpPr>
          <p:nvPr/>
        </p:nvCxnSpPr>
        <p:spPr bwMode="auto">
          <a:xfrm>
            <a:off x="2088838" y="6096000"/>
            <a:ext cx="0" cy="1300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" name="Rounded Rectangle 3"/>
          <p:cNvSpPr/>
          <p:nvPr/>
        </p:nvSpPr>
        <p:spPr>
          <a:xfrm>
            <a:off x="1726372" y="4583981"/>
            <a:ext cx="4058887" cy="8305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Spatial Visual System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92" name="AutoShape 85"/>
          <p:cNvCxnSpPr>
            <a:cxnSpLocks noChangeShapeType="1"/>
          </p:cNvCxnSpPr>
          <p:nvPr/>
        </p:nvCxnSpPr>
        <p:spPr bwMode="auto">
          <a:xfrm>
            <a:off x="2120551" y="4436692"/>
            <a:ext cx="0" cy="1567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4" name="Line 82"/>
          <p:cNvSpPr>
            <a:spLocks noChangeShapeType="1"/>
          </p:cNvSpPr>
          <p:nvPr/>
        </p:nvSpPr>
        <p:spPr bwMode="auto">
          <a:xfrm flipH="1">
            <a:off x="5785258" y="4888367"/>
            <a:ext cx="3107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4133" y="4651681"/>
            <a:ext cx="1586693" cy="695133"/>
          </a:xfrm>
          <a:prstGeom prst="rect">
            <a:avLst/>
          </a:prstGeom>
          <a:solidFill>
            <a:srgbClr val="BAE3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4216" y="4876800"/>
            <a:ext cx="203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Object-based continuous metric space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6" name="AutoShape 80"/>
          <p:cNvSpPr>
            <a:spLocks noChangeAspect="1" noChangeArrowheads="1"/>
          </p:cNvSpPr>
          <p:nvPr/>
        </p:nvSpPr>
        <p:spPr bwMode="auto">
          <a:xfrm>
            <a:off x="1497980" y="5723631"/>
            <a:ext cx="1198769" cy="3723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Visual Perception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7" name="AutoShape 86"/>
          <p:cNvSpPr>
            <a:spLocks noChangeAspect="1" noChangeArrowheads="1"/>
          </p:cNvSpPr>
          <p:nvPr/>
        </p:nvSpPr>
        <p:spPr bwMode="auto">
          <a:xfrm>
            <a:off x="6096000" y="4741492"/>
            <a:ext cx="1372057" cy="27986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Action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3" name="Parallelogram 92"/>
          <p:cNvSpPr/>
          <p:nvPr/>
        </p:nvSpPr>
        <p:spPr>
          <a:xfrm>
            <a:off x="1899115" y="4925202"/>
            <a:ext cx="899332" cy="379162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Cube 94"/>
          <p:cNvSpPr/>
          <p:nvPr/>
        </p:nvSpPr>
        <p:spPr>
          <a:xfrm>
            <a:off x="2312638" y="4978659"/>
            <a:ext cx="253248" cy="279866"/>
          </a:xfrm>
          <a:prstGeom prst="cub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Cube 95"/>
          <p:cNvSpPr/>
          <p:nvPr/>
        </p:nvSpPr>
        <p:spPr>
          <a:xfrm>
            <a:off x="2313260" y="4761455"/>
            <a:ext cx="253248" cy="279866"/>
          </a:xfrm>
          <a:prstGeom prst="cub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AutoShape 80"/>
          <p:cNvSpPr>
            <a:spLocks noChangeAspect="1" noChangeArrowheads="1"/>
          </p:cNvSpPr>
          <p:nvPr/>
        </p:nvSpPr>
        <p:spPr bwMode="auto">
          <a:xfrm>
            <a:off x="190232" y="5723631"/>
            <a:ext cx="1198769" cy="3723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Audio Perception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100" name="AutoShape 85"/>
          <p:cNvCxnSpPr>
            <a:cxnSpLocks noChangeShapeType="1"/>
          </p:cNvCxnSpPr>
          <p:nvPr/>
        </p:nvCxnSpPr>
        <p:spPr bwMode="auto">
          <a:xfrm flipH="1">
            <a:off x="789617" y="4436692"/>
            <a:ext cx="787815" cy="128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1" name="AutoShape 85"/>
          <p:cNvCxnSpPr>
            <a:cxnSpLocks noChangeShapeType="1"/>
          </p:cNvCxnSpPr>
          <p:nvPr/>
        </p:nvCxnSpPr>
        <p:spPr bwMode="auto">
          <a:xfrm>
            <a:off x="767945" y="6096000"/>
            <a:ext cx="0" cy="1300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</p:spTree>
    <p:extLst>
      <p:ext uri="{BB962C8B-B14F-4D97-AF65-F5344CB8AC3E}">
        <p14:creationId xmlns:p14="http://schemas.microsoft.com/office/powerpoint/2010/main" val="219467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Soar </a:t>
            </a:r>
            <a:r>
              <a:rPr lang="en-US" dirty="0">
                <a:latin typeface="+mn-lt"/>
              </a:rPr>
              <a:t>9</a:t>
            </a:r>
          </a:p>
        </p:txBody>
      </p:sp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09621" y="1218218"/>
            <a:ext cx="7785041" cy="133511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Long-Term Memories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497980" y="3176694"/>
            <a:ext cx="6179340" cy="12718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0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Symbolic Working Memory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3" name="AutoShape 7"/>
          <p:cNvCxnSpPr>
            <a:cxnSpLocks noChangeShapeType="1"/>
          </p:cNvCxnSpPr>
          <p:nvPr/>
        </p:nvCxnSpPr>
        <p:spPr bwMode="auto">
          <a:xfrm flipV="1">
            <a:off x="1726372" y="2409085"/>
            <a:ext cx="0" cy="76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4" name="AutoShape 8"/>
          <p:cNvCxnSpPr>
            <a:cxnSpLocks noChangeShapeType="1"/>
          </p:cNvCxnSpPr>
          <p:nvPr/>
        </p:nvCxnSpPr>
        <p:spPr bwMode="auto">
          <a:xfrm flipV="1">
            <a:off x="2335031" y="2419246"/>
            <a:ext cx="0" cy="7504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7" name="AutoShape 11"/>
          <p:cNvCxnSpPr>
            <a:cxnSpLocks noChangeShapeType="1"/>
          </p:cNvCxnSpPr>
          <p:nvPr/>
        </p:nvCxnSpPr>
        <p:spPr bwMode="auto">
          <a:xfrm>
            <a:off x="2818480" y="2409085"/>
            <a:ext cx="0" cy="7672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89617" y="1584903"/>
            <a:ext cx="2267690" cy="8311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Procedural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6" name="Line 20"/>
          <p:cNvSpPr>
            <a:spLocks noChangeAspect="1" noChangeShapeType="1"/>
          </p:cNvSpPr>
          <p:nvPr/>
        </p:nvSpPr>
        <p:spPr bwMode="auto">
          <a:xfrm>
            <a:off x="6825123" y="4905644"/>
            <a:ext cx="0" cy="733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2812159" y="2573826"/>
            <a:ext cx="1067149" cy="474174"/>
          </a:xfrm>
          <a:prstGeom prst="rect">
            <a:avLst/>
          </a:prstGeom>
          <a:solidFill>
            <a:schemeClr val="tx1">
              <a:lumMod val="6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41605" rIns="8321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Decision Procedure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1938885" y="2634946"/>
            <a:ext cx="853282" cy="226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Chunking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1842307" y="4307023"/>
            <a:ext cx="556488" cy="13821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654772" y="4301906"/>
            <a:ext cx="558807" cy="14009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636934" y="2624786"/>
            <a:ext cx="1270648" cy="415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Reinforcement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8" name="Line 82"/>
          <p:cNvSpPr>
            <a:spLocks noChangeShapeType="1"/>
          </p:cNvSpPr>
          <p:nvPr/>
        </p:nvSpPr>
        <p:spPr bwMode="auto">
          <a:xfrm flipH="1">
            <a:off x="6944965" y="4460147"/>
            <a:ext cx="0" cy="29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81" name="AutoShape 85"/>
          <p:cNvCxnSpPr>
            <a:cxnSpLocks noChangeShapeType="1"/>
          </p:cNvCxnSpPr>
          <p:nvPr/>
        </p:nvCxnSpPr>
        <p:spPr bwMode="auto">
          <a:xfrm>
            <a:off x="2097364" y="5420611"/>
            <a:ext cx="1" cy="342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558146" y="1584903"/>
            <a:ext cx="2227113" cy="8311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60" name="Line 64"/>
          <p:cNvSpPr>
            <a:spLocks noChangeAspect="1" noChangeShapeType="1"/>
          </p:cNvSpPr>
          <p:nvPr/>
        </p:nvSpPr>
        <p:spPr bwMode="auto">
          <a:xfrm>
            <a:off x="4587650" y="2411906"/>
            <a:ext cx="9275" cy="7578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3" name="Line 77"/>
          <p:cNvSpPr>
            <a:spLocks noChangeAspect="1" noChangeShapeType="1"/>
          </p:cNvSpPr>
          <p:nvPr/>
        </p:nvSpPr>
        <p:spPr bwMode="auto">
          <a:xfrm flipH="1" flipV="1">
            <a:off x="4894878" y="2422923"/>
            <a:ext cx="2319" cy="765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434615" y="3183276"/>
            <a:ext cx="555329" cy="13915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2" name="AutoShape 86"/>
          <p:cNvSpPr>
            <a:spLocks noChangeAspect="1" noChangeArrowheads="1"/>
          </p:cNvSpPr>
          <p:nvPr/>
        </p:nvSpPr>
        <p:spPr bwMode="auto">
          <a:xfrm>
            <a:off x="4770019" y="2617814"/>
            <a:ext cx="874151" cy="433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5" name="AutoShape 9"/>
          <p:cNvCxnSpPr>
            <a:cxnSpLocks noChangeShapeType="1"/>
          </p:cNvCxnSpPr>
          <p:nvPr/>
        </p:nvCxnSpPr>
        <p:spPr bwMode="auto">
          <a:xfrm flipH="1" flipV="1">
            <a:off x="7378207" y="2430445"/>
            <a:ext cx="6956" cy="757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6" name="AutoShape 10"/>
          <p:cNvCxnSpPr>
            <a:cxnSpLocks noChangeShapeType="1"/>
          </p:cNvCxnSpPr>
          <p:nvPr/>
        </p:nvCxnSpPr>
        <p:spPr bwMode="auto">
          <a:xfrm>
            <a:off x="6734767" y="2423863"/>
            <a:ext cx="1159" cy="7643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163207" y="1584903"/>
            <a:ext cx="2224794" cy="8311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482029" y="3176695"/>
            <a:ext cx="559966" cy="14103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6958874" y="2624786"/>
            <a:ext cx="876469" cy="433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6474" y="646532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0E1FC-0880-48B1-808B-C7194B29C6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26372" y="4583981"/>
            <a:ext cx="4058887" cy="8305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Spatial Visual System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92" name="AutoShape 85"/>
          <p:cNvCxnSpPr>
            <a:cxnSpLocks noChangeShapeType="1"/>
          </p:cNvCxnSpPr>
          <p:nvPr/>
        </p:nvCxnSpPr>
        <p:spPr bwMode="auto">
          <a:xfrm>
            <a:off x="2120551" y="4436692"/>
            <a:ext cx="0" cy="1567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4" name="Line 82"/>
          <p:cNvSpPr>
            <a:spLocks noChangeShapeType="1"/>
          </p:cNvSpPr>
          <p:nvPr/>
        </p:nvSpPr>
        <p:spPr bwMode="auto">
          <a:xfrm flipH="1">
            <a:off x="5785258" y="4888367"/>
            <a:ext cx="3107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4133" y="4651681"/>
            <a:ext cx="1586693" cy="695133"/>
          </a:xfrm>
          <a:prstGeom prst="rect">
            <a:avLst/>
          </a:prstGeom>
          <a:solidFill>
            <a:srgbClr val="BAE3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AutoShape 86"/>
          <p:cNvSpPr>
            <a:spLocks noChangeAspect="1" noChangeArrowheads="1"/>
          </p:cNvSpPr>
          <p:nvPr/>
        </p:nvSpPr>
        <p:spPr bwMode="auto">
          <a:xfrm>
            <a:off x="6096000" y="4741492"/>
            <a:ext cx="1372057" cy="27986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Action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3" name="Parallelogram 92"/>
          <p:cNvSpPr/>
          <p:nvPr/>
        </p:nvSpPr>
        <p:spPr>
          <a:xfrm>
            <a:off x="1899115" y="4925202"/>
            <a:ext cx="899332" cy="379162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Cube 94"/>
          <p:cNvSpPr/>
          <p:nvPr/>
        </p:nvSpPr>
        <p:spPr>
          <a:xfrm>
            <a:off x="2312638" y="4978659"/>
            <a:ext cx="253248" cy="279866"/>
          </a:xfrm>
          <a:prstGeom prst="cub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Cube 95"/>
          <p:cNvSpPr/>
          <p:nvPr/>
        </p:nvSpPr>
        <p:spPr>
          <a:xfrm>
            <a:off x="2313260" y="4761455"/>
            <a:ext cx="253248" cy="279866"/>
          </a:xfrm>
          <a:prstGeom prst="cub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AutoShape 80"/>
          <p:cNvSpPr>
            <a:spLocks noChangeAspect="1" noChangeArrowheads="1"/>
          </p:cNvSpPr>
          <p:nvPr/>
        </p:nvSpPr>
        <p:spPr bwMode="auto">
          <a:xfrm>
            <a:off x="1497980" y="5725975"/>
            <a:ext cx="1198769" cy="3723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Visual Perception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8" name="AutoShape 85"/>
          <p:cNvCxnSpPr>
            <a:cxnSpLocks noChangeShapeType="1"/>
          </p:cNvCxnSpPr>
          <p:nvPr/>
        </p:nvCxnSpPr>
        <p:spPr bwMode="auto">
          <a:xfrm>
            <a:off x="2088838" y="6096000"/>
            <a:ext cx="0" cy="1300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1" name="AutoShape 80"/>
          <p:cNvSpPr>
            <a:spLocks noChangeAspect="1" noChangeArrowheads="1"/>
          </p:cNvSpPr>
          <p:nvPr/>
        </p:nvSpPr>
        <p:spPr bwMode="auto">
          <a:xfrm>
            <a:off x="190232" y="5723631"/>
            <a:ext cx="1198769" cy="3723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Audio Perception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98" name="AutoShape 85"/>
          <p:cNvCxnSpPr>
            <a:cxnSpLocks noChangeShapeType="1"/>
          </p:cNvCxnSpPr>
          <p:nvPr/>
        </p:nvCxnSpPr>
        <p:spPr bwMode="auto">
          <a:xfrm flipH="1">
            <a:off x="789617" y="4436692"/>
            <a:ext cx="787815" cy="128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9" name="AutoShape 85"/>
          <p:cNvCxnSpPr>
            <a:cxnSpLocks noChangeShapeType="1"/>
          </p:cNvCxnSpPr>
          <p:nvPr/>
        </p:nvCxnSpPr>
        <p:spPr bwMode="auto">
          <a:xfrm>
            <a:off x="767945" y="6096000"/>
            <a:ext cx="0" cy="1300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" name="TextBox 8"/>
          <p:cNvSpPr txBox="1"/>
          <p:nvPr/>
        </p:nvSpPr>
        <p:spPr>
          <a:xfrm>
            <a:off x="-102597" y="6226093"/>
            <a:ext cx="201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“Imagine Wow”</a:t>
            </a:r>
            <a:endParaRPr kumimoji="0" lang="en-US" sz="1600" b="0" i="0" u="none" strike="noStrike" kern="1200" cap="none" spc="0" normalizeH="0" baseline="0" noProof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06852" y="3670262"/>
            <a:ext cx="316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(sound “Imagine Wow”)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60150" y="1905209"/>
            <a:ext cx="195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Skill: Imagine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7166" y="4832788"/>
            <a:ext cx="1279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WOW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9945" y="198334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“Wow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81F5B"/>
              </a:solidFill>
              <a:effectLst/>
              <a:uLnTx/>
              <a:uFillTx/>
              <a:latin typeface="NewsGoth BT" pitchFamily="34" charset="0"/>
              <a:ea typeface="+mn-ea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57166" y="175538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“Imagine”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81F5B"/>
              </a:solidFill>
              <a:effectLst/>
              <a:uLnTx/>
              <a:uFillTx/>
              <a:latin typeface="NewsGoth BT" pitchFamily="34" charset="0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40284" y="3656511"/>
            <a:ext cx="251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(symbol Imagine wow)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0" grpId="0"/>
      <p:bldP spid="101" grpId="0"/>
      <p:bldP spid="10" grpId="0"/>
      <p:bldP spid="11" grpId="0"/>
      <p:bldP spid="103" grpId="0"/>
      <p:bldP spid="1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Soar 9 </a:t>
            </a:r>
            <a:endParaRPr lang="en-US" dirty="0">
              <a:latin typeface="+mn-lt"/>
            </a:endParaRPr>
          </a:p>
        </p:txBody>
      </p:sp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09621" y="1218218"/>
            <a:ext cx="7785041" cy="133511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Long-Term Memories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497980" y="3176694"/>
            <a:ext cx="6179340" cy="12718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0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Symbolic Working Memory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3" name="AutoShape 7"/>
          <p:cNvCxnSpPr>
            <a:cxnSpLocks noChangeShapeType="1"/>
          </p:cNvCxnSpPr>
          <p:nvPr/>
        </p:nvCxnSpPr>
        <p:spPr bwMode="auto">
          <a:xfrm flipV="1">
            <a:off x="1726372" y="2409085"/>
            <a:ext cx="0" cy="76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4" name="AutoShape 8"/>
          <p:cNvCxnSpPr>
            <a:cxnSpLocks noChangeShapeType="1"/>
          </p:cNvCxnSpPr>
          <p:nvPr/>
        </p:nvCxnSpPr>
        <p:spPr bwMode="auto">
          <a:xfrm flipV="1">
            <a:off x="2335031" y="2419246"/>
            <a:ext cx="0" cy="7504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7" name="AutoShape 11"/>
          <p:cNvCxnSpPr>
            <a:cxnSpLocks noChangeShapeType="1"/>
          </p:cNvCxnSpPr>
          <p:nvPr/>
        </p:nvCxnSpPr>
        <p:spPr bwMode="auto">
          <a:xfrm>
            <a:off x="2818480" y="2409085"/>
            <a:ext cx="0" cy="7672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89617" y="1584903"/>
            <a:ext cx="2267690" cy="8311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Procedural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6" name="Line 20"/>
          <p:cNvSpPr>
            <a:spLocks noChangeAspect="1" noChangeShapeType="1"/>
          </p:cNvSpPr>
          <p:nvPr/>
        </p:nvSpPr>
        <p:spPr bwMode="auto">
          <a:xfrm>
            <a:off x="6825123" y="4905644"/>
            <a:ext cx="0" cy="733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2812159" y="2573826"/>
            <a:ext cx="1067149" cy="474174"/>
          </a:xfrm>
          <a:prstGeom prst="rect">
            <a:avLst/>
          </a:prstGeom>
          <a:solidFill>
            <a:schemeClr val="tx1">
              <a:lumMod val="6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41605" rIns="8321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Decision Procedure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1938885" y="2634946"/>
            <a:ext cx="853282" cy="226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Chunking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1842307" y="4307023"/>
            <a:ext cx="556488" cy="13821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654772" y="4301906"/>
            <a:ext cx="558807" cy="14009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636934" y="2624786"/>
            <a:ext cx="1270648" cy="415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Reinforcement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8" name="Line 82"/>
          <p:cNvSpPr>
            <a:spLocks noChangeShapeType="1"/>
          </p:cNvSpPr>
          <p:nvPr/>
        </p:nvSpPr>
        <p:spPr bwMode="auto">
          <a:xfrm flipH="1">
            <a:off x="6944965" y="4460147"/>
            <a:ext cx="0" cy="29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81" name="AutoShape 85"/>
          <p:cNvCxnSpPr>
            <a:cxnSpLocks noChangeShapeType="1"/>
          </p:cNvCxnSpPr>
          <p:nvPr/>
        </p:nvCxnSpPr>
        <p:spPr bwMode="auto">
          <a:xfrm>
            <a:off x="2097364" y="5420611"/>
            <a:ext cx="1" cy="342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558146" y="1584903"/>
            <a:ext cx="2227113" cy="8311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60" name="Line 64"/>
          <p:cNvSpPr>
            <a:spLocks noChangeAspect="1" noChangeShapeType="1"/>
          </p:cNvSpPr>
          <p:nvPr/>
        </p:nvSpPr>
        <p:spPr bwMode="auto">
          <a:xfrm>
            <a:off x="4587650" y="2411906"/>
            <a:ext cx="9275" cy="7578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3" name="Line 77"/>
          <p:cNvSpPr>
            <a:spLocks noChangeAspect="1" noChangeShapeType="1"/>
          </p:cNvSpPr>
          <p:nvPr/>
        </p:nvSpPr>
        <p:spPr bwMode="auto">
          <a:xfrm flipH="1" flipV="1">
            <a:off x="4894878" y="2422923"/>
            <a:ext cx="2319" cy="765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434615" y="3183276"/>
            <a:ext cx="555329" cy="13915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2" name="AutoShape 86"/>
          <p:cNvSpPr>
            <a:spLocks noChangeAspect="1" noChangeArrowheads="1"/>
          </p:cNvSpPr>
          <p:nvPr/>
        </p:nvSpPr>
        <p:spPr bwMode="auto">
          <a:xfrm>
            <a:off x="4770019" y="2617814"/>
            <a:ext cx="874151" cy="433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5" name="AutoShape 9"/>
          <p:cNvCxnSpPr>
            <a:cxnSpLocks noChangeShapeType="1"/>
          </p:cNvCxnSpPr>
          <p:nvPr/>
        </p:nvCxnSpPr>
        <p:spPr bwMode="auto">
          <a:xfrm flipH="1" flipV="1">
            <a:off x="7378207" y="2430445"/>
            <a:ext cx="6956" cy="757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6" name="AutoShape 10"/>
          <p:cNvCxnSpPr>
            <a:cxnSpLocks noChangeShapeType="1"/>
          </p:cNvCxnSpPr>
          <p:nvPr/>
        </p:nvCxnSpPr>
        <p:spPr bwMode="auto">
          <a:xfrm>
            <a:off x="6734767" y="2423863"/>
            <a:ext cx="1159" cy="7643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163207" y="1584903"/>
            <a:ext cx="2224794" cy="8311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482029" y="3176695"/>
            <a:ext cx="559966" cy="14103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6958874" y="2624786"/>
            <a:ext cx="876469" cy="433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6474" y="646532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0E1FC-0880-48B1-808B-C7194B29C6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26372" y="4583981"/>
            <a:ext cx="4058887" cy="8305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Spatial Visual System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92" name="AutoShape 85"/>
          <p:cNvCxnSpPr>
            <a:cxnSpLocks noChangeShapeType="1"/>
          </p:cNvCxnSpPr>
          <p:nvPr/>
        </p:nvCxnSpPr>
        <p:spPr bwMode="auto">
          <a:xfrm>
            <a:off x="2120551" y="4436692"/>
            <a:ext cx="0" cy="1567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4" name="Line 82"/>
          <p:cNvSpPr>
            <a:spLocks noChangeShapeType="1"/>
          </p:cNvSpPr>
          <p:nvPr/>
        </p:nvSpPr>
        <p:spPr bwMode="auto">
          <a:xfrm flipH="1">
            <a:off x="5785258" y="4888367"/>
            <a:ext cx="3107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4133" y="4651681"/>
            <a:ext cx="1586693" cy="695133"/>
          </a:xfrm>
          <a:prstGeom prst="rect">
            <a:avLst/>
          </a:prstGeom>
          <a:solidFill>
            <a:srgbClr val="BAE3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AutoShape 86"/>
          <p:cNvSpPr>
            <a:spLocks noChangeAspect="1" noChangeArrowheads="1"/>
          </p:cNvSpPr>
          <p:nvPr/>
        </p:nvSpPr>
        <p:spPr bwMode="auto">
          <a:xfrm>
            <a:off x="6096000" y="4741492"/>
            <a:ext cx="1372057" cy="27986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Action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3" name="Parallelogram 92"/>
          <p:cNvSpPr/>
          <p:nvPr/>
        </p:nvSpPr>
        <p:spPr>
          <a:xfrm>
            <a:off x="1899115" y="4925202"/>
            <a:ext cx="899332" cy="379162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Cube 94"/>
          <p:cNvSpPr/>
          <p:nvPr/>
        </p:nvSpPr>
        <p:spPr>
          <a:xfrm>
            <a:off x="2312638" y="4978659"/>
            <a:ext cx="253248" cy="279866"/>
          </a:xfrm>
          <a:prstGeom prst="cub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Cube 95"/>
          <p:cNvSpPr/>
          <p:nvPr/>
        </p:nvSpPr>
        <p:spPr>
          <a:xfrm>
            <a:off x="2313260" y="4761455"/>
            <a:ext cx="253248" cy="279866"/>
          </a:xfrm>
          <a:prstGeom prst="cub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AutoShape 80"/>
          <p:cNvSpPr>
            <a:spLocks noChangeAspect="1" noChangeArrowheads="1"/>
          </p:cNvSpPr>
          <p:nvPr/>
        </p:nvSpPr>
        <p:spPr bwMode="auto">
          <a:xfrm>
            <a:off x="1497980" y="5725975"/>
            <a:ext cx="1198769" cy="3723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Visual Perception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8" name="AutoShape 85"/>
          <p:cNvCxnSpPr>
            <a:cxnSpLocks noChangeShapeType="1"/>
          </p:cNvCxnSpPr>
          <p:nvPr/>
        </p:nvCxnSpPr>
        <p:spPr bwMode="auto">
          <a:xfrm>
            <a:off x="2088838" y="6096000"/>
            <a:ext cx="0" cy="1300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1" name="AutoShape 80"/>
          <p:cNvSpPr>
            <a:spLocks noChangeAspect="1" noChangeArrowheads="1"/>
          </p:cNvSpPr>
          <p:nvPr/>
        </p:nvSpPr>
        <p:spPr bwMode="auto">
          <a:xfrm>
            <a:off x="190232" y="5723631"/>
            <a:ext cx="1198769" cy="3723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Audio Perception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98" name="AutoShape 85"/>
          <p:cNvCxnSpPr>
            <a:cxnSpLocks noChangeShapeType="1"/>
          </p:cNvCxnSpPr>
          <p:nvPr/>
        </p:nvCxnSpPr>
        <p:spPr bwMode="auto">
          <a:xfrm flipH="1">
            <a:off x="789617" y="4436692"/>
            <a:ext cx="787815" cy="128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9" name="AutoShape 85"/>
          <p:cNvCxnSpPr>
            <a:cxnSpLocks noChangeShapeType="1"/>
          </p:cNvCxnSpPr>
          <p:nvPr/>
        </p:nvCxnSpPr>
        <p:spPr bwMode="auto">
          <a:xfrm>
            <a:off x="767945" y="6096000"/>
            <a:ext cx="0" cy="1300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" name="TextBox 8"/>
          <p:cNvSpPr txBox="1"/>
          <p:nvPr/>
        </p:nvSpPr>
        <p:spPr>
          <a:xfrm>
            <a:off x="-102597" y="6226093"/>
            <a:ext cx="201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“Rotate”</a:t>
            </a:r>
            <a:endParaRPr kumimoji="0" lang="en-US" sz="1600" b="0" i="0" u="none" strike="noStrike" kern="1200" cap="none" spc="0" normalizeH="0" baseline="0" noProof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06852" y="3670262"/>
            <a:ext cx="316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(sound “Rotate”)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60150" y="1905209"/>
            <a:ext cx="195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Skill: rotate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7166" y="4832788"/>
            <a:ext cx="1279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WOW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57166" y="17553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“Rotate”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81F5B"/>
              </a:solidFill>
              <a:effectLst/>
              <a:uLnTx/>
              <a:uFillTx/>
              <a:latin typeface="NewsGoth BT" pitchFamily="34" charset="0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40284" y="3656511"/>
            <a:ext cx="251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(symbol rotate)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0" grpId="0"/>
      <p:bldP spid="101" grpId="0"/>
      <p:bldP spid="10" grpId="0"/>
      <p:bldP spid="103" grpId="0"/>
      <p:bldP spid="1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chemeClr val="tx1"/>
                </a:solidFill>
              </a:rPr>
              <a:t>Cognitive Architecture</a:t>
            </a:r>
          </a:p>
        </p:txBody>
      </p:sp>
      <p:sp>
        <p:nvSpPr>
          <p:cNvPr id="122" name="Shape 122"/>
          <p:cNvSpPr>
            <a:spLocks noGrp="1"/>
          </p:cNvSpPr>
          <p:nvPr>
            <p:ph idx="1"/>
          </p:nvPr>
        </p:nvSpPr>
        <p:spPr>
          <a:xfrm>
            <a:off x="228599" y="1219200"/>
            <a:ext cx="8915401" cy="48847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programming language but …</a:t>
            </a:r>
          </a:p>
          <a:p>
            <a:pPr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fixed, continual processing cycle</a:t>
            </a:r>
          </a:p>
          <a:p>
            <a:pPr lvl="1" indent="-2286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and parallel processing with no program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action is the norm instead of the exception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small set of data representations</a:t>
            </a:r>
          </a:p>
          <a:p>
            <a:pPr lvl="1" indent="-2286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and non-symbolic</a:t>
            </a:r>
          </a:p>
          <a:p>
            <a:pPr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multiple long-term memories and learning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significant innate knowledge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0"/>
            <a:ext cx="7543800" cy="1143000"/>
          </a:xfrm>
        </p:spPr>
        <p:txBody>
          <a:bodyPr/>
          <a:lstStyle/>
          <a:p>
            <a:r>
              <a:rPr lang="en-US" dirty="0" smtClean="0"/>
              <a:t>1997: Deep Blue [Chess]</a:t>
            </a:r>
            <a:endParaRPr lang="en-US" dirty="0"/>
          </a:p>
        </p:txBody>
      </p:sp>
      <p:pic>
        <p:nvPicPr>
          <p:cNvPr id="1026" name="Picture 2" descr="Image result for headline deep blue i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150620"/>
            <a:ext cx="8839200" cy="50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2011: Watson [Jeopardy]</a:t>
            </a:r>
            <a:endParaRPr lang="en-US" dirty="0"/>
          </a:p>
        </p:txBody>
      </p:sp>
      <p:pic>
        <p:nvPicPr>
          <p:cNvPr id="2050" name="Picture 2" descr="Image result for watson ibm jeopard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751" y="1447800"/>
            <a:ext cx="8868181" cy="498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driverless car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8200" y="76200"/>
            <a:ext cx="4251960" cy="321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driverless car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4422" y="3039076"/>
            <a:ext cx="5419578" cy="361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riverless cars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3634" y="1524000"/>
            <a:ext cx="4342166" cy="28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-135827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Autonomous Driving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Image result for alpha g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40328" cy="64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lpha go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98126" y="2133600"/>
            <a:ext cx="3878861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24400" y="0"/>
            <a:ext cx="4252587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2016: Alpha-Go</a:t>
            </a:r>
            <a:endParaRPr lang="en-US" sz="4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Task specific –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ne-off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Use specialized algorithms that are appropriate for those particular problems.</a:t>
            </a:r>
          </a:p>
          <a:p>
            <a:r>
              <a:rPr lang="en-US" dirty="0" smtClean="0"/>
              <a:t>Very successful…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Hypotheses</a:t>
            </a:r>
            <a:r>
              <a:rPr lang="en-US" b="1" dirty="0"/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100" b="1" dirty="0"/>
              <a:t>Ʃ AI</a:t>
            </a:r>
            <a:r>
              <a:rPr lang="en-US" sz="3100" b="1" baseline="30000" dirty="0"/>
              <a:t> </a:t>
            </a:r>
            <a:r>
              <a:rPr lang="en-US" sz="3100" b="1" dirty="0"/>
              <a:t>Technologies  ≠  General Intelligence.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100" b="1" dirty="0"/>
              <a:t>You need to work on </a:t>
            </a:r>
            <a:r>
              <a:rPr lang="en-US" sz="3100" b="1" dirty="0" smtClean="0"/>
              <a:t>how all of the pieces fit together </a:t>
            </a:r>
            <a:r>
              <a:rPr lang="en-US" sz="3100" b="1" dirty="0"/>
              <a:t>to develop General Intelligence.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200" y="5057999"/>
            <a:ext cx="8954171" cy="1147677"/>
          </a:xfrm>
          <a:prstGeom prst="rect">
            <a:avLst/>
          </a:prstGeom>
          <a:solidFill>
            <a:schemeClr val="accent3">
              <a:lumMod val="60000"/>
              <a:lumOff val="40000"/>
              <a:alpha val="41176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" y="4333460"/>
            <a:ext cx="8944567" cy="729212"/>
          </a:xfrm>
          <a:prstGeom prst="rect">
            <a:avLst/>
          </a:prstGeom>
          <a:solidFill>
            <a:schemeClr val="accent1">
              <a:lumMod val="60000"/>
              <a:lumOff val="40000"/>
              <a:alpha val="4117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" y="3581399"/>
            <a:ext cx="8944567" cy="752059"/>
          </a:xfrm>
          <a:prstGeom prst="rect">
            <a:avLst/>
          </a:prstGeom>
          <a:solidFill>
            <a:schemeClr val="accent4">
              <a:lumMod val="40000"/>
              <a:lumOff val="60000"/>
              <a:alpha val="4117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094" y="-16597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Newell’s </a:t>
            </a:r>
            <a:r>
              <a:rPr lang="en-US" sz="3600" dirty="0" smtClean="0"/>
              <a:t>Time Scale </a:t>
            </a:r>
            <a:r>
              <a:rPr lang="en-US" sz="3600" dirty="0"/>
              <a:t>of </a:t>
            </a:r>
            <a:r>
              <a:rPr lang="en-US" sz="3600" dirty="0" smtClean="0"/>
              <a:t>Human </a:t>
            </a:r>
            <a:r>
              <a:rPr lang="en-US" sz="3600" dirty="0"/>
              <a:t>A</a:t>
            </a:r>
            <a:r>
              <a:rPr lang="en-US" sz="3600" dirty="0" smtClean="0"/>
              <a:t>ction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" y="1305342"/>
            <a:ext cx="686888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b="1" u="sng" dirty="0"/>
              <a:t>Scale (sec) </a:t>
            </a:r>
            <a:r>
              <a:rPr lang="en-US" sz="2200" b="1" dirty="0" smtClean="0"/>
              <a:t>	</a:t>
            </a:r>
            <a:r>
              <a:rPr lang="en-US" sz="2200" b="1" u="sng" dirty="0" smtClean="0"/>
              <a:t>Time </a:t>
            </a:r>
            <a:r>
              <a:rPr lang="en-US" sz="2200" b="1" u="sng" dirty="0"/>
              <a:t>Units </a:t>
            </a:r>
            <a:r>
              <a:rPr lang="en-US" sz="2200" b="1" dirty="0" smtClean="0"/>
              <a:t>	</a:t>
            </a:r>
            <a:r>
              <a:rPr lang="en-US" sz="2200" b="1" u="sng" dirty="0" smtClean="0"/>
              <a:t>System</a:t>
            </a:r>
            <a:r>
              <a:rPr lang="en-US" sz="2200" b="1" dirty="0" smtClean="0"/>
              <a:t>	</a:t>
            </a:r>
            <a:r>
              <a:rPr lang="en-US" sz="2200" b="1" u="sng" dirty="0" smtClean="0"/>
              <a:t>Band</a:t>
            </a:r>
            <a:endParaRPr lang="en-US" sz="2200" b="1" u="sng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 	months 		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	weeks 		Social 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 	days 		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/>
              <a:t>10</a:t>
            </a:r>
            <a:r>
              <a:rPr lang="en-US" sz="2200" baseline="30000" dirty="0"/>
              <a:t>4</a:t>
            </a:r>
            <a:r>
              <a:rPr lang="en-US" sz="2200" dirty="0"/>
              <a:t> </a:t>
            </a:r>
            <a:r>
              <a:rPr lang="en-US" sz="2200" dirty="0" smtClean="0"/>
              <a:t>	hours 	Task 		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 	10 min 	Task	Rational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	minutes 	Task		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/>
              <a:t>10</a:t>
            </a:r>
            <a:r>
              <a:rPr lang="en-US" sz="2200" baseline="30000" dirty="0"/>
              <a:t>1</a:t>
            </a:r>
            <a:r>
              <a:rPr lang="en-US" sz="2200" dirty="0"/>
              <a:t> </a:t>
            </a:r>
            <a:r>
              <a:rPr lang="en-US" sz="2200" dirty="0" smtClean="0"/>
              <a:t>	10 </a:t>
            </a:r>
            <a:r>
              <a:rPr lang="en-US" sz="2200" dirty="0"/>
              <a:t>sec </a:t>
            </a:r>
            <a:r>
              <a:rPr lang="en-US" sz="2200" dirty="0" smtClean="0"/>
              <a:t>	Unit task 	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0</a:t>
            </a:r>
            <a:r>
              <a:rPr lang="en-US" sz="2200" dirty="0" smtClean="0"/>
              <a:t> 	1 </a:t>
            </a:r>
            <a:r>
              <a:rPr lang="en-US" sz="2200" dirty="0"/>
              <a:t>sec </a:t>
            </a:r>
            <a:r>
              <a:rPr lang="en-US" sz="2200" dirty="0" smtClean="0"/>
              <a:t>	Compositional	Cognitive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-1</a:t>
            </a:r>
            <a:r>
              <a:rPr lang="en-US" sz="2200" dirty="0" smtClean="0"/>
              <a:t> 	100 </a:t>
            </a:r>
            <a:r>
              <a:rPr lang="en-US" sz="2200" dirty="0" err="1" smtClean="0"/>
              <a:t>ms</a:t>
            </a:r>
            <a:r>
              <a:rPr lang="en-US" sz="2200" dirty="0" smtClean="0"/>
              <a:t> 	Deliberate act 	</a:t>
            </a:r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 smtClean="0"/>
              <a:t>10</a:t>
            </a:r>
            <a:r>
              <a:rPr lang="en-US" sz="2200" baseline="30000" dirty="0" smtClean="0"/>
              <a:t>-2</a:t>
            </a:r>
            <a:r>
              <a:rPr lang="en-US" sz="2200" dirty="0" smtClean="0"/>
              <a:t> 	10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  <a:r>
              <a:rPr lang="en-US" sz="2200" dirty="0" smtClean="0"/>
              <a:t>	Neural </a:t>
            </a:r>
            <a:r>
              <a:rPr lang="en-US" sz="2200" dirty="0"/>
              <a:t>Circuit </a:t>
            </a:r>
            <a:r>
              <a:rPr lang="en-US" sz="2200" dirty="0" smtClean="0"/>
              <a:t>	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/>
              <a:t>10</a:t>
            </a:r>
            <a:r>
              <a:rPr lang="en-US" sz="2200" baseline="30000" dirty="0"/>
              <a:t>-3</a:t>
            </a:r>
            <a:r>
              <a:rPr lang="en-US" sz="2200" dirty="0"/>
              <a:t> </a:t>
            </a:r>
            <a:r>
              <a:rPr lang="en-US" sz="2200" dirty="0" smtClean="0"/>
              <a:t>	1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  <a:r>
              <a:rPr lang="en-US" sz="2200" dirty="0" smtClean="0"/>
              <a:t>	Neuron 	Biological</a:t>
            </a:r>
            <a:endParaRPr lang="en-US" sz="2200" dirty="0"/>
          </a:p>
          <a:p>
            <a:pPr>
              <a:spcBef>
                <a:spcPts val="300"/>
              </a:spcBef>
              <a:tabLst>
                <a:tab pos="1768475" algn="l"/>
                <a:tab pos="3489325" algn="l"/>
                <a:tab pos="5486400" algn="l"/>
              </a:tabLst>
            </a:pPr>
            <a:r>
              <a:rPr lang="en-US" sz="2200" dirty="0"/>
              <a:t>10</a:t>
            </a:r>
            <a:r>
              <a:rPr lang="en-US" sz="2200" baseline="30000" dirty="0"/>
              <a:t>-4</a:t>
            </a:r>
            <a:r>
              <a:rPr lang="en-US" sz="2200" dirty="0"/>
              <a:t> </a:t>
            </a:r>
            <a:r>
              <a:rPr lang="en-US" sz="2200" dirty="0" smtClean="0"/>
              <a:t>	100 µs 	Organelle 	</a:t>
            </a:r>
            <a:endParaRPr lang="en-US" sz="2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" y="1305342"/>
            <a:ext cx="6868882" cy="4893647"/>
            <a:chOff x="446318" y="1305342"/>
            <a:chExt cx="7783282" cy="4893647"/>
          </a:xfrm>
        </p:grpSpPr>
        <p:sp>
          <p:nvSpPr>
            <p:cNvPr id="10" name="Rectangle 9"/>
            <p:cNvSpPr/>
            <p:nvPr/>
          </p:nvSpPr>
          <p:spPr>
            <a:xfrm>
              <a:off x="446318" y="1305342"/>
              <a:ext cx="7772400" cy="489364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6318" y="2819400"/>
              <a:ext cx="7772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6318" y="3918856"/>
              <a:ext cx="7772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201" y="5064578"/>
              <a:ext cx="777239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69672" y="4513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System 1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69672" y="377276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System 2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945083" y="5325070"/>
            <a:ext cx="2085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System 0</a:t>
            </a:r>
          </a:p>
          <a:p>
            <a:pPr algn="ctr"/>
            <a:r>
              <a:rPr lang="en-US" sz="2000" dirty="0" smtClean="0"/>
              <a:t>Implementation</a:t>
            </a:r>
            <a:endParaRPr lang="en-US" sz="2000" dirty="0"/>
          </a:p>
        </p:txBody>
      </p:sp>
      <p:sp>
        <p:nvSpPr>
          <p:cNvPr id="18" name="Up Arrow 17"/>
          <p:cNvSpPr/>
          <p:nvPr/>
        </p:nvSpPr>
        <p:spPr>
          <a:xfrm>
            <a:off x="990600" y="1811588"/>
            <a:ext cx="457200" cy="43079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22" grpId="0" animBg="1"/>
      <p:bldP spid="8" grpId="0"/>
      <p:bldP spid="2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518" y="8453"/>
            <a:ext cx="7544281" cy="6952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Cognitive Band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22524" y="1701991"/>
            <a:ext cx="3211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Complex Reasoning</a:t>
            </a:r>
          </a:p>
          <a:p>
            <a:pPr algn="ctr"/>
            <a:r>
              <a:rPr lang="en-US" sz="1400" dirty="0" smtClean="0"/>
              <a:t>Analogy</a:t>
            </a:r>
          </a:p>
          <a:p>
            <a:pPr algn="ctr"/>
            <a:r>
              <a:rPr lang="en-US" sz="1400" dirty="0" smtClean="0"/>
              <a:t>Planning</a:t>
            </a:r>
          </a:p>
          <a:p>
            <a:pPr algn="ctr"/>
            <a:r>
              <a:rPr lang="en-US" sz="1400" dirty="0" smtClean="0"/>
              <a:t>Meta Reasoning</a:t>
            </a:r>
          </a:p>
          <a:p>
            <a:pPr algn="ctr"/>
            <a:r>
              <a:rPr lang="en-US" sz="1400" dirty="0" smtClean="0"/>
              <a:t>Theory of Mind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43000" y="2829148"/>
            <a:ext cx="685896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52918" y="4038600"/>
            <a:ext cx="685896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1354314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4375"/>
            <a:r>
              <a:rPr lang="en-US" sz="1800" b="1" dirty="0"/>
              <a:t>Time Units </a:t>
            </a:r>
            <a:r>
              <a:rPr lang="en-US" sz="1800" b="1" dirty="0" smtClean="0"/>
              <a:t>	         System                   Cognitive </a:t>
            </a:r>
            <a:r>
              <a:rPr lang="en-US" sz="1800" b="1" dirty="0"/>
              <a:t>Capabilities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9606" y="2997323"/>
            <a:ext cx="32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Simple Reasoning</a:t>
            </a:r>
          </a:p>
          <a:p>
            <a:pPr algn="ctr"/>
            <a:r>
              <a:rPr lang="en-US" sz="1600" dirty="0" smtClean="0"/>
              <a:t>Mental Imagery Access</a:t>
            </a:r>
          </a:p>
          <a:p>
            <a:pPr algn="ctr"/>
            <a:r>
              <a:rPr lang="en-US" sz="1600" dirty="0" smtClean="0"/>
              <a:t>Language Processing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1772" y="4067219"/>
            <a:ext cx="3201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Reactive Decisions</a:t>
            </a:r>
          </a:p>
          <a:p>
            <a:pPr algn="ctr"/>
            <a:r>
              <a:rPr lang="en-US" sz="1600" dirty="0" smtClean="0"/>
              <a:t>Skilled Behavior</a:t>
            </a:r>
          </a:p>
          <a:p>
            <a:pPr algn="ctr"/>
            <a:r>
              <a:rPr lang="en-US" sz="1600" dirty="0" smtClean="0"/>
              <a:t>Primitive Internal Actions</a:t>
            </a:r>
          </a:p>
          <a:p>
            <a:pPr algn="ctr"/>
            <a:r>
              <a:rPr lang="en-US" sz="1600" dirty="0" smtClean="0"/>
              <a:t>Access Long-term Memories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565805" y="1076548"/>
            <a:ext cx="24995" cy="41557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00600" y="1066800"/>
            <a:ext cx="0" cy="41148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4470222"/>
            <a:ext cx="3339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tabLst>
                <a:tab pos="1427163" algn="l"/>
                <a:tab pos="3489325" algn="l"/>
                <a:tab pos="5486400" algn="l"/>
              </a:tabLst>
            </a:pPr>
            <a:r>
              <a:rPr lang="en-US" sz="1600" dirty="0"/>
              <a:t>100 </a:t>
            </a:r>
            <a:r>
              <a:rPr lang="en-US" sz="1600" dirty="0" err="1"/>
              <a:t>ms</a:t>
            </a:r>
            <a:r>
              <a:rPr lang="en-US" sz="1600" dirty="0"/>
              <a:t> 	      Deliberate </a:t>
            </a:r>
            <a:r>
              <a:rPr lang="en-US" sz="1600" dirty="0" smtClean="0"/>
              <a:t>acts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241177" y="3207873"/>
            <a:ext cx="3415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tabLst>
                <a:tab pos="1427163" algn="l"/>
                <a:tab pos="3489325" algn="l"/>
                <a:tab pos="5486400" algn="l"/>
              </a:tabLst>
            </a:pPr>
            <a:r>
              <a:rPr lang="en-US" sz="1600" dirty="0" smtClean="0"/>
              <a:t>   1 </a:t>
            </a:r>
            <a:r>
              <a:rPr lang="en-US" sz="1600" dirty="0"/>
              <a:t>sec 	</a:t>
            </a:r>
            <a:r>
              <a:rPr lang="en-US" sz="1600" dirty="0" smtClean="0"/>
              <a:t> Compositional </a:t>
            </a:r>
            <a:r>
              <a:rPr lang="en-US" sz="1600" dirty="0"/>
              <a:t>acts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1391" y="5862717"/>
            <a:ext cx="68067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  <a:tabLst>
                <a:tab pos="287338" algn="l"/>
              </a:tabLst>
            </a:pPr>
            <a:r>
              <a:rPr lang="en-US" sz="1800" dirty="0"/>
              <a:t>Promiscuous intermixing of cognitive capabilities.</a:t>
            </a:r>
          </a:p>
          <a:p>
            <a:pPr marL="287338" indent="-287338">
              <a:buFont typeface="Arial" panose="020B0604020202020204" pitchFamily="34" charset="0"/>
              <a:buChar char="•"/>
              <a:tabLst>
                <a:tab pos="287338" algn="l"/>
              </a:tabLst>
            </a:pPr>
            <a:r>
              <a:rPr lang="en-US" sz="1800" dirty="0"/>
              <a:t>Ubiquitous learning: automatic and continuous</a:t>
            </a:r>
            <a:r>
              <a:rPr lang="en-US" sz="1800" dirty="0" smtClean="0"/>
              <a:t>.</a:t>
            </a:r>
          </a:p>
          <a:p>
            <a:pPr marL="744538" lvl="1" indent="-287338">
              <a:buFont typeface="Arial" panose="020B0604020202020204" pitchFamily="34" charset="0"/>
              <a:buChar char="•"/>
              <a:tabLst>
                <a:tab pos="287338" algn="l"/>
              </a:tabLst>
            </a:pPr>
            <a:r>
              <a:rPr lang="en-US" sz="1800" dirty="0" smtClean="0"/>
              <a:t>“Compiles” System 2 to System 1.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88115" y="1945525"/>
            <a:ext cx="2585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 sec 	         Unit tasks </a:t>
            </a:r>
          </a:p>
        </p:txBody>
      </p:sp>
      <p:sp>
        <p:nvSpPr>
          <p:cNvPr id="17" name="Up Arrow 16"/>
          <p:cNvSpPr/>
          <p:nvPr/>
        </p:nvSpPr>
        <p:spPr>
          <a:xfrm rot="10800000">
            <a:off x="2084191" y="2108581"/>
            <a:ext cx="457200" cy="2544685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5222892" y="5191348"/>
            <a:ext cx="2410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Perception</a:t>
            </a:r>
          </a:p>
          <a:p>
            <a:pPr algn="ctr"/>
            <a:r>
              <a:rPr lang="en-US" sz="1800" dirty="0" smtClean="0"/>
              <a:t>Automatic responses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52918" y="1676400"/>
            <a:ext cx="6858964" cy="3505200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110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Arial" pitchFamily="-110" charset="0"/>
              <a:cs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17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Lair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99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99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Laird</Template>
  <TotalTime>2126</TotalTime>
  <Words>1184</Words>
  <Application>Microsoft Office PowerPoint</Application>
  <PresentationFormat>On-screen Show (4:3)</PresentationFormat>
  <Paragraphs>333</Paragraphs>
  <Slides>24</Slides>
  <Notes>15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Calibri</vt:lpstr>
      <vt:lpstr>Calisto MT</vt:lpstr>
      <vt:lpstr>Courier New</vt:lpstr>
      <vt:lpstr>Helvetica</vt:lpstr>
      <vt:lpstr>Helvetica Neue</vt:lpstr>
      <vt:lpstr>NewsGoth BT</vt:lpstr>
      <vt:lpstr>Palatino Linotype</vt:lpstr>
      <vt:lpstr>Times New Roman</vt:lpstr>
      <vt:lpstr>Trebuchet MS</vt:lpstr>
      <vt:lpstr>Wingdings</vt:lpstr>
      <vt:lpstr>Wingdings 2</vt:lpstr>
      <vt:lpstr>Laird</vt:lpstr>
      <vt:lpstr>Slate</vt:lpstr>
      <vt:lpstr>Soar Tutorial Day 1 </vt:lpstr>
      <vt:lpstr>Tutorial Outline</vt:lpstr>
      <vt:lpstr>1997: Deep Blue [Chess]</vt:lpstr>
      <vt:lpstr>2011: Watson [Jeopardy]</vt:lpstr>
      <vt:lpstr>PowerPoint Presentation</vt:lpstr>
      <vt:lpstr>PowerPoint Presentation</vt:lpstr>
      <vt:lpstr>Observations</vt:lpstr>
      <vt:lpstr>Newell’s Time Scale of Human Action</vt:lpstr>
      <vt:lpstr>Cognitive Band</vt:lpstr>
      <vt:lpstr>Cognitive Architecture Hypothesis</vt:lpstr>
      <vt:lpstr>Different Goals of  Cognitive Architecture Research</vt:lpstr>
      <vt:lpstr>Newell’s Time Scale of Human Action</vt:lpstr>
      <vt:lpstr>Newell’s Time Scale of Human Action</vt:lpstr>
      <vt:lpstr>PowerPoint Presentation</vt:lpstr>
      <vt:lpstr>Common Model of Cognition</vt:lpstr>
      <vt:lpstr>Common Model of Cognition</vt:lpstr>
      <vt:lpstr>A. Structure and Processing</vt:lpstr>
      <vt:lpstr>B. Memory and Content</vt:lpstr>
      <vt:lpstr>C. Learning</vt:lpstr>
      <vt:lpstr>D. Perception and Motor</vt:lpstr>
      <vt:lpstr>Soar 9</vt:lpstr>
      <vt:lpstr>Soar 9</vt:lpstr>
      <vt:lpstr>Soar 9 </vt:lpstr>
      <vt:lpstr>Cognitive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 Tutorial</dc:title>
  <dc:creator>John Laird</dc:creator>
  <cp:lastModifiedBy>John Laird</cp:lastModifiedBy>
  <cp:revision>88</cp:revision>
  <dcterms:modified xsi:type="dcterms:W3CDTF">2019-04-27T13:56:17Z</dcterms:modified>
</cp:coreProperties>
</file>