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notesMaster" Target="notesMasters/notesMaster1.xml"/><Relationship Id="rId19" Type="http://schemas.openxmlformats.org/officeDocument/2006/relationships/font" Target="fonts/CenturyGothic-boldItalic.fntdata"/><Relationship Id="rId6" Type="http://schemas.openxmlformats.org/officeDocument/2006/relationships/slide" Target="slides/slide1.xml"/><Relationship Id="rId18"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Welcome to this Optum Tech University course on Emerging Technologies</a:t>
            </a:r>
            <a:endParaRPr/>
          </a:p>
        </p:txBody>
      </p:sp>
      <p:sp>
        <p:nvSpPr>
          <p:cNvPr id="54" name="Google Shape;5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b0cad39e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b0cad39e5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5b0cad39e5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a6bcd92bb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a6bcd92bb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g5a6bcd92bb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ad05d3042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ad05d3042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g5ad05d3042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b0cad39e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b0cad39e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5b0cad39e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ae6b3faf4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ae6b3faf4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5ae6b3faf4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b0cad39e5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b0cad39e5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5b0cad39e5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ae6b3faf4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ae6b3faf4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5ae6b3faf4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ad05d3042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ad05d3042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5ad05d3042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ad05d304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ad05d3042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5ad05d3042_0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creen">
  <p:cSld name="Title Screen">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 name="Google Shape;12;p2"/>
          <p:cNvSpPr txBox="1"/>
          <p:nvPr>
            <p:ph idx="1" type="body"/>
          </p:nvPr>
        </p:nvSpPr>
        <p:spPr>
          <a:xfrm>
            <a:off x="881880" y="2571750"/>
            <a:ext cx="6052319" cy="838200"/>
          </a:xfrm>
          <a:prstGeom prst="rect">
            <a:avLst/>
          </a:prstGeom>
          <a:noFill/>
          <a:ln>
            <a:noFill/>
          </a:ln>
        </p:spPr>
        <p:txBody>
          <a:bodyPr anchorCtr="0" anchor="b" bIns="45700" lIns="91425" spcFirstLastPara="1" rIns="91425" wrap="square" tIns="45700"/>
          <a:lstStyle>
            <a:lvl1pPr indent="-228600" lvl="0" marL="457200" marR="0" rtl="0" algn="l">
              <a:spcBef>
                <a:spcPts val="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7" name="Shape 47"/>
        <p:cNvGrpSpPr/>
        <p:nvPr/>
      </p:nvGrpSpPr>
      <p:grpSpPr>
        <a:xfrm>
          <a:off x="0" y="0"/>
          <a:ext cx="0" cy="0"/>
          <a:chOff x="0" y="0"/>
          <a:chExt cx="0" cy="0"/>
        </a:xfrm>
      </p:grpSpPr>
      <p:sp>
        <p:nvSpPr>
          <p:cNvPr id="48" name="Google Shape;48;p11"/>
          <p:cNvSpPr txBox="1"/>
          <p:nvPr>
            <p:ph type="title"/>
          </p:nvPr>
        </p:nvSpPr>
        <p:spPr>
          <a:xfrm>
            <a:off x="1792288" y="3600450"/>
            <a:ext cx="5486400" cy="4254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rgbClr val="EF7521"/>
              </a:buClr>
              <a:buSzPts val="2000"/>
              <a:buFont typeface="Century Gothic"/>
              <a:buNone/>
              <a:defRPr b="0" i="0" sz="2000" u="none" cap="none" strike="noStrike">
                <a:solidFill>
                  <a:srgbClr val="EF752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Google Shape;49;p11"/>
          <p:cNvSpPr/>
          <p:nvPr>
            <p:ph idx="2" type="pic"/>
          </p:nvPr>
        </p:nvSpPr>
        <p:spPr>
          <a:xfrm>
            <a:off x="1792288" y="460375"/>
            <a:ext cx="5486400" cy="30861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0" name="Google Shape;50;p11"/>
          <p:cNvSpPr txBox="1"/>
          <p:nvPr>
            <p:ph idx="1" type="body"/>
          </p:nvPr>
        </p:nvSpPr>
        <p:spPr>
          <a:xfrm>
            <a:off x="1792288" y="4025900"/>
            <a:ext cx="5486400" cy="603250"/>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 Arrow">
  <p:cSld name="Slide w/ Arrow">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0" l="0" r="0" t="0"/>
          <a:stretch/>
        </p:blipFill>
        <p:spPr>
          <a:xfrm>
            <a:off x="0" y="0"/>
            <a:ext cx="9144000" cy="5143500"/>
          </a:xfrm>
          <a:prstGeom prst="rect">
            <a:avLst/>
          </a:prstGeom>
          <a:noFill/>
          <a:ln>
            <a:noFill/>
          </a:ln>
        </p:spPr>
      </p:pic>
      <p:cxnSp>
        <p:nvCxnSpPr>
          <p:cNvPr id="15" name="Google Shape;15;p3"/>
          <p:cNvCxnSpPr/>
          <p:nvPr/>
        </p:nvCxnSpPr>
        <p:spPr>
          <a:xfrm>
            <a:off x="0" y="819150"/>
            <a:ext cx="7467600" cy="0"/>
          </a:xfrm>
          <a:prstGeom prst="straightConnector1">
            <a:avLst/>
          </a:prstGeom>
          <a:noFill/>
          <a:ln cap="flat" cmpd="sng" w="19050">
            <a:solidFill>
              <a:srgbClr val="727376"/>
            </a:solidFill>
            <a:prstDash val="solid"/>
            <a:round/>
            <a:headEnd len="sm" w="sm" type="none"/>
            <a:tailEnd len="sm" w="sm" type="none"/>
          </a:ln>
        </p:spPr>
      </p:cxnSp>
      <p:sp>
        <p:nvSpPr>
          <p:cNvPr id="16" name="Google Shape;16;p3"/>
          <p:cNvSpPr/>
          <p:nvPr/>
        </p:nvSpPr>
        <p:spPr>
          <a:xfrm>
            <a:off x="7467600" y="707518"/>
            <a:ext cx="228600" cy="228600"/>
          </a:xfrm>
          <a:prstGeom prst="ellipse">
            <a:avLst/>
          </a:prstGeom>
          <a:noFill/>
          <a:ln cap="flat" cmpd="sng" w="19050">
            <a:solidFill>
              <a:srgbClr val="EF75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3"/>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Clr>
                <a:srgbClr val="727376"/>
              </a:buClr>
              <a:buSzPts val="1800"/>
              <a:buFont typeface="Arial"/>
              <a:buNone/>
              <a:defRPr b="0" i="0" sz="1800" u="none" cap="none" strike="noStrike">
                <a:solidFill>
                  <a:srgbClr val="727376"/>
                </a:solidFill>
                <a:latin typeface="Century Gothic"/>
                <a:ea typeface="Century Gothic"/>
                <a:cs typeface="Century Gothic"/>
                <a:sym typeface="Century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3"/>
          <p:cNvSpPr txBox="1"/>
          <p:nvPr>
            <p:ph idx="2" type="body"/>
          </p:nvPr>
        </p:nvSpPr>
        <p:spPr>
          <a:xfrm>
            <a:off x="11113" y="41275"/>
            <a:ext cx="7380287" cy="777875"/>
          </a:xfrm>
          <a:prstGeom prst="rect">
            <a:avLst/>
          </a:prstGeom>
          <a:noFill/>
          <a:ln>
            <a:noFill/>
          </a:ln>
        </p:spPr>
        <p:txBody>
          <a:bodyPr anchorCtr="0" anchor="b" bIns="45700" lIns="91425" spcFirstLastPara="1" rIns="91425" wrap="square" tIns="45700"/>
          <a:lstStyle>
            <a:lvl1pPr indent="-228600" lvl="0" marL="457200" marR="0" rtl="0" algn="l">
              <a:spcBef>
                <a:spcPts val="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1pPr>
            <a:lvl2pPr indent="-228600" lvl="1" marL="9144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2pPr>
            <a:lvl3pPr indent="-228600" lvl="2" marL="13716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3pPr>
            <a:lvl4pPr indent="-228600" lvl="3" marL="18288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4pPr>
            <a:lvl5pPr indent="-228600" lvl="4" marL="22860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o arrow">
  <p:cSld name="Slide w/o arrow">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0" l="0" r="0" t="0"/>
          <a:stretch/>
        </p:blipFill>
        <p:spPr>
          <a:xfrm>
            <a:off x="0" y="0"/>
            <a:ext cx="9144000" cy="5143500"/>
          </a:xfrm>
          <a:prstGeom prst="rect">
            <a:avLst/>
          </a:prstGeom>
          <a:noFill/>
          <a:ln>
            <a:noFill/>
          </a:ln>
        </p:spPr>
      </p:pic>
      <p:cxnSp>
        <p:nvCxnSpPr>
          <p:cNvPr id="21" name="Google Shape;21;p4"/>
          <p:cNvCxnSpPr/>
          <p:nvPr/>
        </p:nvCxnSpPr>
        <p:spPr>
          <a:xfrm>
            <a:off x="0" y="819150"/>
            <a:ext cx="7467600" cy="0"/>
          </a:xfrm>
          <a:prstGeom prst="straightConnector1">
            <a:avLst/>
          </a:prstGeom>
          <a:noFill/>
          <a:ln cap="flat" cmpd="sng" w="19050">
            <a:solidFill>
              <a:srgbClr val="727376"/>
            </a:solidFill>
            <a:prstDash val="solid"/>
            <a:round/>
            <a:headEnd len="sm" w="sm" type="none"/>
            <a:tailEnd len="sm" w="sm" type="none"/>
          </a:ln>
        </p:spPr>
      </p:cxnSp>
      <p:sp>
        <p:nvSpPr>
          <p:cNvPr id="22" name="Google Shape;22;p4"/>
          <p:cNvSpPr/>
          <p:nvPr/>
        </p:nvSpPr>
        <p:spPr>
          <a:xfrm>
            <a:off x="7467600" y="707518"/>
            <a:ext cx="228600" cy="228600"/>
          </a:xfrm>
          <a:prstGeom prst="ellipse">
            <a:avLst/>
          </a:prstGeom>
          <a:noFill/>
          <a:ln cap="flat" cmpd="sng" w="19050">
            <a:solidFill>
              <a:srgbClr val="EF75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4"/>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Clr>
                <a:srgbClr val="727376"/>
              </a:buClr>
              <a:buSzPts val="1800"/>
              <a:buFont typeface="Arial"/>
              <a:buNone/>
              <a:defRPr b="0" i="0" sz="1800" u="none" cap="none" strike="noStrike">
                <a:solidFill>
                  <a:srgbClr val="727376"/>
                </a:solidFill>
                <a:latin typeface="Century Gothic"/>
                <a:ea typeface="Century Gothic"/>
                <a:cs typeface="Century Gothic"/>
                <a:sym typeface="Century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4"/>
          <p:cNvSpPr txBox="1"/>
          <p:nvPr>
            <p:ph idx="2" type="body"/>
          </p:nvPr>
        </p:nvSpPr>
        <p:spPr>
          <a:xfrm>
            <a:off x="11113" y="41275"/>
            <a:ext cx="7380287" cy="777875"/>
          </a:xfrm>
          <a:prstGeom prst="rect">
            <a:avLst/>
          </a:prstGeom>
          <a:noFill/>
          <a:ln>
            <a:noFill/>
          </a:ln>
        </p:spPr>
        <p:txBody>
          <a:bodyPr anchorCtr="0" anchor="b" bIns="45700" lIns="91425" spcFirstLastPara="1" rIns="91425" wrap="square" tIns="45700"/>
          <a:lstStyle>
            <a:lvl1pPr indent="-228600" lvl="0" marL="457200" marR="0" rtl="0" algn="l">
              <a:spcBef>
                <a:spcPts val="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1pPr>
            <a:lvl2pPr indent="-228600" lvl="1" marL="9144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2pPr>
            <a:lvl3pPr indent="-228600" lvl="2" marL="13716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3pPr>
            <a:lvl4pPr indent="-228600" lvl="3" marL="18288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4pPr>
            <a:lvl5pPr indent="-228600" lvl="4" marL="22860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o arrow or BG">
  <p:cSld name="Slide w/o arrow or BG">
    <p:spTree>
      <p:nvGrpSpPr>
        <p:cNvPr id="25" name="Shape 25"/>
        <p:cNvGrpSpPr/>
        <p:nvPr/>
      </p:nvGrpSpPr>
      <p:grpSpPr>
        <a:xfrm>
          <a:off x="0" y="0"/>
          <a:ext cx="0" cy="0"/>
          <a:chOff x="0" y="0"/>
          <a:chExt cx="0" cy="0"/>
        </a:xfrm>
      </p:grpSpPr>
      <p:cxnSp>
        <p:nvCxnSpPr>
          <p:cNvPr id="26" name="Google Shape;26;p5"/>
          <p:cNvCxnSpPr/>
          <p:nvPr/>
        </p:nvCxnSpPr>
        <p:spPr>
          <a:xfrm>
            <a:off x="0" y="819150"/>
            <a:ext cx="7467600" cy="0"/>
          </a:xfrm>
          <a:prstGeom prst="straightConnector1">
            <a:avLst/>
          </a:prstGeom>
          <a:noFill/>
          <a:ln cap="flat" cmpd="sng" w="19050">
            <a:solidFill>
              <a:srgbClr val="727376"/>
            </a:solidFill>
            <a:prstDash val="solid"/>
            <a:round/>
            <a:headEnd len="sm" w="sm" type="none"/>
            <a:tailEnd len="sm" w="sm" type="none"/>
          </a:ln>
        </p:spPr>
      </p:cxnSp>
      <p:sp>
        <p:nvSpPr>
          <p:cNvPr id="27" name="Google Shape;27;p5"/>
          <p:cNvSpPr/>
          <p:nvPr/>
        </p:nvSpPr>
        <p:spPr>
          <a:xfrm>
            <a:off x="7467600" y="707518"/>
            <a:ext cx="228600" cy="228600"/>
          </a:xfrm>
          <a:prstGeom prst="ellipse">
            <a:avLst/>
          </a:prstGeom>
          <a:noFill/>
          <a:ln cap="flat" cmpd="sng" w="19050">
            <a:solidFill>
              <a:srgbClr val="EF75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Google Shape;28;p5"/>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Clr>
                <a:srgbClr val="727376"/>
              </a:buClr>
              <a:buSzPts val="1800"/>
              <a:buFont typeface="Arial"/>
              <a:buNone/>
              <a:defRPr b="0" i="0" sz="1800" u="none" cap="none" strike="noStrike">
                <a:solidFill>
                  <a:srgbClr val="727376"/>
                </a:solidFill>
                <a:latin typeface="Century Gothic"/>
                <a:ea typeface="Century Gothic"/>
                <a:cs typeface="Century Gothic"/>
                <a:sym typeface="Century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9" name="Google Shape;29;p5"/>
          <p:cNvSpPr txBox="1"/>
          <p:nvPr>
            <p:ph idx="2" type="body"/>
          </p:nvPr>
        </p:nvSpPr>
        <p:spPr>
          <a:xfrm>
            <a:off x="11113" y="41275"/>
            <a:ext cx="7380287" cy="777875"/>
          </a:xfrm>
          <a:prstGeom prst="rect">
            <a:avLst/>
          </a:prstGeom>
          <a:noFill/>
          <a:ln>
            <a:noFill/>
          </a:ln>
        </p:spPr>
        <p:txBody>
          <a:bodyPr anchorCtr="0" anchor="b" bIns="45700" lIns="91425" spcFirstLastPara="1" rIns="91425" wrap="square" tIns="45700"/>
          <a:lstStyle>
            <a:lvl1pPr indent="-228600" lvl="0" marL="457200" marR="0" rtl="0" algn="l">
              <a:spcBef>
                <a:spcPts val="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1pPr>
            <a:lvl2pPr indent="-228600" lvl="1" marL="9144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2pPr>
            <a:lvl3pPr indent="-228600" lvl="2" marL="13716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3pPr>
            <a:lvl4pPr indent="-228600" lvl="3" marL="18288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4pPr>
            <a:lvl5pPr indent="-228600" lvl="4" marL="22860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0" name="Shape 30"/>
        <p:cNvGrpSpPr/>
        <p:nvPr/>
      </p:nvGrpSpPr>
      <p:grpSpPr>
        <a:xfrm>
          <a:off x="0" y="0"/>
          <a:ext cx="0" cy="0"/>
          <a:chOff x="0" y="0"/>
          <a:chExt cx="0" cy="0"/>
        </a:xfrm>
      </p:grpSpPr>
      <p:sp>
        <p:nvSpPr>
          <p:cNvPr id="31" name="Google Shape;31;p6"/>
          <p:cNvSpPr txBox="1"/>
          <p:nvPr>
            <p:ph idx="1" type="body"/>
          </p:nvPr>
        </p:nvSpPr>
        <p:spPr>
          <a:xfrm>
            <a:off x="457200" y="1200150"/>
            <a:ext cx="4038600" cy="3394075"/>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6"/>
          <p:cNvSpPr txBox="1"/>
          <p:nvPr>
            <p:ph idx="2" type="body"/>
          </p:nvPr>
        </p:nvSpPr>
        <p:spPr>
          <a:xfrm>
            <a:off x="4648200" y="1200150"/>
            <a:ext cx="4038600" cy="3394075"/>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6"/>
          <p:cNvSpPr txBox="1"/>
          <p:nvPr>
            <p:ph idx="3" type="body"/>
          </p:nvPr>
        </p:nvSpPr>
        <p:spPr>
          <a:xfrm>
            <a:off x="11113" y="0"/>
            <a:ext cx="7380287" cy="777875"/>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1pPr>
            <a:lvl2pPr indent="-228600" lvl="1" marL="9144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2pPr>
            <a:lvl3pPr indent="-228600" lvl="2" marL="13716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3pPr>
            <a:lvl4pPr indent="-228600" lvl="3" marL="18288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4pPr>
            <a:lvl5pPr indent="-228600" lvl="4" marL="22860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4" name="Shape 34"/>
        <p:cNvGrpSpPr/>
        <p:nvPr/>
      </p:nvGrpSpPr>
      <p:grpSpPr>
        <a:xfrm>
          <a:off x="0" y="0"/>
          <a:ext cx="0" cy="0"/>
          <a:chOff x="0" y="0"/>
          <a:chExt cx="0" cy="0"/>
        </a:xfrm>
      </p:grpSpPr>
      <p:sp>
        <p:nvSpPr>
          <p:cNvPr id="35" name="Google Shape;35;p7"/>
          <p:cNvSpPr txBox="1"/>
          <p:nvPr>
            <p:ph idx="1" type="body"/>
          </p:nvPr>
        </p:nvSpPr>
        <p:spPr>
          <a:xfrm>
            <a:off x="457200" y="1150938"/>
            <a:ext cx="4040188" cy="48101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entury Gothic"/>
                <a:ea typeface="Century Gothic"/>
                <a:cs typeface="Century Gothic"/>
                <a:sym typeface="Century Gothic"/>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6" name="Google Shape;36;p7"/>
          <p:cNvSpPr txBox="1"/>
          <p:nvPr>
            <p:ph idx="2" type="body"/>
          </p:nvPr>
        </p:nvSpPr>
        <p:spPr>
          <a:xfrm>
            <a:off x="457200" y="1631950"/>
            <a:ext cx="4040188" cy="2962275"/>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7" name="Google Shape;37;p7"/>
          <p:cNvSpPr txBox="1"/>
          <p:nvPr>
            <p:ph idx="3" type="body"/>
          </p:nvPr>
        </p:nvSpPr>
        <p:spPr>
          <a:xfrm>
            <a:off x="4645025" y="1150938"/>
            <a:ext cx="4041775" cy="48101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entury Gothic"/>
                <a:ea typeface="Century Gothic"/>
                <a:cs typeface="Century Gothic"/>
                <a:sym typeface="Century Gothic"/>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8" name="Google Shape;38;p7"/>
          <p:cNvSpPr txBox="1"/>
          <p:nvPr>
            <p:ph idx="4" type="body"/>
          </p:nvPr>
        </p:nvSpPr>
        <p:spPr>
          <a:xfrm>
            <a:off x="4645025" y="1631950"/>
            <a:ext cx="4041775" cy="2962275"/>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9" name="Google Shape;39;p7"/>
          <p:cNvSpPr txBox="1"/>
          <p:nvPr>
            <p:ph idx="5" type="body"/>
          </p:nvPr>
        </p:nvSpPr>
        <p:spPr>
          <a:xfrm>
            <a:off x="11113" y="0"/>
            <a:ext cx="7380287" cy="777875"/>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1pPr>
            <a:lvl2pPr indent="-228600" lvl="1" marL="9144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2pPr>
            <a:lvl3pPr indent="-228600" lvl="2" marL="13716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3pPr>
            <a:lvl4pPr indent="-228600" lvl="3" marL="18288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4pPr>
            <a:lvl5pPr indent="-228600" lvl="4" marL="2286000" marR="0" rtl="0" algn="l">
              <a:spcBef>
                <a:spcPts val="480"/>
              </a:spcBef>
              <a:spcAft>
                <a:spcPts val="0"/>
              </a:spcAft>
              <a:buClr>
                <a:srgbClr val="EF7521"/>
              </a:buClr>
              <a:buSzPts val="2400"/>
              <a:buFont typeface="Arial"/>
              <a:buNone/>
              <a:defRPr b="0" i="0" sz="2400" u="none" cap="none" strike="noStrike">
                <a:solidFill>
                  <a:srgbClr val="EF752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8"/>
          <p:cNvSpPr txBox="1"/>
          <p:nvPr>
            <p:ph type="title"/>
          </p:nvPr>
        </p:nvSpPr>
        <p:spPr>
          <a:xfrm>
            <a:off x="11163" y="0"/>
            <a:ext cx="7380237" cy="7429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rgbClr val="EF7521"/>
              </a:buClr>
              <a:buSzPts val="2400"/>
              <a:buFont typeface="Century Gothic"/>
              <a:buNone/>
              <a:defRPr b="0" i="0" sz="2400" u="none" cap="none" strike="noStrike">
                <a:solidFill>
                  <a:srgbClr val="EF752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rgbClr val="EF7521"/>
              </a:buClr>
              <a:buSzPts val="2000"/>
              <a:buFont typeface="Century Gothic"/>
              <a:buNone/>
              <a:defRPr b="0" i="0" sz="2000" u="none" cap="none" strike="noStrike">
                <a:solidFill>
                  <a:srgbClr val="EF752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10"/>
          <p:cNvSpPr txBox="1"/>
          <p:nvPr>
            <p:ph idx="1" type="body"/>
          </p:nvPr>
        </p:nvSpPr>
        <p:spPr>
          <a:xfrm>
            <a:off x="3575050" y="204788"/>
            <a:ext cx="5111750" cy="4389437"/>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rgbClr val="EF7521"/>
              </a:buClr>
              <a:buSzPts val="3200"/>
              <a:buFont typeface="Arial"/>
              <a:buChar char="•"/>
              <a:defRPr b="0" i="0" sz="3200" u="none" cap="none" strike="noStrike">
                <a:solidFill>
                  <a:srgbClr val="727376"/>
                </a:solidFill>
                <a:latin typeface="Century Gothic"/>
                <a:ea typeface="Century Gothic"/>
                <a:cs typeface="Century Gothic"/>
                <a:sym typeface="Century Gothic"/>
              </a:defRPr>
            </a:lvl1pPr>
            <a:lvl2pPr indent="-406400" lvl="1" marL="914400" marR="0" rtl="0" algn="l">
              <a:spcBef>
                <a:spcPts val="560"/>
              </a:spcBef>
              <a:spcAft>
                <a:spcPts val="0"/>
              </a:spcAft>
              <a:buClr>
                <a:srgbClr val="EF7521"/>
              </a:buClr>
              <a:buSzPts val="2800"/>
              <a:buFont typeface="Arial"/>
              <a:buChar char="–"/>
              <a:defRPr b="0" i="0" sz="2800" u="none" cap="none" strike="noStrike">
                <a:solidFill>
                  <a:srgbClr val="727376"/>
                </a:solidFill>
                <a:latin typeface="Century Gothic"/>
                <a:ea typeface="Century Gothic"/>
                <a:cs typeface="Century Gothic"/>
                <a:sym typeface="Century Gothic"/>
              </a:defRPr>
            </a:lvl2pPr>
            <a:lvl3pPr indent="-381000" lvl="2" marL="1371600" marR="0" rtl="0" algn="l">
              <a:spcBef>
                <a:spcPts val="480"/>
              </a:spcBef>
              <a:spcAft>
                <a:spcPts val="0"/>
              </a:spcAft>
              <a:buClr>
                <a:srgbClr val="EF7521"/>
              </a:buClr>
              <a:buSzPts val="2400"/>
              <a:buFont typeface="Arial"/>
              <a:buChar char="•"/>
              <a:defRPr b="0" i="0" sz="2400" u="none" cap="none" strike="noStrike">
                <a:solidFill>
                  <a:srgbClr val="727376"/>
                </a:solidFill>
                <a:latin typeface="Century Gothic"/>
                <a:ea typeface="Century Gothic"/>
                <a:cs typeface="Century Gothic"/>
                <a:sym typeface="Century Gothic"/>
              </a:defRPr>
            </a:lvl3pPr>
            <a:lvl4pPr indent="-355600" lvl="3" marL="1828800" marR="0" rtl="0" algn="l">
              <a:spcBef>
                <a:spcPts val="400"/>
              </a:spcBef>
              <a:spcAft>
                <a:spcPts val="0"/>
              </a:spcAft>
              <a:buClr>
                <a:srgbClr val="EF7521"/>
              </a:buClr>
              <a:buSzPts val="2000"/>
              <a:buFont typeface="Arial"/>
              <a:buChar char="–"/>
              <a:defRPr b="0" i="0" sz="2000" u="none" cap="none" strike="noStrike">
                <a:solidFill>
                  <a:srgbClr val="727376"/>
                </a:solidFill>
                <a:latin typeface="Century Gothic"/>
                <a:ea typeface="Century Gothic"/>
                <a:cs typeface="Century Gothic"/>
                <a:sym typeface="Century Gothic"/>
              </a:defRPr>
            </a:lvl4pPr>
            <a:lvl5pPr indent="-355600" lvl="4" marL="2286000" marR="0" rtl="0" algn="l">
              <a:spcBef>
                <a:spcPts val="400"/>
              </a:spcBef>
              <a:spcAft>
                <a:spcPts val="0"/>
              </a:spcAft>
              <a:buClr>
                <a:srgbClr val="EF7521"/>
              </a:buClr>
              <a:buSzPts val="2000"/>
              <a:buFont typeface="Arial"/>
              <a:buChar char="»"/>
              <a:defRPr b="0" i="0" sz="2000" u="none" cap="none" strike="noStrike">
                <a:solidFill>
                  <a:srgbClr val="727376"/>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10"/>
          <p:cNvSpPr txBox="1"/>
          <p:nvPr>
            <p:ph idx="2" type="body"/>
          </p:nvPr>
        </p:nvSpPr>
        <p:spPr>
          <a:xfrm>
            <a:off x="457200" y="1076325"/>
            <a:ext cx="3008313" cy="3517900"/>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rgbClr val="727376"/>
              </a:buClr>
              <a:buSzPts val="1400"/>
              <a:buFont typeface="Arial"/>
              <a:buNone/>
              <a:defRPr b="0" i="0" sz="1400" u="none" cap="none" strike="noStrike">
                <a:solidFill>
                  <a:srgbClr val="727376"/>
                </a:solidFill>
                <a:latin typeface="Century Gothic"/>
                <a:ea typeface="Century Gothic"/>
                <a:cs typeface="Century Gothic"/>
                <a:sym typeface="Century Gothic"/>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2"/>
          <p:cNvSpPr txBox="1"/>
          <p:nvPr>
            <p:ph idx="1" type="body"/>
          </p:nvPr>
        </p:nvSpPr>
        <p:spPr>
          <a:xfrm>
            <a:off x="881880" y="2571750"/>
            <a:ext cx="6052319" cy="838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EF7521"/>
              </a:buClr>
              <a:buSzPts val="2400"/>
              <a:buNone/>
            </a:pPr>
            <a:r>
              <a:rPr lang="en-US"/>
              <a:t>College of Emerging Technology </a:t>
            </a:r>
            <a:endParaRPr/>
          </a:p>
          <a:p>
            <a:pPr indent="0" lvl="0" marL="0" rtl="0" algn="l">
              <a:spcBef>
                <a:spcPts val="0"/>
              </a:spcBef>
              <a:spcAft>
                <a:spcPts val="0"/>
              </a:spcAft>
              <a:buClr>
                <a:srgbClr val="EF7521"/>
              </a:buClr>
              <a:buSzPts val="2400"/>
              <a:buNone/>
            </a:pPr>
            <a:r>
              <a:rPr lang="en-US"/>
              <a:t>Graph Algorithm Instructor Notes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idx="1" type="body"/>
          </p:nvPr>
        </p:nvSpPr>
        <p:spPr>
          <a:xfrm>
            <a:off x="457200" y="1200150"/>
            <a:ext cx="8229600" cy="3394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400"/>
              <a:t>The mock run of the algorithms course took less than the full four hours allocated, but some exercises were truncated short.   By simply extending some of the exploration exercises by five minutes it should take the full four hours.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Ultimately instructor discretion will factor into if a given exercise should be 5, 10, or 15 minutes depending on the speed at which the material is covered.  Some exercises can also be optional based on instructor discretion as well, but kept in the slide deck for students who take the course offline and aren’t inhibited by a four time limit</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t/>
            </a:r>
            <a:endParaRPr sz="1400"/>
          </a:p>
        </p:txBody>
      </p:sp>
      <p:sp>
        <p:nvSpPr>
          <p:cNvPr id="119" name="Google Shape;119;p21"/>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Final Remarks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idx="1" type="body"/>
          </p:nvPr>
        </p:nvSpPr>
        <p:spPr>
          <a:xfrm>
            <a:off x="457200" y="1200150"/>
            <a:ext cx="8229600" cy="3394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first section covering graph theory and terminology should be somewhat brief.  The expectation is that most students will have been exposed to this material in schooling or their career.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This section should take no longer than 20-25 minutes, with 5-10 minutes simply the introductions and everyone getting settled.</a:t>
            </a:r>
            <a:endParaRPr/>
          </a:p>
        </p:txBody>
      </p:sp>
      <p:sp>
        <p:nvSpPr>
          <p:cNvPr id="63" name="Google Shape;63;p13"/>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1 Graph Theory and Terminology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457200" y="1200150"/>
            <a:ext cx="8229600" cy="3394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600"/>
              <a:t>The next section is very brief highlighting the three graph providers most people from Optum are familiar: TigerGraph, AnzoGraph and Neo4J.</a:t>
            </a:r>
            <a:endParaRPr sz="1600"/>
          </a:p>
          <a:p>
            <a:pPr indent="0" lvl="0" marL="0" rtl="0" algn="l">
              <a:spcBef>
                <a:spcPts val="360"/>
              </a:spcBef>
              <a:spcAft>
                <a:spcPts val="0"/>
              </a:spcAft>
              <a:buNone/>
            </a:pPr>
            <a:r>
              <a:t/>
            </a:r>
            <a:endParaRPr sz="1600"/>
          </a:p>
          <a:p>
            <a:pPr indent="0" lvl="0" marL="0" rtl="0" algn="l">
              <a:spcBef>
                <a:spcPts val="360"/>
              </a:spcBef>
              <a:spcAft>
                <a:spcPts val="0"/>
              </a:spcAft>
              <a:buNone/>
            </a:pPr>
            <a:r>
              <a:rPr lang="en-US" sz="1600"/>
              <a:t>The last bit of the section documents the algorithm support by presence of the respective icon.</a:t>
            </a:r>
            <a:endParaRPr sz="1600"/>
          </a:p>
          <a:p>
            <a:pPr indent="0" lvl="0" marL="0" rtl="0" algn="l">
              <a:spcBef>
                <a:spcPts val="360"/>
              </a:spcBef>
              <a:spcAft>
                <a:spcPts val="0"/>
              </a:spcAft>
              <a:buNone/>
            </a:pPr>
            <a:r>
              <a:t/>
            </a:r>
            <a:endParaRPr sz="1600"/>
          </a:p>
          <a:p>
            <a:pPr indent="0" lvl="0" marL="0" rtl="0" algn="l">
              <a:spcBef>
                <a:spcPts val="360"/>
              </a:spcBef>
              <a:spcAft>
                <a:spcPts val="0"/>
              </a:spcAft>
              <a:buNone/>
            </a:pPr>
            <a:r>
              <a:rPr lang="en-US" sz="1600"/>
              <a:t>The final bit is getting the TigerGraph instance up and running.  Currently there is not much of an overview compared to the modeling course, but the content here is much more instructor led and it didn’t seem as necessary.</a:t>
            </a:r>
            <a:endParaRPr sz="1600"/>
          </a:p>
          <a:p>
            <a:pPr indent="0" lvl="0" marL="0" rtl="0" algn="l">
              <a:spcBef>
                <a:spcPts val="360"/>
              </a:spcBef>
              <a:spcAft>
                <a:spcPts val="0"/>
              </a:spcAft>
              <a:buNone/>
            </a:pPr>
            <a:r>
              <a:t/>
            </a:r>
            <a:endParaRPr sz="1600"/>
          </a:p>
          <a:p>
            <a:pPr indent="0" lvl="0" marL="0" rtl="0" algn="l">
              <a:spcBef>
                <a:spcPts val="360"/>
              </a:spcBef>
              <a:spcAft>
                <a:spcPts val="0"/>
              </a:spcAft>
              <a:buNone/>
            </a:pPr>
            <a:r>
              <a:t/>
            </a:r>
            <a:endParaRPr sz="1600"/>
          </a:p>
        </p:txBody>
      </p:sp>
      <p:sp>
        <p:nvSpPr>
          <p:cNvPr id="70" name="Google Shape;70;p14"/>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2 Graph Database 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457200" y="1200150"/>
            <a:ext cx="8229600" cy="3394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600"/>
              <a:t>When setting up the docker instances a couple of notes that are also included on the respective slide.</a:t>
            </a:r>
            <a:endParaRPr sz="1600"/>
          </a:p>
          <a:p>
            <a:pPr indent="0" lvl="0" marL="0" rtl="0" algn="l">
              <a:spcBef>
                <a:spcPts val="360"/>
              </a:spcBef>
              <a:spcAft>
                <a:spcPts val="0"/>
              </a:spcAft>
              <a:buNone/>
            </a:pPr>
            <a:r>
              <a:t/>
            </a:r>
            <a:endParaRPr sz="1600"/>
          </a:p>
          <a:p>
            <a:pPr indent="0" lvl="0" marL="0" rtl="0" algn="l">
              <a:spcBef>
                <a:spcPts val="360"/>
              </a:spcBef>
              <a:spcAft>
                <a:spcPts val="0"/>
              </a:spcAft>
              <a:buNone/>
            </a:pPr>
            <a:r>
              <a:rPr lang="en-US" sz="1600"/>
              <a:t>It is highly recommend to change the default memory limit for Docker from 2GB up to 8 GB if possible and increase the swap from 1 GB (Default) to 2 GB.  While using TigerGraph we noticed some performance issues on student’s machine that only had 8 GB of memory.  </a:t>
            </a:r>
            <a:endParaRPr sz="1600"/>
          </a:p>
          <a:p>
            <a:pPr indent="0" lvl="0" marL="0" rtl="0" algn="l">
              <a:spcBef>
                <a:spcPts val="360"/>
              </a:spcBef>
              <a:spcAft>
                <a:spcPts val="0"/>
              </a:spcAft>
              <a:buNone/>
            </a:pPr>
            <a:r>
              <a:t/>
            </a:r>
            <a:endParaRPr sz="1600"/>
          </a:p>
          <a:p>
            <a:pPr indent="0" lvl="0" marL="0" rtl="0" algn="l">
              <a:spcBef>
                <a:spcPts val="360"/>
              </a:spcBef>
              <a:spcAft>
                <a:spcPts val="0"/>
              </a:spcAft>
              <a:buNone/>
            </a:pPr>
            <a:r>
              <a:rPr lang="en-US" sz="1600"/>
              <a:t>This section should take no longer than 5 -10 minutes</a:t>
            </a:r>
            <a:endParaRPr sz="1600"/>
          </a:p>
        </p:txBody>
      </p:sp>
      <p:sp>
        <p:nvSpPr>
          <p:cNvPr id="77" name="Google Shape;77;p15"/>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2 Graph Database 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457200" y="1200150"/>
            <a:ext cx="8229600" cy="3747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400"/>
              <a:t>I can add more slides to give context for students who take the course off line, but the first exercise is to review the provided “DijkstraExample” query.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I had the students use the Explore Graph tab of TigerGraph and recreate the provided example graph from “Single-Source Shortest Path”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Exercise create the 5 vertices of type “Pickup” and create the edges as “route” edges where the distance value corresponds to the picture.  Running the algorithm should output a simple shortest path map of each “Pickup” vertex and the path to it from a given origin node.</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Next I had the students change the Distance value for all edges to 1 to simulate the unweighted graph example and rerun the query.</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Finally I allowed the students to make a couple of changes on their own and rerun the algorithm.  This exercise should take 5-15 minutes, but ultimately up to the instructor</a:t>
            </a:r>
            <a:endParaRPr sz="1400"/>
          </a:p>
        </p:txBody>
      </p:sp>
      <p:sp>
        <p:nvSpPr>
          <p:cNvPr id="84" name="Google Shape;84;p16"/>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3 Path Finding Algorithms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457200" y="1200150"/>
            <a:ext cx="8229600" cy="3747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400"/>
              <a:t>Between the exercises and the content the content review by the end of the section on Path algorithms it should be roughly half-way through the class (I.E. at the 2 hour mark).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I recommend a break of 5 - 10 minutes, but up to instructor depending on how the class has been proceeding.</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t/>
            </a:r>
            <a:endParaRPr sz="1400"/>
          </a:p>
        </p:txBody>
      </p:sp>
      <p:sp>
        <p:nvSpPr>
          <p:cNvPr id="91" name="Google Shape;91;p17"/>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3 Path Finding Algorithms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457200" y="1200150"/>
            <a:ext cx="8229600" cy="3747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400"/>
              <a:t>The section contains two hands on exercise  and again I’d recommend 5 - 10 minute on each following a similar approach to the Dijkstra example.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Closeness Centrality I provided a couple of different helper queries to measure distance various ways (Haversine, Euclidean and Manhattan).  Let the students uncomment and make changes and see the impacts on the overall algorithm.  Modifying the query involves uncommenting lines, so bottlenecks should be minimized.  Spending 5 - 10 minutes seems to be appropriate to reinforce the content.</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There was a very similar approach for the Degree Centrality algorithm.  It tended to go a little faster, so it may be more 5 - 8 minutes.  The changes were also straight forward only involving adding a parameter to the outdegree function call to see the changes.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Between content and exercise break this section should take around  45 - 50 minutes</a:t>
            </a:r>
            <a:endParaRPr sz="1400"/>
          </a:p>
        </p:txBody>
      </p:sp>
      <p:sp>
        <p:nvSpPr>
          <p:cNvPr id="98" name="Google Shape;98;p18"/>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4 Centrality Algorithms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457200" y="1200150"/>
            <a:ext cx="8229600" cy="3394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400"/>
              <a:t>The Louvain Modularity algorithm can be somewhat overwhelming.  It’s difficult to perform and easily validate within the time constraints.  Instead I found it better to go over a simple exercise on how modularity is scored and give an overview of the algorithm itself.  This was roughly 10 - 15 minutes.</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The other community algorithms were easier to deep dive and verify, spending roughly 5 - 8 minutes on Label Propagation and Triangle Counting.  Connected components is a much shorter discussion and took only a couple of minutes</a:t>
            </a:r>
            <a:endParaRPr sz="1400"/>
          </a:p>
        </p:txBody>
      </p:sp>
      <p:sp>
        <p:nvSpPr>
          <p:cNvPr id="105" name="Google Shape;105;p19"/>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5 Community Algorithms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idx="1" type="body"/>
          </p:nvPr>
        </p:nvSpPr>
        <p:spPr>
          <a:xfrm>
            <a:off x="457200" y="1200150"/>
            <a:ext cx="8229600" cy="3394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400"/>
              <a:t>The “CosineSimilarityExample” query is again another opportunity for a hands on exercise.  The example demonstrates trying to draw similarities between patients based on two attributes, just age and gender.  I had the students make changes to values of how the gender attribute was determined.  Then rerun the query to see some changes.  This should be about a 5 -10 minute exercise altogether, but can be cut short if needed for time constraints.</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The rest of the material should take about 20 - 25 minutes culminating on the discussion around entity resolution.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t/>
            </a:r>
            <a:endParaRPr sz="1400"/>
          </a:p>
        </p:txBody>
      </p:sp>
      <p:sp>
        <p:nvSpPr>
          <p:cNvPr id="112" name="Google Shape;112;p20"/>
          <p:cNvSpPr txBox="1"/>
          <p:nvPr>
            <p:ph idx="2" type="body"/>
          </p:nvPr>
        </p:nvSpPr>
        <p:spPr>
          <a:xfrm>
            <a:off x="11113" y="41275"/>
            <a:ext cx="7380300" cy="77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6 Similarity Algorithms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