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69" r:id="rId3"/>
    <p:sldId id="270" r:id="rId4"/>
    <p:sldId id="276" r:id="rId5"/>
    <p:sldId id="271" r:id="rId6"/>
    <p:sldId id="256" r:id="rId7"/>
    <p:sldId id="261" r:id="rId8"/>
    <p:sldId id="258" r:id="rId9"/>
    <p:sldId id="257" r:id="rId10"/>
    <p:sldId id="259" r:id="rId11"/>
    <p:sldId id="260" r:id="rId12"/>
    <p:sldId id="262" r:id="rId13"/>
    <p:sldId id="263" r:id="rId14"/>
    <p:sldId id="264" r:id="rId15"/>
    <p:sldId id="265" r:id="rId16"/>
    <p:sldId id="267" r:id="rId17"/>
    <p:sldId id="268" r:id="rId18"/>
    <p:sldId id="266" r:id="rId19"/>
    <p:sldId id="274" r:id="rId20"/>
    <p:sldId id="275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5"/>
    <p:restoredTop sz="94627"/>
  </p:normalViewPr>
  <p:slideViewPr>
    <p:cSldViewPr snapToGrid="0" snapToObjects="1">
      <p:cViewPr varScale="1">
        <p:scale>
          <a:sx n="92" d="100"/>
          <a:sy n="92" d="100"/>
        </p:scale>
        <p:origin x="1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46BD-E329-0A43-902E-934AF9AF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566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43A5B-49E9-6348-A211-D307C6F7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3690-E95F-BD4E-A58F-017EB8356BF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B3473-D4F0-2549-AE10-6424DB2F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DEDA4-66E0-7D4C-ACF2-B3415D85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F239-7FD2-C544-B4AF-7519364CD3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B16F22-9273-FE4F-8FFC-66C239629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512"/>
            <a:ext cx="10515600" cy="4351338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2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5CE2-63E8-9544-B278-64C1F8CA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274A3-8F2A-864B-873E-531ABDB36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1C00F-2653-F444-9B17-3D7FE910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3690-E95F-BD4E-A58F-017EB8356BF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DA35F-FBDC-BC42-AFF6-331FD26B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37168-25C1-1B40-B508-332F685B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F239-7FD2-C544-B4AF-7519364CD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7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D1BB2-4FAB-D347-A7D9-E3F8E67CC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244E1-51E0-7546-A647-DB9F47FBD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EF506-1612-E14D-9D33-AEBE7569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3690-E95F-BD4E-A58F-017EB8356BF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351C7-253B-3748-8EEE-0B037E02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0B391-FA2E-8C4A-9F83-024F2B64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F239-7FD2-C544-B4AF-7519364CD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9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015B-E82A-D449-8CF6-17F3C0756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BDA85-E7B9-A54D-825D-40ED4E340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51F85-BCA1-B24C-BFE2-A5413677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3690-E95F-BD4E-A58F-017EB8356BF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3810C-1559-2F42-AFB4-C2D62D2E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F65E-8652-9C45-9FD2-9A2D2399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F239-7FD2-C544-B4AF-7519364CD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6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61BD-6D3C-E94D-83B6-04C61FCC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4289-149A-834E-A604-F8FCA5FCC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C2AA1-058E-1044-8DEE-F85C0C01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3690-E95F-BD4E-A58F-017EB8356BF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C61A1-1660-1745-90CF-6815944B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A9E57-2984-DD4A-975C-C65164C7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F239-7FD2-C544-B4AF-7519364CD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9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CBD9-BFB1-E941-92DF-FE368C97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4284B-883E-714A-9731-CFF7E7E10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0F759-4254-8847-AC70-9499596F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6C5A3-EC34-B142-A300-FE42F9F9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3690-E95F-BD4E-A58F-017EB8356BF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9573C-A599-C047-BA0A-9C5D1EBC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10B5F-722D-E843-B41B-06F3A950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F239-7FD2-C544-B4AF-7519364CD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FF63-EA3F-A74B-96AC-D8AB88CD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FBDB9-A174-F24D-86C3-305247DFE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2E7D0-F77C-B743-B7B8-A3203E75D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F1DF8-FB6B-4C4E-97C3-1580621AB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008EE-2A6D-3B46-9F18-0C8270021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DE18F-FEAB-F549-B6B0-4F8B8F11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3690-E95F-BD4E-A58F-017EB8356BF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D2FD1-B4B2-2D4E-BF0C-E06A9E1E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9EC3B-D73D-5243-AFAB-4DE4F753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F239-7FD2-C544-B4AF-7519364CD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8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115E-90DA-D449-9194-46E62B45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33979-2C8A-7B49-989D-CC607D3C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3690-E95F-BD4E-A58F-017EB8356BF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AF18F-E16D-6446-A075-EC2F436A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A1ECB-3167-7347-9875-990BB33D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F239-7FD2-C544-B4AF-7519364CD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35617-3546-C54F-B52C-6A5646A1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3690-E95F-BD4E-A58F-017EB8356BF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1ABE7-5950-A34B-916A-44F7661A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9F4B4-40B5-5646-8C5E-620A7647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F239-7FD2-C544-B4AF-7519364CD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1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75A4-6726-2445-9C0F-52203C31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47C0-FB9D-CF4A-B201-695FBC103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7D9A4-7561-B945-9D34-0E9BED347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72D39-47CA-B046-8489-A2280DEF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3690-E95F-BD4E-A58F-017EB8356BF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97217-06AB-7846-AD97-D9BAA2A7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FCDDF-79D5-3346-97DC-EF3CD7AB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F239-7FD2-C544-B4AF-7519364CD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6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921A-3DBA-0E47-AF51-8EE9B87DF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8FB1B-C1C5-BF47-ADF8-B5B98DD3D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8B0BE-F6E6-6941-B332-DC78B9944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CF055-7169-3C48-BBAB-25653554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3690-E95F-BD4E-A58F-017EB8356BF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D60C-DAA3-4042-8EED-D3263CB5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94744-6CCB-B440-BD67-66DF25E1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F239-7FD2-C544-B4AF-7519364CD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8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A6405-BFC3-D74A-9DE8-8652ED299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3F987-001B-F64A-A52B-83B21CFD8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4E7C5-91B8-8F46-B350-2E69BE2F4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03690-E95F-BD4E-A58F-017EB8356BF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4BFB4-5327-6B45-A866-F5E625ADA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21BA0-5792-8344-B3F3-FB6540542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EF239-7FD2-C544-B4AF-7519364CD31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A8195B-2C5A-9D41-B805-C4E398967B2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3558" y="230188"/>
            <a:ext cx="2833554" cy="80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5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00/query/MyGraph/countDoctor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tigergraph.com/release-notes-change-log/release-notes-tigergraph-2.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igergraph.com/v/2.4/intro/gsql-10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gergraph/ecosys/blob/master/guru_scripts/docker/README.md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927D-3E06-584D-82C4-FBE581C37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4618"/>
            <a:ext cx="9144000" cy="3066618"/>
          </a:xfrm>
        </p:spPr>
        <p:txBody>
          <a:bodyPr>
            <a:normAutofit fontScale="90000"/>
          </a:bodyPr>
          <a:lstStyle/>
          <a:p>
            <a:r>
              <a:rPr lang="en-US" dirty="0"/>
              <a:t>Welcome!</a:t>
            </a:r>
            <a:br>
              <a:rPr lang="en-US" dirty="0"/>
            </a:br>
            <a:r>
              <a:rPr lang="en-US" dirty="0"/>
              <a:t>Graph Training</a:t>
            </a:r>
            <a:br>
              <a:rPr lang="en-US" dirty="0"/>
            </a:br>
            <a:r>
              <a:rPr lang="en-US" dirty="0"/>
              <a:t>Letterkenny, Ireland</a:t>
            </a:r>
            <a:br>
              <a:rPr lang="en-US" dirty="0"/>
            </a:br>
            <a:r>
              <a:rPr lang="en-US" dirty="0"/>
              <a:t>November 13th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6B06D-CF31-5E4C-947E-63F383376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Dan McCreary</a:t>
            </a:r>
          </a:p>
          <a:p>
            <a:r>
              <a:rPr lang="en-US" sz="3600" dirty="0"/>
              <a:t>Jamie O’Leary</a:t>
            </a:r>
          </a:p>
        </p:txBody>
      </p:sp>
    </p:spTree>
    <p:extLst>
      <p:ext uri="{BB962C8B-B14F-4D97-AF65-F5344CB8AC3E}">
        <p14:creationId xmlns:p14="http://schemas.microsoft.com/office/powerpoint/2010/main" val="13651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B772-DF00-DA4A-B7C6-06F5E0FD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log (2 of 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AE3F2-E81B-BE4D-B96D-F877CCC22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1794"/>
            <a:ext cx="12192000" cy="21871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10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58D8F2-44A1-3346-9755-8F86A8465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656" y="361363"/>
            <a:ext cx="5626100" cy="6184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2657B2-EF47-9047-BF27-49BF39F14976}"/>
              </a:ext>
            </a:extLst>
          </p:cNvPr>
          <p:cNvSpPr txBox="1"/>
          <p:nvPr/>
        </p:nvSpPr>
        <p:spPr>
          <a:xfrm>
            <a:off x="512618" y="471054"/>
            <a:ext cx="184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Startup Log 3 of 3</a:t>
            </a:r>
          </a:p>
        </p:txBody>
      </p:sp>
    </p:spTree>
    <p:extLst>
      <p:ext uri="{BB962C8B-B14F-4D97-AF65-F5344CB8AC3E}">
        <p14:creationId xmlns:p14="http://schemas.microsoft.com/office/powerpoint/2010/main" val="21381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C802-917E-9F42-BDDE-6A602B8B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9E2A-BC4B-4C4F-A3EC-F86A35C34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Vertex: Doctor</a:t>
            </a:r>
          </a:p>
          <a:p>
            <a:pPr marL="0" indent="0">
              <a:buNone/>
            </a:pPr>
            <a:r>
              <a:rPr lang="en-US" dirty="0"/>
              <a:t>doctorID	</a:t>
            </a:r>
          </a:p>
          <a:p>
            <a:pPr marL="0" indent="0">
              <a:buNone/>
            </a:pPr>
            <a:r>
              <a:rPr lang="en-US" dirty="0"/>
              <a:t>givenName	</a:t>
            </a:r>
          </a:p>
          <a:p>
            <a:pPr marL="0" indent="0">
              <a:buNone/>
            </a:pPr>
            <a:r>
              <a:rPr lang="en-US" dirty="0"/>
              <a:t>familyName	</a:t>
            </a:r>
          </a:p>
          <a:p>
            <a:pPr marL="0" indent="0">
              <a:buNone/>
            </a:pPr>
            <a:r>
              <a:rPr lang="en-US" dirty="0"/>
              <a:t>specialty</a:t>
            </a:r>
          </a:p>
        </p:txBody>
      </p:sp>
    </p:spTree>
    <p:extLst>
      <p:ext uri="{BB962C8B-B14F-4D97-AF65-F5344CB8AC3E}">
        <p14:creationId xmlns:p14="http://schemas.microsoft.com/office/powerpoint/2010/main" val="3266053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EA1F47-100D-D542-9E3B-2D908EFA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REST service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ED3809-3B97-6B4B-8E17-DEC85B6FA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512"/>
            <a:ext cx="6754091" cy="2069284"/>
          </a:xfrm>
        </p:spPr>
        <p:txBody>
          <a:bodyPr>
            <a:spAutoFit/>
          </a:bodyPr>
          <a:lstStyle/>
          <a:p>
            <a:r>
              <a:rPr lang="en-US" dirty="0"/>
              <a:t>{"version":</a:t>
            </a:r>
          </a:p>
          <a:p>
            <a:r>
              <a:rPr lang="en-US" dirty="0"/>
              <a:t>   {"edition":"developer","api":"v2","schema":0},</a:t>
            </a:r>
          </a:p>
          <a:p>
            <a:r>
              <a:rPr lang="en-US" dirty="0"/>
              <a:t>   "</a:t>
            </a:r>
            <a:r>
              <a:rPr lang="en-US" dirty="0" err="1"/>
              <a:t>error":false</a:t>
            </a:r>
            <a:r>
              <a:rPr lang="en-US" dirty="0"/>
              <a:t>,</a:t>
            </a:r>
          </a:p>
          <a:p>
            <a:r>
              <a:rPr lang="en-US" dirty="0"/>
              <a:t>   "message":"",</a:t>
            </a:r>
          </a:p>
          <a:p>
            <a:r>
              <a:rPr lang="en-US" dirty="0"/>
              <a:t>   "results":[{"</a:t>
            </a:r>
            <a:r>
              <a:rPr lang="en-US" dirty="0" err="1"/>
              <a:t>doctors.size</a:t>
            </a:r>
            <a:r>
              <a:rPr lang="en-US" dirty="0"/>
              <a:t>()":10}]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F8D81-9BD4-EA41-BD1B-BCD311D50772}"/>
              </a:ext>
            </a:extLst>
          </p:cNvPr>
          <p:cNvSpPr txBox="1"/>
          <p:nvPr/>
        </p:nvSpPr>
        <p:spPr>
          <a:xfrm>
            <a:off x="718782" y="949180"/>
            <a:ext cx="513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http://localhost:9000/query/MyGraph/countDoctors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07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0C268A-A666-2A4E-AAEB-7ECB591A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F45877-2F43-4A4C-8416-581F8EF70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curl -X GET http://localhost:9000/query/</a:t>
            </a:r>
            <a:r>
              <a:rPr lang="en-US" dirty="0" err="1"/>
              <a:t>MyGraph</a:t>
            </a:r>
            <a:r>
              <a:rPr lang="en-US" dirty="0"/>
              <a:t>/</a:t>
            </a:r>
            <a:r>
              <a:rPr lang="en-US" dirty="0" err="1"/>
              <a:t>countDoctors</a:t>
            </a:r>
            <a:endParaRPr lang="en-US" dirty="0"/>
          </a:p>
          <a:p>
            <a:r>
              <a:rPr lang="en-US" dirty="0"/>
              <a:t>{"version":{"edition":"developer","api":"v2","schema":0},"</a:t>
            </a:r>
            <a:r>
              <a:rPr lang="en-US" dirty="0" err="1"/>
              <a:t>error":false,"message":"","results</a:t>
            </a:r>
            <a:r>
              <a:rPr lang="en-US" dirty="0"/>
              <a:t>":[{"</a:t>
            </a:r>
            <a:r>
              <a:rPr lang="en-US" dirty="0" err="1"/>
              <a:t>doctors.size</a:t>
            </a:r>
            <a:r>
              <a:rPr lang="en-US" dirty="0"/>
              <a:t>()":10}]}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56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A884FF-CB05-8843-A5BD-D51D1E2D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GSQL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92D29-8904-1E40-AD42-77A171778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laptop$ ssh -p 14022 </a:t>
            </a:r>
            <a:r>
              <a:rPr lang="en-US" dirty="0" err="1"/>
              <a:t>tigergraph@localhost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gsql</a:t>
            </a:r>
            <a:endParaRPr lang="en-US" dirty="0"/>
          </a:p>
          <a:p>
            <a:r>
              <a:rPr lang="en-US" dirty="0"/>
              <a:t>GSQL-DEV&gt; ls</a:t>
            </a:r>
          </a:p>
          <a:p>
            <a:r>
              <a:rPr lang="en-US" dirty="0"/>
              <a:t>GSQL-DEV&gt; USE GRAPH </a:t>
            </a:r>
            <a:r>
              <a:rPr lang="en-US" dirty="0" err="1"/>
              <a:t>MyGraph</a:t>
            </a:r>
            <a:endParaRPr lang="en-US" dirty="0"/>
          </a:p>
          <a:p>
            <a:r>
              <a:rPr lang="en-US" dirty="0"/>
              <a:t>GSQL-DEV&gt; SELECT COUNT() FROM Doctor</a:t>
            </a:r>
          </a:p>
          <a:p>
            <a:r>
              <a:rPr lang="en-US" dirty="0"/>
              <a:t>GSQL-DEV&gt; SELECT * FROM Doctor LIMIT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93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C18B3-2061-8447-AFA7-009DA235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GSQL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2EC704-662E-4F41-8701-D07AEA02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echo $PATH</a:t>
            </a:r>
          </a:p>
          <a:p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sbin</a:t>
            </a:r>
            <a:r>
              <a:rPr lang="en-US" dirty="0"/>
              <a:t>:/</a:t>
            </a:r>
            <a:r>
              <a:rPr lang="en-US" dirty="0" err="1"/>
              <a:t>usr</a:t>
            </a:r>
            <a:r>
              <a:rPr lang="en-US" dirty="0"/>
              <a:t>/local/bin:/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:/</a:t>
            </a:r>
            <a:r>
              <a:rPr lang="en-US" dirty="0" err="1"/>
              <a:t>usr</a:t>
            </a:r>
            <a:r>
              <a:rPr lang="en-US" dirty="0"/>
              <a:t>/bin:/</a:t>
            </a:r>
            <a:r>
              <a:rPr lang="en-US" dirty="0" err="1"/>
              <a:t>sbin</a:t>
            </a:r>
            <a:r>
              <a:rPr lang="en-US" dirty="0"/>
              <a:t>:/bin:/</a:t>
            </a:r>
            <a:r>
              <a:rPr lang="en-US" dirty="0" err="1"/>
              <a:t>usr</a:t>
            </a:r>
            <a:r>
              <a:rPr lang="en-US" dirty="0"/>
              <a:t>/games:/</a:t>
            </a:r>
            <a:r>
              <a:rPr lang="en-US" dirty="0" err="1"/>
              <a:t>usr</a:t>
            </a:r>
            <a:r>
              <a:rPr lang="en-US" dirty="0"/>
              <a:t>/local/games:/home/tigergraph/.gium:/home/tigergraph/.gium/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06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2DD0F8-E9BF-7E4A-8B0D-40DAB4A7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prompt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89D3BA-B9B0-BF4D-8F3C-7FE3AD232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2981"/>
            <a:ext cx="10515600" cy="3453123"/>
          </a:xfrm>
        </p:spPr>
        <p:txBody>
          <a:bodyPr/>
          <a:lstStyle/>
          <a:p>
            <a:r>
              <a:rPr lang="en-US" dirty="0"/>
              <a:t>if [ "$</a:t>
            </a:r>
            <a:r>
              <a:rPr lang="en-US" dirty="0" err="1"/>
              <a:t>color_prompt</a:t>
            </a:r>
            <a:r>
              <a:rPr lang="en-US" dirty="0"/>
              <a:t>" = yes ]; then</a:t>
            </a:r>
          </a:p>
          <a:p>
            <a:r>
              <a:rPr lang="en-US" dirty="0"/>
              <a:t>    PS1='${</a:t>
            </a:r>
            <a:r>
              <a:rPr lang="en-US" dirty="0" err="1"/>
              <a:t>debian_chroot</a:t>
            </a:r>
            <a:r>
              <a:rPr lang="en-US" dirty="0"/>
              <a:t>:+($</a:t>
            </a:r>
            <a:r>
              <a:rPr lang="en-US" dirty="0" err="1"/>
              <a:t>debian_chroot</a:t>
            </a:r>
            <a:r>
              <a:rPr lang="en-US" dirty="0"/>
              <a:t>)}\[\033[01;32m\]\[\033[00m\]docker:\[\033[01;34m\]\w\[\033[00m\]\$ '</a:t>
            </a:r>
          </a:p>
          <a:p>
            <a:r>
              <a:rPr lang="en-US" dirty="0"/>
              <a:t>    # PS1='${</a:t>
            </a:r>
            <a:r>
              <a:rPr lang="en-US" dirty="0" err="1"/>
              <a:t>debian_chroot</a:t>
            </a:r>
            <a:r>
              <a:rPr lang="en-US" dirty="0"/>
              <a:t>:+($</a:t>
            </a:r>
            <a:r>
              <a:rPr lang="en-US" dirty="0" err="1"/>
              <a:t>debian_chroot</a:t>
            </a:r>
            <a:r>
              <a:rPr lang="en-US" dirty="0"/>
              <a:t>)}\[\033[01;32m</a:t>
            </a:r>
            <a:r>
              <a:rPr lang="en-US" b="1" dirty="0">
                <a:solidFill>
                  <a:srgbClr val="FF0000"/>
                </a:solidFill>
              </a:rPr>
              <a:t>\]\u@\h\[\</a:t>
            </a:r>
            <a:r>
              <a:rPr lang="en-US" dirty="0"/>
              <a:t>033[00m\]:\[\033[01;34m\]\w\[\033[00m\]\$ '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    PS1='${</a:t>
            </a:r>
            <a:r>
              <a:rPr lang="en-US" dirty="0" err="1"/>
              <a:t>debian_chroot</a:t>
            </a:r>
            <a:r>
              <a:rPr lang="en-US" dirty="0"/>
              <a:t>:+($</a:t>
            </a:r>
            <a:r>
              <a:rPr lang="en-US" dirty="0" err="1"/>
              <a:t>debian_chroot</a:t>
            </a:r>
            <a:r>
              <a:rPr lang="en-US" dirty="0"/>
              <a:t>)}\w\$ '</a:t>
            </a:r>
          </a:p>
          <a:p>
            <a:r>
              <a:rPr lang="en-US" dirty="0"/>
              <a:t>    # PS1='${</a:t>
            </a:r>
            <a:r>
              <a:rPr lang="en-US" dirty="0" err="1"/>
              <a:t>debian_chroot</a:t>
            </a:r>
            <a:r>
              <a:rPr lang="en-US" dirty="0"/>
              <a:t>:+($</a:t>
            </a:r>
            <a:r>
              <a:rPr lang="en-US" dirty="0" err="1"/>
              <a:t>debian_chroot</a:t>
            </a:r>
            <a:r>
              <a:rPr lang="en-US" dirty="0"/>
              <a:t>)}\u@\h:\w\$ '</a:t>
            </a:r>
          </a:p>
          <a:p>
            <a:r>
              <a:rPr lang="en-US" dirty="0"/>
              <a:t>fi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AE050-A439-0944-AD6C-A1747C3EBD2A}"/>
              </a:ext>
            </a:extLst>
          </p:cNvPr>
          <p:cNvSpPr txBox="1"/>
          <p:nvPr/>
        </p:nvSpPr>
        <p:spPr>
          <a:xfrm>
            <a:off x="838200" y="1293396"/>
            <a:ext cx="3058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tigergraph@e1735d8081c6</a:t>
            </a:r>
            <a:r>
              <a:rPr lang="en-US" dirty="0"/>
              <a:t>:</a:t>
            </a:r>
            <a:r>
              <a:rPr lang="en-US" b="1" dirty="0"/>
              <a:t>~</a:t>
            </a:r>
            <a:r>
              <a:rPr lang="en-US" dirty="0"/>
              <a:t>$</a:t>
            </a:r>
          </a:p>
          <a:p>
            <a:r>
              <a:rPr lang="en-US" dirty="0"/>
              <a:t>\u – user</a:t>
            </a:r>
          </a:p>
          <a:p>
            <a:r>
              <a:rPr lang="en-US" dirty="0"/>
              <a:t>\h - host</a:t>
            </a:r>
          </a:p>
        </p:txBody>
      </p:sp>
    </p:spTree>
    <p:extLst>
      <p:ext uri="{BB962C8B-B14F-4D97-AF65-F5344CB8AC3E}">
        <p14:creationId xmlns:p14="http://schemas.microsoft.com/office/powerpoint/2010/main" val="324313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641290-5C76-9F47-B13E-DB49A529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3AA170-7B98-F84D-B992-CBF44430D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GSQL-Dev &gt; </a:t>
            </a:r>
            <a:r>
              <a:rPr lang="en-US" dirty="0"/>
              <a:t>SELECT * FROM Doctor WHERE </a:t>
            </a:r>
            <a:r>
              <a:rPr lang="en-US" dirty="0" err="1"/>
              <a:t>primary_id</a:t>
            </a:r>
            <a:r>
              <a:rPr lang="en-US" dirty="0"/>
              <a:t>=="d1"</a:t>
            </a:r>
          </a:p>
          <a:p>
            <a:r>
              <a:rPr lang="en-US" dirty="0"/>
              <a:t>[{</a:t>
            </a:r>
          </a:p>
          <a:p>
            <a:r>
              <a:rPr lang="en-US" dirty="0"/>
              <a:t>  "</a:t>
            </a:r>
            <a:r>
              <a:rPr lang="en-US" dirty="0" err="1"/>
              <a:t>v_id</a:t>
            </a:r>
            <a:r>
              <a:rPr lang="en-US" dirty="0"/>
              <a:t>": "d1",</a:t>
            </a:r>
          </a:p>
          <a:p>
            <a:r>
              <a:rPr lang="en-US" dirty="0"/>
              <a:t>  "attributes": {</a:t>
            </a:r>
          </a:p>
          <a:p>
            <a:r>
              <a:rPr lang="en-US" dirty="0"/>
              <a:t>    "specialty": "Family Practice",</a:t>
            </a:r>
          </a:p>
          <a:p>
            <a:r>
              <a:rPr lang="en-US" dirty="0"/>
              <a:t>    "doctorID": "d1",</a:t>
            </a:r>
          </a:p>
          <a:p>
            <a:r>
              <a:rPr lang="en-US" dirty="0"/>
              <a:t>    "givenName": "Sue",</a:t>
            </a:r>
          </a:p>
          <a:p>
            <a:r>
              <a:rPr lang="en-US" dirty="0"/>
              <a:t>    "familyName": "Smith"</a:t>
            </a:r>
          </a:p>
          <a:p>
            <a:r>
              <a:rPr lang="en-US" dirty="0"/>
              <a:t>  },</a:t>
            </a:r>
          </a:p>
          <a:p>
            <a:r>
              <a:rPr lang="en-US" dirty="0"/>
              <a:t>  "v_type": "Doctor"</a:t>
            </a:r>
          </a:p>
          <a:p>
            <a:r>
              <a:rPr lang="en-US" dirty="0"/>
              <a:t>}]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76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2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CE53-23B7-4045-8567-C2C0CF25C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TigerGraph 2.5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15B5-1FFD-FF41-B590-9F32721C1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509" y="3602038"/>
            <a:ext cx="11028217" cy="1655762"/>
          </a:xfrm>
        </p:spPr>
        <p:txBody>
          <a:bodyPr/>
          <a:lstStyle/>
          <a:p>
            <a:r>
              <a:rPr lang="en-US" dirty="0"/>
              <a:t>November 2019</a:t>
            </a:r>
          </a:p>
          <a:p>
            <a:r>
              <a:rPr lang="en-US" dirty="0"/>
              <a:t>Release Notes</a:t>
            </a:r>
          </a:p>
          <a:p>
            <a:r>
              <a:rPr lang="en-US" dirty="0">
                <a:hlinkClick r:id="rId2"/>
              </a:rPr>
              <a:t>https://docs.tigergraph.com/release-notes-change-log/release-notes-tigergraph-2.5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79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0B31-C92A-8D40-B37F-E933B9D7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Add data from file, S3, 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</a:rPr>
              <a:t>HTTP, Kafka, FTP or 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AA5D-E2A1-FE4D-96DE-D7BFFC000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3163"/>
            <a:ext cx="10515600" cy="9537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559CB-A04B-A141-9757-897508750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56" y="2205664"/>
            <a:ext cx="5256044" cy="30174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132B96-B006-6E4E-8AE9-06FDA17D9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55" y="1435292"/>
            <a:ext cx="5198232" cy="362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21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F16FD9-6B24-4748-99D2-25B65B69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GSQL 102 – Pattern Matching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C78483-36F6-914E-A8A7-5CEEE276C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69"/>
          <a:stretch/>
        </p:blipFill>
        <p:spPr>
          <a:xfrm>
            <a:off x="1537853" y="2684345"/>
            <a:ext cx="7616969" cy="34670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8B6764-18F9-CE47-B338-B514E6C8200C}"/>
              </a:ext>
            </a:extLst>
          </p:cNvPr>
          <p:cNvSpPr txBox="1"/>
          <p:nvPr/>
        </p:nvSpPr>
        <p:spPr>
          <a:xfrm>
            <a:off x="6748234" y="2196814"/>
            <a:ext cx="481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https://docs.tigergraph.com/v/2.4/intro/gsql-102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7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4589F9-940D-C844-8331-6106A8EF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E7DB2-E005-8B4E-9575-96896DBEC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8039"/>
            <a:ext cx="10515600" cy="745815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</a:rPr>
              <a:t>Person - (Friendship) - Person - (Friendship) – Person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600B16-8DCC-D84B-AA05-DC11D99F99F7}"/>
              </a:ext>
            </a:extLst>
          </p:cNvPr>
          <p:cNvSpPr txBox="1">
            <a:spLocks/>
          </p:cNvSpPr>
          <p:nvPr/>
        </p:nvSpPr>
        <p:spPr>
          <a:xfrm>
            <a:off x="838200" y="4075567"/>
            <a:ext cx="10515600" cy="745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Person - (Friendship*2) - Person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29D6F-AC92-F24F-9938-ABC37412D01D}"/>
              </a:ext>
            </a:extLst>
          </p:cNvPr>
          <p:cNvSpPr txBox="1"/>
          <p:nvPr/>
        </p:nvSpPr>
        <p:spPr>
          <a:xfrm>
            <a:off x="838200" y="1252815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Friends of Friends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CBC804-F9F4-4C44-A220-AE0ED9F7D95B}"/>
              </a:ext>
            </a:extLst>
          </p:cNvPr>
          <p:cNvSpPr/>
          <p:nvPr/>
        </p:nvSpPr>
        <p:spPr>
          <a:xfrm>
            <a:off x="1759527" y="1995055"/>
            <a:ext cx="1551709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E316F6-C98F-F045-BA1F-86B24CE3A8B8}"/>
              </a:ext>
            </a:extLst>
          </p:cNvPr>
          <p:cNvSpPr/>
          <p:nvPr/>
        </p:nvSpPr>
        <p:spPr>
          <a:xfrm>
            <a:off x="4419600" y="2022764"/>
            <a:ext cx="1551709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56CCC7-DA26-3949-ADAA-96A8A5F9406C}"/>
              </a:ext>
            </a:extLst>
          </p:cNvPr>
          <p:cNvSpPr/>
          <p:nvPr/>
        </p:nvSpPr>
        <p:spPr>
          <a:xfrm>
            <a:off x="7079673" y="2022764"/>
            <a:ext cx="1551709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315D8E-7401-1249-8315-5A76C1E862DC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311236" y="2244437"/>
            <a:ext cx="1108364" cy="277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FA281D-1D7C-364D-8C70-F5BFCD4D7E29}"/>
              </a:ext>
            </a:extLst>
          </p:cNvPr>
          <p:cNvCxnSpPr>
            <a:stCxn id="8" idx="6"/>
          </p:cNvCxnSpPr>
          <p:nvPr/>
        </p:nvCxnSpPr>
        <p:spPr>
          <a:xfrm flipV="1">
            <a:off x="5971309" y="2272145"/>
            <a:ext cx="1108364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DB245D-616D-7B4C-859C-CFF19F91C38F}"/>
              </a:ext>
            </a:extLst>
          </p:cNvPr>
          <p:cNvSpPr txBox="1"/>
          <p:nvPr/>
        </p:nvSpPr>
        <p:spPr>
          <a:xfrm>
            <a:off x="3269672" y="182898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Friendship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A3D3BC-BF0F-2043-89CD-5E450FDDAE53}"/>
              </a:ext>
            </a:extLst>
          </p:cNvPr>
          <p:cNvSpPr txBox="1"/>
          <p:nvPr/>
        </p:nvSpPr>
        <p:spPr>
          <a:xfrm>
            <a:off x="5910763" y="1771051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Friendship</a:t>
            </a:r>
          </a:p>
        </p:txBody>
      </p:sp>
    </p:spTree>
    <p:extLst>
      <p:ext uri="{BB962C8B-B14F-4D97-AF65-F5344CB8AC3E}">
        <p14:creationId xmlns:p14="http://schemas.microsoft.com/office/powerpoint/2010/main" val="332529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3854BC-F91F-3141-ACFD-22F8C2D4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2.5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BD8AB9-25F1-FB43-8FAD-979919ED4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new Docker image does </a:t>
            </a:r>
            <a:r>
              <a:rPr lang="en-US" b="1" dirty="0"/>
              <a:t>not</a:t>
            </a:r>
            <a:r>
              <a:rPr lang="en-US" dirty="0"/>
              <a:t> automatically start the TigerGraph server</a:t>
            </a:r>
          </a:p>
          <a:p>
            <a:r>
              <a:rPr lang="en-US" dirty="0"/>
              <a:t>You must ssh in</a:t>
            </a:r>
            <a:br>
              <a:rPr lang="en-US" dirty="0"/>
            </a:br>
            <a:r>
              <a:rPr lang="en-US" dirty="0"/>
              <a:t>$ ssh -p 14022 </a:t>
            </a:r>
            <a:r>
              <a:rPr lang="en-US" dirty="0" err="1"/>
              <a:t>tigergraph@localhost</a:t>
            </a:r>
            <a:endParaRPr lang="en-US" dirty="0"/>
          </a:p>
          <a:p>
            <a:r>
              <a:rPr lang="en-US" dirty="0"/>
              <a:t>and then run:</a:t>
            </a:r>
          </a:p>
          <a:p>
            <a:pPr marL="457200" lvl="1" indent="0">
              <a:buNone/>
            </a:pPr>
            <a:r>
              <a:rPr lang="en-US" dirty="0" err="1"/>
              <a:t>tg</a:t>
            </a:r>
            <a:r>
              <a:rPr lang="en-US" dirty="0"/>
              <a:t>$ </a:t>
            </a:r>
            <a:r>
              <a:rPr lang="en-US" dirty="0" err="1"/>
              <a:t>gadmin</a:t>
            </a:r>
            <a:r>
              <a:rPr lang="en-US" dirty="0"/>
              <a:t> start</a:t>
            </a:r>
          </a:p>
          <a:p>
            <a:r>
              <a:rPr lang="en-US" dirty="0"/>
              <a:t>2.4 had pattern matching and interpreted mode</a:t>
            </a:r>
          </a:p>
          <a:p>
            <a:pPr lvl="1"/>
            <a:r>
              <a:rPr lang="en-US" dirty="0"/>
              <a:t>Interpreted mode is ideal for learning GSQL (no long compile step)</a:t>
            </a:r>
          </a:p>
          <a:p>
            <a:r>
              <a:rPr lang="en-US" dirty="0">
                <a:effectLst/>
              </a:rPr>
              <a:t>Users can upload their own vertex icons</a:t>
            </a:r>
          </a:p>
        </p:txBody>
      </p:sp>
    </p:spTree>
    <p:extLst>
      <p:ext uri="{BB962C8B-B14F-4D97-AF65-F5344CB8AC3E}">
        <p14:creationId xmlns:p14="http://schemas.microsoft.com/office/powerpoint/2010/main" val="250309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B1D0-72C0-9745-A271-6B0B00B4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URLs (bookmark in a folder)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E660F-8F63-B24B-BE96-55EA0BC4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9" y="1787670"/>
            <a:ext cx="1115983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ATC Graph Training:</a:t>
            </a:r>
          </a:p>
          <a:p>
            <a:pPr marL="0" indent="0">
              <a:buNone/>
            </a:pPr>
            <a:r>
              <a:rPr lang="en-US" sz="2400" dirty="0"/>
              <a:t>	https://github.optum.com/ATC/graph-training</a:t>
            </a:r>
          </a:p>
          <a:p>
            <a:r>
              <a:rPr lang="en-US" sz="2400" dirty="0"/>
              <a:t>Your Local Graph Studio</a:t>
            </a:r>
          </a:p>
          <a:p>
            <a:pPr marL="0" indent="0">
              <a:buNone/>
            </a:pPr>
            <a:r>
              <a:rPr lang="en-US" sz="2400" dirty="0"/>
              <a:t>	http://localhost:14240/#/home</a:t>
            </a:r>
          </a:p>
          <a:p>
            <a:r>
              <a:rPr lang="en-US" sz="2400" dirty="0"/>
              <a:t>Docker Startup</a:t>
            </a:r>
            <a:endParaRPr lang="en-US" sz="2400" dirty="0">
              <a:hlinkClick r:id="rId2"/>
            </a:endParaRPr>
          </a:p>
          <a:p>
            <a:pPr marL="0" indent="0">
              <a:buNone/>
            </a:pPr>
            <a:r>
              <a:rPr lang="en-US" sz="2400" dirty="0"/>
              <a:t>https://github.com/tigergraph/ecosys/blob/master/guru_scripts/docker/README.md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35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99E50F-E541-D743-AF6A-78829E2B2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version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84F3D4-B201-E14A-B38C-FBEB18DF8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00BD9"/>
                </a:solidFill>
                <a:latin typeface="Menlo-Bold" panose="020B0609030804020204" pitchFamily="49" charset="0"/>
              </a:rPr>
              <a:t>GSQL-Dev &gt; </a:t>
            </a:r>
            <a:r>
              <a:rPr lang="en-US" dirty="0">
                <a:solidFill>
                  <a:srgbClr val="000000"/>
                </a:solidFill>
                <a:latin typeface="Menlo-Regular" panose="020B0609030804020204" pitchFamily="49" charset="0"/>
              </a:rPr>
              <a:t>version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Menlo-Regular" panose="020B0609030804020204" pitchFamily="49" charset="0"/>
              </a:rPr>
              <a:t>GSQL version: 2.5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Menlo-Regular" panose="020B0609030804020204" pitchFamily="49" charset="0"/>
              </a:rPr>
              <a:t>GSQL commit number: f608e6c848ea2dd39b25844ecd746202ed32582f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Menlo-Regular" panose="020B0609030804020204" pitchFamily="49" charset="0"/>
              </a:rPr>
              <a:t>GSQL commit date: 2019-09-04 06:34:43 -0700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Menlo-Regular" panose="020B0609030804020204" pitchFamily="49" charset="0"/>
              </a:rPr>
              <a:t>Copyright (c) 2014-2019 TigerGraph. All rights reserved.   This product is protected by U.S. and international copyright and intellectual property laws.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5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CA44-881F-FF41-9AA4-D8EDF5E17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4441"/>
            <a:ext cx="9144000" cy="829267"/>
          </a:xfrm>
        </p:spPr>
        <p:txBody>
          <a:bodyPr>
            <a:normAutofit fontScale="90000"/>
          </a:bodyPr>
          <a:lstStyle/>
          <a:p>
            <a:r>
              <a:rPr lang="en-US" dirty="0"/>
              <a:t>Docker Run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71200-50FF-744B-86C6-8B9713856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60561"/>
            <a:ext cx="9144000" cy="3156045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dirty="0"/>
              <a:t>$ docker run -d </a:t>
            </a:r>
          </a:p>
          <a:p>
            <a:pPr algn="l"/>
            <a:r>
              <a:rPr lang="en-US" sz="2800" dirty="0"/>
              <a:t>-p 14022:22 -p 9000:9000 -p 14240:14240 </a:t>
            </a:r>
          </a:p>
          <a:p>
            <a:pPr algn="l"/>
            <a:r>
              <a:rPr lang="en-US" sz="2800" dirty="0"/>
              <a:t>--name </a:t>
            </a:r>
            <a:r>
              <a:rPr lang="en-US" sz="2800" dirty="0" err="1"/>
              <a:t>tigergraph_dev</a:t>
            </a:r>
            <a:r>
              <a:rPr lang="en-US" sz="2800" dirty="0"/>
              <a:t> </a:t>
            </a:r>
          </a:p>
          <a:p>
            <a:pPr algn="l"/>
            <a:r>
              <a:rPr lang="en-US" sz="2800" dirty="0"/>
              <a:t>--</a:t>
            </a:r>
            <a:r>
              <a:rPr lang="en-US" sz="2800" dirty="0" err="1"/>
              <a:t>ulimit</a:t>
            </a:r>
            <a:r>
              <a:rPr lang="en-US" sz="2800" dirty="0"/>
              <a:t> </a:t>
            </a:r>
            <a:r>
              <a:rPr lang="en-US" sz="2800" dirty="0" err="1"/>
              <a:t>nofile</a:t>
            </a:r>
            <a:r>
              <a:rPr lang="en-US" sz="2800" dirty="0"/>
              <a:t>=1000000:1000000 </a:t>
            </a:r>
          </a:p>
          <a:p>
            <a:pPr algn="l"/>
            <a:r>
              <a:rPr lang="en-US" sz="2800" dirty="0"/>
              <a:t>-v ~/data:/home/tigergraph/</a:t>
            </a:r>
            <a:r>
              <a:rPr lang="en-US" sz="2800" dirty="0" err="1"/>
              <a:t>mydata</a:t>
            </a:r>
            <a:r>
              <a:rPr lang="en-US" sz="2800" dirty="0"/>
              <a:t> </a:t>
            </a:r>
          </a:p>
          <a:p>
            <a:pPr algn="l"/>
            <a:r>
              <a:rPr lang="en-US" sz="2800" dirty="0"/>
              <a:t>-t </a:t>
            </a:r>
            <a:r>
              <a:rPr lang="en-US" sz="2800" dirty="0" err="1"/>
              <a:t>docker.tigergraph.com</a:t>
            </a:r>
            <a:r>
              <a:rPr lang="en-US" sz="2800" dirty="0"/>
              <a:t>/</a:t>
            </a:r>
            <a:r>
              <a:rPr lang="en-US" sz="2800" dirty="0" err="1"/>
              <a:t>tigergraph-dev:latest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097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D654-49E1-5B47-B090-116F7A17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Run command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D8969-C2FF-7549-A823-4B7A4F179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"-d" make the container run in the background.</a:t>
            </a:r>
          </a:p>
          <a:p>
            <a:pPr marL="0" indent="0">
              <a:buNone/>
            </a:pPr>
            <a:r>
              <a:rPr lang="en-US" dirty="0"/>
              <a:t>"-p" map docker 22 port to host OS 14022 port, 9000 port to host OS 9000 port, 14240 port to host OS 14240 port.</a:t>
            </a:r>
          </a:p>
          <a:p>
            <a:pPr marL="0" indent="0">
              <a:buNone/>
            </a:pPr>
            <a:r>
              <a:rPr lang="en-US" dirty="0"/>
              <a:t>"--name" name the container </a:t>
            </a:r>
            <a:r>
              <a:rPr lang="en-US" dirty="0" err="1"/>
              <a:t>tigergraph_dev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"--</a:t>
            </a:r>
            <a:r>
              <a:rPr lang="en-US" dirty="0" err="1"/>
              <a:t>ulimit</a:t>
            </a:r>
            <a:r>
              <a:rPr lang="en-US" dirty="0"/>
              <a:t>" set the </a:t>
            </a:r>
            <a:r>
              <a:rPr lang="en-US" dirty="0" err="1"/>
              <a:t>ulimit</a:t>
            </a:r>
            <a:r>
              <a:rPr lang="en-US" dirty="0"/>
              <a:t> (the number of open file descriptors per process) to 1 million.</a:t>
            </a:r>
          </a:p>
          <a:p>
            <a:pPr marL="0" indent="0">
              <a:buNone/>
            </a:pPr>
            <a:r>
              <a:rPr lang="en-US" dirty="0"/>
              <a:t>"-v" mount the host OS ~/data folder to the docker /home/tigergraph/</a:t>
            </a:r>
            <a:r>
              <a:rPr lang="en-US" dirty="0" err="1"/>
              <a:t>mydata</a:t>
            </a:r>
            <a:r>
              <a:rPr lang="en-US" dirty="0"/>
              <a:t> folder using the -v option. Note that if you are using windows, change the above ~/data to something using windows file system convention, e.g. c:\data</a:t>
            </a:r>
          </a:p>
        </p:txBody>
      </p:sp>
    </p:spTree>
    <p:extLst>
      <p:ext uri="{BB962C8B-B14F-4D97-AF65-F5344CB8AC3E}">
        <p14:creationId xmlns:p14="http://schemas.microsoft.com/office/powerpoint/2010/main" val="304479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455D-C2A1-1340-BE56-B7DE5EF0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Cleanup old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80C9E-D41B-FE46-BE5E-F634A8858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770"/>
            <a:ext cx="10515600" cy="1217826"/>
          </a:xfrm>
        </p:spPr>
        <p:txBody>
          <a:bodyPr/>
          <a:lstStyle/>
          <a:p>
            <a:r>
              <a:rPr lang="en-US" dirty="0"/>
              <a:t>stop and remove existing container in shell only if an old version is being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0B5D1-D3A2-1E47-BB7E-C0CFC0AD0360}"/>
              </a:ext>
            </a:extLst>
          </p:cNvPr>
          <p:cNvSpPr txBox="1"/>
          <p:nvPr/>
        </p:nvSpPr>
        <p:spPr>
          <a:xfrm>
            <a:off x="2542206" y="3271441"/>
            <a:ext cx="6737550" cy="17543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docker </a:t>
            </a:r>
            <a:r>
              <a:rPr lang="en-US" sz="3600" dirty="0" err="1">
                <a:solidFill>
                  <a:schemeClr val="bg1"/>
                </a:solidFill>
              </a:rPr>
              <a:t>ps</a:t>
            </a:r>
            <a:r>
              <a:rPr lang="en-US" sz="3600" dirty="0">
                <a:solidFill>
                  <a:schemeClr val="bg1"/>
                </a:solidFill>
              </a:rPr>
              <a:t> –a | grep </a:t>
            </a:r>
            <a:r>
              <a:rPr lang="en-US" sz="3600" dirty="0" err="1">
                <a:solidFill>
                  <a:schemeClr val="bg1"/>
                </a:solidFill>
              </a:rPr>
              <a:t>tigergraph_dev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docker stop </a:t>
            </a:r>
            <a:r>
              <a:rPr lang="en-US" sz="3600" dirty="0" err="1">
                <a:solidFill>
                  <a:schemeClr val="bg1"/>
                </a:solidFill>
              </a:rPr>
              <a:t>tigergraph_dev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docker rm </a:t>
            </a:r>
            <a:r>
              <a:rPr lang="en-US" sz="3600" dirty="0" err="1">
                <a:solidFill>
                  <a:schemeClr val="bg1"/>
                </a:solidFill>
              </a:rPr>
              <a:t>tigergraph_dev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59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7C3D-59D9-174C-8811-9D2849BE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docker$ </a:t>
            </a:r>
            <a:r>
              <a:rPr lang="en-US" dirty="0" err="1"/>
              <a:t>gadmin</a:t>
            </a:r>
            <a:r>
              <a:rPr lang="en-US" dirty="0"/>
              <a:t> start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3420F-6C72-A849-81B9-D86CC89AD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69" y="2088088"/>
            <a:ext cx="12192000" cy="418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7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631</Words>
  <Application>Microsoft Macintosh PowerPoint</Application>
  <PresentationFormat>Widescreen</PresentationFormat>
  <Paragraphs>109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Menlo-Bold</vt:lpstr>
      <vt:lpstr>Menlo-Regular</vt:lpstr>
      <vt:lpstr>Office Theme</vt:lpstr>
      <vt:lpstr>Welcome! Graph Training Letterkenny, Ireland November 13th</vt:lpstr>
      <vt:lpstr>TigerGraph 2.5 Update</vt:lpstr>
      <vt:lpstr>New features in 2.5</vt:lpstr>
      <vt:lpstr>Useful URLs (bookmark in a folder)</vt:lpstr>
      <vt:lpstr>Check your version</vt:lpstr>
      <vt:lpstr>Docker Run</vt:lpstr>
      <vt:lpstr>Docker Run command options</vt:lpstr>
      <vt:lpstr>Cleanup old container</vt:lpstr>
      <vt:lpstr>docker$ gadmin start</vt:lpstr>
      <vt:lpstr>Startup log (2 of 3)</vt:lpstr>
      <vt:lpstr>PowerPoint Presentation</vt:lpstr>
      <vt:lpstr>Doctor Properties</vt:lpstr>
      <vt:lpstr>Sample REST service</vt:lpstr>
      <vt:lpstr>PowerPoint Presentation</vt:lpstr>
      <vt:lpstr>GSQL</vt:lpstr>
      <vt:lpstr>Finding GSQL</vt:lpstr>
      <vt:lpstr>Clean up prompt</vt:lpstr>
      <vt:lpstr>PowerPoint Presentation</vt:lpstr>
      <vt:lpstr>PowerPoint Presentation</vt:lpstr>
      <vt:lpstr>Add data from file, S3, HTTP, Kafka, FTP or RDBMS</vt:lpstr>
      <vt:lpstr>GSQL 102 – Pattern Matching</vt:lpstr>
      <vt:lpstr>Pattern Matching Example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Run</dc:title>
  <dc:creator>Dan McCreary</dc:creator>
  <cp:lastModifiedBy>Dan McCreary</cp:lastModifiedBy>
  <cp:revision>16</cp:revision>
  <dcterms:created xsi:type="dcterms:W3CDTF">2019-11-13T00:21:39Z</dcterms:created>
  <dcterms:modified xsi:type="dcterms:W3CDTF">2019-11-13T08:47:18Z</dcterms:modified>
</cp:coreProperties>
</file>