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2" r:id="rId4"/>
    <p:sldId id="265" r:id="rId5"/>
    <p:sldId id="263" r:id="rId6"/>
    <p:sldId id="264" r:id="rId7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376"/>
    <a:srgbClr val="EF7521"/>
    <a:srgbClr val="53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0"/>
    <p:restoredTop sz="95645" autoAdjust="0"/>
  </p:normalViewPr>
  <p:slideViewPr>
    <p:cSldViewPr>
      <p:cViewPr varScale="1">
        <p:scale>
          <a:sx n="143" d="100"/>
          <a:sy n="143" d="100"/>
        </p:scale>
        <p:origin x="4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B3237-085A-4736-9CEA-7D1C2BC7B21C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5C0C-2194-4850-8F77-C4E04EFA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Optum</a:t>
            </a:r>
            <a:r>
              <a:rPr lang="en-US" baseline="0" dirty="0"/>
              <a:t> Tech University course on </a:t>
            </a:r>
            <a:r>
              <a:rPr lang="en-US" dirty="0"/>
              <a:t>Emerging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E5C0C-2194-4850-8F77-C4E04EFA19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819150"/>
            <a:ext cx="7467600" cy="0"/>
          </a:xfrm>
          <a:prstGeom prst="line">
            <a:avLst/>
          </a:prstGeom>
          <a:ln w="19050">
            <a:solidFill>
              <a:srgbClr val="7273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467600" y="707518"/>
            <a:ext cx="228600" cy="228600"/>
          </a:xfrm>
          <a:prstGeom prst="ellipse">
            <a:avLst/>
          </a:prstGeom>
          <a:noFill/>
          <a:ln w="19050">
            <a:solidFill>
              <a:srgbClr val="EF7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72737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113" y="41275"/>
            <a:ext cx="7380287" cy="7778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74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1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3EB6-A864-8D4F-96D7-64B7BB6C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5776-F1F2-6D40-BBB0-D9C68600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79F1-1F8C-6E45-B873-9575A7DE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3F49-6B30-E14F-B526-DB10E3C2012E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7879-F8F0-3042-9CE0-4B3CF1DE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AACF-81F2-DA49-B307-37216308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0409-9410-964E-9AC9-F7633B43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/o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819150"/>
            <a:ext cx="7467600" cy="0"/>
          </a:xfrm>
          <a:prstGeom prst="line">
            <a:avLst/>
          </a:prstGeom>
          <a:ln w="19050">
            <a:solidFill>
              <a:srgbClr val="7273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467600" y="707518"/>
            <a:ext cx="228600" cy="228600"/>
          </a:xfrm>
          <a:prstGeom prst="ellipse">
            <a:avLst/>
          </a:prstGeom>
          <a:noFill/>
          <a:ln w="19050">
            <a:solidFill>
              <a:srgbClr val="EF7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72737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113" y="41275"/>
            <a:ext cx="7380287" cy="7778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60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/o arrow or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819150"/>
            <a:ext cx="7467600" cy="0"/>
          </a:xfrm>
          <a:prstGeom prst="line">
            <a:avLst/>
          </a:prstGeom>
          <a:ln w="19050">
            <a:solidFill>
              <a:srgbClr val="7273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467600" y="707518"/>
            <a:ext cx="228600" cy="228600"/>
          </a:xfrm>
          <a:prstGeom prst="ellipse">
            <a:avLst/>
          </a:prstGeom>
          <a:noFill/>
          <a:ln w="19050">
            <a:solidFill>
              <a:srgbClr val="EF7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72737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113" y="41275"/>
            <a:ext cx="7380287" cy="7778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6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81880" y="2571750"/>
            <a:ext cx="6052319" cy="8382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>
                <a:latin typeface="Century Gothic" panose="020B0502020202020204" pitchFamily="34" charset="0"/>
              </a:defRPr>
            </a:lvl2pPr>
            <a:lvl3pPr marL="914400" indent="0">
              <a:buNone/>
              <a:defRPr>
                <a:latin typeface="Century Gothic" panose="020B0502020202020204" pitchFamily="34" charset="0"/>
              </a:defRPr>
            </a:lvl3pPr>
            <a:lvl4pPr marL="1371600" indent="0">
              <a:buNone/>
              <a:defRPr>
                <a:latin typeface="Century Gothic" panose="020B0502020202020204" pitchFamily="34" charset="0"/>
              </a:defRPr>
            </a:lvl4pPr>
            <a:lvl5pPr marL="1828800" indent="0">
              <a:buNone/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College of Emerging Technology Course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753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113" y="0"/>
            <a:ext cx="7380287" cy="777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03982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113" y="0"/>
            <a:ext cx="7380287" cy="777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3766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" y="0"/>
            <a:ext cx="7380237" cy="742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41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buClr>
                <a:srgbClr val="EF7521"/>
              </a:buClr>
              <a:defRPr sz="3200">
                <a:solidFill>
                  <a:srgbClr val="727376"/>
                </a:solidFill>
                <a:latin typeface="Century Gothic" panose="020B0502020202020204" pitchFamily="34" charset="0"/>
              </a:defRPr>
            </a:lvl1pPr>
            <a:lvl2pPr>
              <a:buClr>
                <a:srgbClr val="EF7521"/>
              </a:buClr>
              <a:defRPr sz="2800">
                <a:solidFill>
                  <a:srgbClr val="727376"/>
                </a:solidFill>
                <a:latin typeface="Century Gothic" panose="020B0502020202020204" pitchFamily="34" charset="0"/>
              </a:defRPr>
            </a:lvl2pPr>
            <a:lvl3pPr>
              <a:buClr>
                <a:srgbClr val="EF7521"/>
              </a:buClr>
              <a:defRPr sz="2400">
                <a:solidFill>
                  <a:srgbClr val="727376"/>
                </a:solidFill>
                <a:latin typeface="Century Gothic" panose="020B0502020202020204" pitchFamily="34" charset="0"/>
              </a:defRPr>
            </a:lvl3pPr>
            <a:lvl4pPr>
              <a:buClr>
                <a:srgbClr val="EF7521"/>
              </a:buClr>
              <a:defRPr sz="2000">
                <a:solidFill>
                  <a:srgbClr val="727376"/>
                </a:solidFill>
                <a:latin typeface="Century Gothic" panose="020B0502020202020204" pitchFamily="34" charset="0"/>
              </a:defRPr>
            </a:lvl4pPr>
            <a:lvl5pPr>
              <a:buClr>
                <a:srgbClr val="EF7521"/>
              </a:buClr>
              <a:defRPr sz="2000">
                <a:solidFill>
                  <a:srgbClr val="727376"/>
                </a:solidFill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27376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79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54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EF752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optum.com/ATC/graph-trai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1880" y="2114550"/>
            <a:ext cx="6052319" cy="1295400"/>
          </a:xfrm>
        </p:spPr>
        <p:txBody>
          <a:bodyPr/>
          <a:lstStyle/>
          <a:p>
            <a:r>
              <a:rPr lang="en-US" dirty="0"/>
              <a:t>Graph Modeling</a:t>
            </a:r>
          </a:p>
          <a:p>
            <a:r>
              <a:rPr lang="en-US" dirty="0"/>
              <a:t>College of Emerging Technology </a:t>
            </a:r>
          </a:p>
          <a:p>
            <a:r>
              <a:rPr lang="en-US" dirty="0"/>
              <a:t>Course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33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14A7-48A2-3A48-AC19-9CAB007C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Focus on label-property graph modeling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 discussion of RDF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Make the course be as vendor neutral as possible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But pick a tool to demonstrate the modeling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Deploy on Docker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Create consistent environments on Mac and PC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Several problems with Docker on PC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23E7D9-F9C8-434A-8F9B-609835ED7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57150"/>
            <a:ext cx="7380287" cy="777875"/>
          </a:xfrm>
        </p:spPr>
        <p:txBody>
          <a:bodyPr/>
          <a:lstStyle/>
          <a:p>
            <a:r>
              <a:rPr lang="en-US" b="1" dirty="0"/>
              <a:t>Training Strategy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C5A2C-3C2A-B44C-AED8-45A6316AF56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93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E5EB-6DBA-6D41-B2CF-AEBDBDDEF3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092" y="209550"/>
            <a:ext cx="7380288" cy="4572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Introductions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48442-5385-6B46-8F0A-6D5DD914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34" y="1358602"/>
            <a:ext cx="1809998" cy="1809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F2F98-1F06-6F4F-A0F2-FFF12ABE9E14}"/>
              </a:ext>
            </a:extLst>
          </p:cNvPr>
          <p:cNvSpPr txBox="1"/>
          <p:nvPr/>
        </p:nvSpPr>
        <p:spPr>
          <a:xfrm>
            <a:off x="6160406" y="3603693"/>
            <a:ext cx="194925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Mike Downie</a:t>
            </a:r>
          </a:p>
          <a:p>
            <a:pPr algn="ctr"/>
            <a:r>
              <a:rPr lang="en-US" sz="1350" dirty="0"/>
              <a:t>Technical Lead at Expero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6DDBC-172E-7F4A-9DB0-45398F49CE9B}"/>
              </a:ext>
            </a:extLst>
          </p:cNvPr>
          <p:cNvSpPr txBox="1"/>
          <p:nvPr/>
        </p:nvSpPr>
        <p:spPr>
          <a:xfrm>
            <a:off x="939668" y="3532441"/>
            <a:ext cx="213859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Ricky Guidry</a:t>
            </a:r>
          </a:p>
          <a:p>
            <a:pPr algn="ctr"/>
            <a:r>
              <a:rPr lang="en-US" sz="1350" dirty="0"/>
              <a:t>Senior Consultant at Expero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5BE72-55D5-6341-8117-46A4CA2B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68" y="1358602"/>
            <a:ext cx="1809998" cy="1809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AC87C-C8CF-5F47-BC7E-F14D0153B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769" y="1416370"/>
            <a:ext cx="1694461" cy="1694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A937E8-B5EC-4249-A661-AE742712457F}"/>
              </a:ext>
            </a:extLst>
          </p:cNvPr>
          <p:cNvSpPr txBox="1"/>
          <p:nvPr/>
        </p:nvSpPr>
        <p:spPr>
          <a:xfrm>
            <a:off x="3844236" y="3532441"/>
            <a:ext cx="15749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Brian Hall</a:t>
            </a:r>
            <a:br>
              <a:rPr lang="en-US" sz="1350" dirty="0"/>
            </a:br>
            <a:r>
              <a:rPr lang="en-US" sz="1350" dirty="0"/>
              <a:t>Graph and Analytics Practice Leader at Expero</a:t>
            </a:r>
          </a:p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7307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6038B2-F498-6448-BE72-13A3D05E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 you like to be a hands-on classroom graph instructor?</a:t>
            </a:r>
          </a:p>
          <a:p>
            <a:r>
              <a:rPr lang="en-US" dirty="0"/>
              <a:t>	Teach these classes at various locations around the world</a:t>
            </a:r>
          </a:p>
          <a:p>
            <a:r>
              <a:rPr lang="en-US" dirty="0"/>
              <a:t>	Instructors needed in Ireland and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did you like?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could we do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0439-5A6F-5746-AE0F-5EC47C521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 for Feedback</a:t>
            </a:r>
          </a:p>
        </p:txBody>
      </p:sp>
    </p:spTree>
    <p:extLst>
      <p:ext uri="{BB962C8B-B14F-4D97-AF65-F5344CB8AC3E}">
        <p14:creationId xmlns:p14="http://schemas.microsoft.com/office/powerpoint/2010/main" val="304524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6772CA-4B5C-7E48-8E31-5AF89A868E58}"/>
              </a:ext>
            </a:extLst>
          </p:cNvPr>
          <p:cNvCxnSpPr>
            <a:cxnSpLocks/>
          </p:cNvCxnSpPr>
          <p:nvPr/>
        </p:nvCxnSpPr>
        <p:spPr>
          <a:xfrm flipH="1">
            <a:off x="1488141" y="3028952"/>
            <a:ext cx="3162300" cy="5827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B45DC9-CAEC-A34A-A81B-4C7B2B4D5A9D}"/>
              </a:ext>
            </a:extLst>
          </p:cNvPr>
          <p:cNvCxnSpPr>
            <a:cxnSpLocks/>
          </p:cNvCxnSpPr>
          <p:nvPr/>
        </p:nvCxnSpPr>
        <p:spPr>
          <a:xfrm flipH="1">
            <a:off x="3393141" y="3028952"/>
            <a:ext cx="1257300" cy="5827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08DCF-9ED3-7A45-AF5A-2E0DD2022FFB}"/>
              </a:ext>
            </a:extLst>
          </p:cNvPr>
          <p:cNvCxnSpPr>
            <a:cxnSpLocks/>
          </p:cNvCxnSpPr>
          <p:nvPr/>
        </p:nvCxnSpPr>
        <p:spPr>
          <a:xfrm>
            <a:off x="4650441" y="3028952"/>
            <a:ext cx="839321" cy="5827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DB4959-279F-E34F-852C-72239F2D5831}"/>
              </a:ext>
            </a:extLst>
          </p:cNvPr>
          <p:cNvCxnSpPr>
            <a:cxnSpLocks/>
          </p:cNvCxnSpPr>
          <p:nvPr/>
        </p:nvCxnSpPr>
        <p:spPr>
          <a:xfrm>
            <a:off x="4650441" y="3028952"/>
            <a:ext cx="3086100" cy="5827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75D24-2169-B043-86DB-962AA42C6676}"/>
              </a:ext>
            </a:extLst>
          </p:cNvPr>
          <p:cNvCxnSpPr>
            <a:cxnSpLocks/>
          </p:cNvCxnSpPr>
          <p:nvPr/>
        </p:nvCxnSpPr>
        <p:spPr>
          <a:xfrm>
            <a:off x="5489762" y="4068857"/>
            <a:ext cx="554131" cy="3541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878CFB-6FA5-3144-8B0B-0F725CEF2D6E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4570394" y="4068857"/>
            <a:ext cx="955227" cy="4078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8851A6-77C4-FC43-9BD1-2DCF46D5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86693" cy="1219200"/>
          </a:xfrm>
        </p:spPr>
        <p:txBody>
          <a:bodyPr/>
          <a:lstStyle/>
          <a:p>
            <a:r>
              <a:rPr lang="en-US" dirty="0"/>
              <a:t>Go to the ATC github site for course materials: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https://github.optum.com/ATC/graph-training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AE614-3DCE-3644-A500-047CF987F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56" y="68171"/>
            <a:ext cx="7380287" cy="777875"/>
          </a:xfrm>
        </p:spPr>
        <p:txBody>
          <a:bodyPr/>
          <a:lstStyle/>
          <a:p>
            <a:r>
              <a:rPr lang="en-US" b="1" dirty="0"/>
              <a:t>Internal Optum Graph Training Resources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BAC26E-F306-3740-A99B-1C3AB5A35F42}"/>
              </a:ext>
            </a:extLst>
          </p:cNvPr>
          <p:cNvSpPr/>
          <p:nvPr/>
        </p:nvSpPr>
        <p:spPr>
          <a:xfrm>
            <a:off x="3581400" y="2571752"/>
            <a:ext cx="2209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Training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A1E56-D18C-6441-B3D6-8FF7BA0D0D2B}"/>
              </a:ext>
            </a:extLst>
          </p:cNvPr>
          <p:cNvSpPr/>
          <p:nvPr/>
        </p:nvSpPr>
        <p:spPr>
          <a:xfrm>
            <a:off x="609600" y="3611657"/>
            <a:ext cx="1828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39CFC2-A84E-6746-9F33-8FA4CABBED6F}"/>
              </a:ext>
            </a:extLst>
          </p:cNvPr>
          <p:cNvSpPr/>
          <p:nvPr/>
        </p:nvSpPr>
        <p:spPr>
          <a:xfrm>
            <a:off x="4687421" y="3611657"/>
            <a:ext cx="1676400" cy="457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C1172B-FB29-E941-8126-5CF8B0DA61DA}"/>
              </a:ext>
            </a:extLst>
          </p:cNvPr>
          <p:cNvSpPr/>
          <p:nvPr/>
        </p:nvSpPr>
        <p:spPr>
          <a:xfrm>
            <a:off x="6781800" y="3611657"/>
            <a:ext cx="1981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2FCF62-0A93-294A-B9D5-05C678FEE0B6}"/>
              </a:ext>
            </a:extLst>
          </p:cNvPr>
          <p:cNvSpPr/>
          <p:nvPr/>
        </p:nvSpPr>
        <p:spPr>
          <a:xfrm>
            <a:off x="2705100" y="3611657"/>
            <a:ext cx="1447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DEVDays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3B252E-3A8D-C147-B503-6C31550FD739}"/>
              </a:ext>
            </a:extLst>
          </p:cNvPr>
          <p:cNvSpPr/>
          <p:nvPr/>
        </p:nvSpPr>
        <p:spPr>
          <a:xfrm>
            <a:off x="5489762" y="4422962"/>
            <a:ext cx="1179979" cy="457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CD38ED-71E7-FF4F-9F8C-8C1DD119E7EF}"/>
              </a:ext>
            </a:extLst>
          </p:cNvPr>
          <p:cNvSpPr txBox="1"/>
          <p:nvPr/>
        </p:nvSpPr>
        <p:spPr>
          <a:xfrm>
            <a:off x="3886200" y="4476750"/>
            <a:ext cx="13683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README.md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B3AE85-6017-524F-A5F4-A6F56ABF9364}"/>
              </a:ext>
            </a:extLst>
          </p:cNvPr>
          <p:cNvSpPr txBox="1"/>
          <p:nvPr/>
        </p:nvSpPr>
        <p:spPr>
          <a:xfrm>
            <a:off x="5916787" y="1892247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branches!</a:t>
            </a:r>
          </a:p>
        </p:txBody>
      </p:sp>
    </p:spTree>
    <p:extLst>
      <p:ext uri="{BB962C8B-B14F-4D97-AF65-F5344CB8AC3E}">
        <p14:creationId xmlns:p14="http://schemas.microsoft.com/office/powerpoint/2010/main" val="101325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87C0A9-203C-A243-B23D-4D84B71C4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Andrew Han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Compose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Optum Docker Secure Repository</a:t>
            </a:r>
          </a:p>
          <a:p>
            <a:r>
              <a:rPr lang="en-US" b="1" dirty="0"/>
              <a:t>Andrew Han and Josh Meekhof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Giraffle HTTP Deployment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Avoids additional docker image downloads</a:t>
            </a:r>
          </a:p>
          <a:p>
            <a:r>
              <a:rPr lang="en-US" b="1" dirty="0"/>
              <a:t>Paul Malley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from Optum Tech University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DE220-414B-BF47-ABFF-C9A9AC9198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 to…</a:t>
            </a:r>
          </a:p>
        </p:txBody>
      </p:sp>
    </p:spTree>
    <p:extLst>
      <p:ext uri="{BB962C8B-B14F-4D97-AF65-F5344CB8AC3E}">
        <p14:creationId xmlns:p14="http://schemas.microsoft.com/office/powerpoint/2010/main" val="21246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170</Words>
  <Application>Microsoft Macintosh PowerPoint</Application>
  <PresentationFormat>On-screen Show (16:9)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Custom Design</vt:lpstr>
      <vt:lpstr>PowerPoint Presentation</vt:lpstr>
      <vt:lpstr> </vt:lpstr>
      <vt:lpstr>Introductions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Stearns</dc:creator>
  <cp:lastModifiedBy>Dan McCreary</cp:lastModifiedBy>
  <cp:revision>15</cp:revision>
  <dcterms:created xsi:type="dcterms:W3CDTF">2018-07-03T15:42:19Z</dcterms:created>
  <dcterms:modified xsi:type="dcterms:W3CDTF">2019-07-09T16:08:35Z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9681CD8D-6073-4B4A-8E60-6C9B88D6B096</vt:lpwstr>
  </property>
  <property fmtid="{D5CDD505-2E9C-101B-9397-08002B2CF9AE}" pid="3" name="ArticulatePath">
    <vt:lpwstr>Presentation1</vt:lpwstr>
  </property>
</Properties>
</file>