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Century Gothic"/>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enturyGothic-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enturyGothic-italic.fntdata"/><Relationship Id="rId6" Type="http://schemas.openxmlformats.org/officeDocument/2006/relationships/slide" Target="slides/slide1.xml"/><Relationship Id="rId18" Type="http://schemas.openxmlformats.org/officeDocument/2006/relationships/font" Target="fonts/CenturyGothic-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Welcome to this Optum Tech University course on Emerging Technologies</a:t>
            </a:r>
            <a:endParaRPr/>
          </a:p>
        </p:txBody>
      </p:sp>
      <p:sp>
        <p:nvSpPr>
          <p:cNvPr id="54" name="Google Shape;5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ad05d3042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ad05d3042_0_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5ad05d3042_0_4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ad05d3042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ad05d3042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5ad05d3042_0_4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a6bcd92bb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a6bcd92bb_2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g5a6bcd92bb_2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ad05d3042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ad05d3042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g5ad05d3042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ad05d3042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ad05d3042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g5ad05d3042_0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ae6b3faf4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ae6b3faf4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g5ae6b3faf4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ae6b3faf4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ae6b3faf4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g5ae6b3faf4_0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ae6b3faf4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ae6b3faf4_0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g5ae6b3faf4_0_1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ae6b3faf4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ae6b3faf4_0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g5ae6b3faf4_0_2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ad05d3042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ad05d3042_0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5ad05d3042_0_3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creen">
  <p:cSld name="Title Screen">
    <p:spTree>
      <p:nvGrpSpPr>
        <p:cNvPr id="10" name="Shape 10"/>
        <p:cNvGrpSpPr/>
        <p:nvPr/>
      </p:nvGrpSpPr>
      <p:grpSpPr>
        <a:xfrm>
          <a:off x="0" y="0"/>
          <a:ext cx="0" cy="0"/>
          <a:chOff x="0" y="0"/>
          <a:chExt cx="0" cy="0"/>
        </a:xfrm>
      </p:grpSpPr>
      <p:pic>
        <p:nvPicPr>
          <p:cNvPr id="11" name="Google Shape;11;p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2" name="Google Shape;12;p2"/>
          <p:cNvSpPr txBox="1"/>
          <p:nvPr>
            <p:ph idx="1" type="body"/>
          </p:nvPr>
        </p:nvSpPr>
        <p:spPr>
          <a:xfrm>
            <a:off x="881880" y="2571750"/>
            <a:ext cx="6052319" cy="838200"/>
          </a:xfrm>
          <a:prstGeom prst="rect">
            <a:avLst/>
          </a:prstGeom>
          <a:noFill/>
          <a:ln>
            <a:noFill/>
          </a:ln>
        </p:spPr>
        <p:txBody>
          <a:bodyPr anchorCtr="0" anchor="b" bIns="45700" lIns="91425" spcFirstLastPara="1" rIns="91425" wrap="square" tIns="45700"/>
          <a:lstStyle>
            <a:lvl1pPr indent="-228600" lvl="0" marL="457200" marR="0" rtl="0" algn="l">
              <a:spcBef>
                <a:spcPts val="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entury Gothic"/>
                <a:ea typeface="Century Gothic"/>
                <a:cs typeface="Century Gothic"/>
                <a:sym typeface="Century Gothic"/>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entury Gothic"/>
                <a:ea typeface="Century Gothic"/>
                <a:cs typeface="Century Gothic"/>
                <a:sym typeface="Century Gothic"/>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47" name="Shape 47"/>
        <p:cNvGrpSpPr/>
        <p:nvPr/>
      </p:nvGrpSpPr>
      <p:grpSpPr>
        <a:xfrm>
          <a:off x="0" y="0"/>
          <a:ext cx="0" cy="0"/>
          <a:chOff x="0" y="0"/>
          <a:chExt cx="0" cy="0"/>
        </a:xfrm>
      </p:grpSpPr>
      <p:sp>
        <p:nvSpPr>
          <p:cNvPr id="48" name="Google Shape;48;p11"/>
          <p:cNvSpPr txBox="1"/>
          <p:nvPr>
            <p:ph type="title"/>
          </p:nvPr>
        </p:nvSpPr>
        <p:spPr>
          <a:xfrm>
            <a:off x="1792288" y="3600450"/>
            <a:ext cx="5486400" cy="4254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rgbClr val="EF7521"/>
              </a:buClr>
              <a:buSzPts val="2000"/>
              <a:buFont typeface="Century Gothic"/>
              <a:buNone/>
              <a:defRPr b="0" i="0" sz="2000" u="none" cap="none" strike="noStrike">
                <a:solidFill>
                  <a:srgbClr val="EF752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9" name="Google Shape;49;p11"/>
          <p:cNvSpPr/>
          <p:nvPr>
            <p:ph idx="2" type="pic"/>
          </p:nvPr>
        </p:nvSpPr>
        <p:spPr>
          <a:xfrm>
            <a:off x="1792288" y="460375"/>
            <a:ext cx="5486400" cy="30861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0" name="Google Shape;50;p11"/>
          <p:cNvSpPr txBox="1"/>
          <p:nvPr>
            <p:ph idx="1" type="body"/>
          </p:nvPr>
        </p:nvSpPr>
        <p:spPr>
          <a:xfrm>
            <a:off x="1792288" y="4025900"/>
            <a:ext cx="5486400" cy="603250"/>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entury Gothic"/>
                <a:ea typeface="Century Gothic"/>
                <a:cs typeface="Century Gothic"/>
                <a:sym typeface="Century Gothic"/>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w/ Arrow">
  <p:cSld name="Slide w/ Arrow">
    <p:spTree>
      <p:nvGrpSpPr>
        <p:cNvPr id="13" name="Shape 13"/>
        <p:cNvGrpSpPr/>
        <p:nvPr/>
      </p:nvGrpSpPr>
      <p:grpSpPr>
        <a:xfrm>
          <a:off x="0" y="0"/>
          <a:ext cx="0" cy="0"/>
          <a:chOff x="0" y="0"/>
          <a:chExt cx="0" cy="0"/>
        </a:xfrm>
      </p:grpSpPr>
      <p:pic>
        <p:nvPicPr>
          <p:cNvPr id="14" name="Google Shape;14;p3"/>
          <p:cNvPicPr preferRelativeResize="0"/>
          <p:nvPr/>
        </p:nvPicPr>
        <p:blipFill rotWithShape="1">
          <a:blip r:embed="rId2">
            <a:alphaModFix/>
          </a:blip>
          <a:srcRect b="0" l="0" r="0" t="0"/>
          <a:stretch/>
        </p:blipFill>
        <p:spPr>
          <a:xfrm>
            <a:off x="0" y="0"/>
            <a:ext cx="9144000" cy="5143500"/>
          </a:xfrm>
          <a:prstGeom prst="rect">
            <a:avLst/>
          </a:prstGeom>
          <a:noFill/>
          <a:ln>
            <a:noFill/>
          </a:ln>
        </p:spPr>
      </p:pic>
      <p:cxnSp>
        <p:nvCxnSpPr>
          <p:cNvPr id="15" name="Google Shape;15;p3"/>
          <p:cNvCxnSpPr/>
          <p:nvPr/>
        </p:nvCxnSpPr>
        <p:spPr>
          <a:xfrm>
            <a:off x="0" y="819150"/>
            <a:ext cx="7467600" cy="0"/>
          </a:xfrm>
          <a:prstGeom prst="straightConnector1">
            <a:avLst/>
          </a:prstGeom>
          <a:noFill/>
          <a:ln cap="flat" cmpd="sng" w="19050">
            <a:solidFill>
              <a:srgbClr val="727376"/>
            </a:solidFill>
            <a:prstDash val="solid"/>
            <a:round/>
            <a:headEnd len="sm" w="sm" type="none"/>
            <a:tailEnd len="sm" w="sm" type="none"/>
          </a:ln>
        </p:spPr>
      </p:cxnSp>
      <p:sp>
        <p:nvSpPr>
          <p:cNvPr id="16" name="Google Shape;16;p3"/>
          <p:cNvSpPr/>
          <p:nvPr/>
        </p:nvSpPr>
        <p:spPr>
          <a:xfrm>
            <a:off x="7467600" y="707518"/>
            <a:ext cx="228600" cy="228600"/>
          </a:xfrm>
          <a:prstGeom prst="ellipse">
            <a:avLst/>
          </a:prstGeom>
          <a:noFill/>
          <a:ln cap="flat" cmpd="sng" w="19050">
            <a:solidFill>
              <a:srgbClr val="EF75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 name="Google Shape;17;p3"/>
          <p:cNvSpPr txBox="1"/>
          <p:nvPr>
            <p:ph idx="1" type="body"/>
          </p:nvPr>
        </p:nvSpPr>
        <p:spPr>
          <a:xfrm>
            <a:off x="457200" y="1200150"/>
            <a:ext cx="8229600" cy="3394075"/>
          </a:xfrm>
          <a:prstGeom prst="rect">
            <a:avLst/>
          </a:prstGeom>
          <a:noFill/>
          <a:ln>
            <a:noFill/>
          </a:ln>
        </p:spPr>
        <p:txBody>
          <a:bodyPr anchorCtr="0" anchor="t" bIns="45700" lIns="91425" spcFirstLastPara="1" rIns="91425" wrap="square" tIns="45700"/>
          <a:lstStyle>
            <a:lvl1pPr indent="-228600" lvl="0" marL="457200" marR="0" rtl="0" algn="l">
              <a:spcBef>
                <a:spcPts val="360"/>
              </a:spcBef>
              <a:spcAft>
                <a:spcPts val="0"/>
              </a:spcAft>
              <a:buClr>
                <a:srgbClr val="727376"/>
              </a:buClr>
              <a:buSzPts val="1800"/>
              <a:buFont typeface="Arial"/>
              <a:buNone/>
              <a:defRPr b="0" i="0" sz="1800" u="none" cap="none" strike="noStrike">
                <a:solidFill>
                  <a:srgbClr val="727376"/>
                </a:solidFill>
                <a:latin typeface="Century Gothic"/>
                <a:ea typeface="Century Gothic"/>
                <a:cs typeface="Century Gothic"/>
                <a:sym typeface="Century Gothic"/>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 name="Google Shape;18;p3"/>
          <p:cNvSpPr txBox="1"/>
          <p:nvPr>
            <p:ph idx="2" type="body"/>
          </p:nvPr>
        </p:nvSpPr>
        <p:spPr>
          <a:xfrm>
            <a:off x="11113" y="41275"/>
            <a:ext cx="7380287" cy="777875"/>
          </a:xfrm>
          <a:prstGeom prst="rect">
            <a:avLst/>
          </a:prstGeom>
          <a:noFill/>
          <a:ln>
            <a:noFill/>
          </a:ln>
        </p:spPr>
        <p:txBody>
          <a:bodyPr anchorCtr="0" anchor="b" bIns="45700" lIns="91425" spcFirstLastPara="1" rIns="91425" wrap="square" tIns="45700"/>
          <a:lstStyle>
            <a:lvl1pPr indent="-228600" lvl="0" marL="457200" marR="0" rtl="0" algn="l">
              <a:spcBef>
                <a:spcPts val="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1pPr>
            <a:lvl2pPr indent="-228600" lvl="1" marL="914400" marR="0" rtl="0" algn="l">
              <a:spcBef>
                <a:spcPts val="48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2pPr>
            <a:lvl3pPr indent="-228600" lvl="2" marL="1371600" marR="0" rtl="0" algn="l">
              <a:spcBef>
                <a:spcPts val="48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3pPr>
            <a:lvl4pPr indent="-228600" lvl="3" marL="1828800" marR="0" rtl="0" algn="l">
              <a:spcBef>
                <a:spcPts val="48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4pPr>
            <a:lvl5pPr indent="-228600" lvl="4" marL="2286000" marR="0" rtl="0" algn="l">
              <a:spcBef>
                <a:spcPts val="48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w/o arrow">
  <p:cSld name="Slide w/o arrow">
    <p:spTree>
      <p:nvGrpSpPr>
        <p:cNvPr id="19"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b="0" l="0" r="0" t="0"/>
          <a:stretch/>
        </p:blipFill>
        <p:spPr>
          <a:xfrm>
            <a:off x="0" y="0"/>
            <a:ext cx="9144000" cy="5143500"/>
          </a:xfrm>
          <a:prstGeom prst="rect">
            <a:avLst/>
          </a:prstGeom>
          <a:noFill/>
          <a:ln>
            <a:noFill/>
          </a:ln>
        </p:spPr>
      </p:pic>
      <p:cxnSp>
        <p:nvCxnSpPr>
          <p:cNvPr id="21" name="Google Shape;21;p4"/>
          <p:cNvCxnSpPr/>
          <p:nvPr/>
        </p:nvCxnSpPr>
        <p:spPr>
          <a:xfrm>
            <a:off x="0" y="819150"/>
            <a:ext cx="7467600" cy="0"/>
          </a:xfrm>
          <a:prstGeom prst="straightConnector1">
            <a:avLst/>
          </a:prstGeom>
          <a:noFill/>
          <a:ln cap="flat" cmpd="sng" w="19050">
            <a:solidFill>
              <a:srgbClr val="727376"/>
            </a:solidFill>
            <a:prstDash val="solid"/>
            <a:round/>
            <a:headEnd len="sm" w="sm" type="none"/>
            <a:tailEnd len="sm" w="sm" type="none"/>
          </a:ln>
        </p:spPr>
      </p:cxnSp>
      <p:sp>
        <p:nvSpPr>
          <p:cNvPr id="22" name="Google Shape;22;p4"/>
          <p:cNvSpPr/>
          <p:nvPr/>
        </p:nvSpPr>
        <p:spPr>
          <a:xfrm>
            <a:off x="7467600" y="707518"/>
            <a:ext cx="228600" cy="228600"/>
          </a:xfrm>
          <a:prstGeom prst="ellipse">
            <a:avLst/>
          </a:prstGeom>
          <a:noFill/>
          <a:ln cap="flat" cmpd="sng" w="19050">
            <a:solidFill>
              <a:srgbClr val="EF75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 name="Google Shape;23;p4"/>
          <p:cNvSpPr txBox="1"/>
          <p:nvPr>
            <p:ph idx="1" type="body"/>
          </p:nvPr>
        </p:nvSpPr>
        <p:spPr>
          <a:xfrm>
            <a:off x="457200" y="1200150"/>
            <a:ext cx="8229600" cy="3394075"/>
          </a:xfrm>
          <a:prstGeom prst="rect">
            <a:avLst/>
          </a:prstGeom>
          <a:noFill/>
          <a:ln>
            <a:noFill/>
          </a:ln>
        </p:spPr>
        <p:txBody>
          <a:bodyPr anchorCtr="0" anchor="t" bIns="45700" lIns="91425" spcFirstLastPara="1" rIns="91425" wrap="square" tIns="45700"/>
          <a:lstStyle>
            <a:lvl1pPr indent="-228600" lvl="0" marL="457200" marR="0" rtl="0" algn="l">
              <a:spcBef>
                <a:spcPts val="360"/>
              </a:spcBef>
              <a:spcAft>
                <a:spcPts val="0"/>
              </a:spcAft>
              <a:buClr>
                <a:srgbClr val="727376"/>
              </a:buClr>
              <a:buSzPts val="1800"/>
              <a:buFont typeface="Arial"/>
              <a:buNone/>
              <a:defRPr b="0" i="0" sz="1800" u="none" cap="none" strike="noStrike">
                <a:solidFill>
                  <a:srgbClr val="727376"/>
                </a:solidFill>
                <a:latin typeface="Century Gothic"/>
                <a:ea typeface="Century Gothic"/>
                <a:cs typeface="Century Gothic"/>
                <a:sym typeface="Century Gothic"/>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4"/>
          <p:cNvSpPr txBox="1"/>
          <p:nvPr>
            <p:ph idx="2" type="body"/>
          </p:nvPr>
        </p:nvSpPr>
        <p:spPr>
          <a:xfrm>
            <a:off x="11113" y="41275"/>
            <a:ext cx="7380287" cy="777875"/>
          </a:xfrm>
          <a:prstGeom prst="rect">
            <a:avLst/>
          </a:prstGeom>
          <a:noFill/>
          <a:ln>
            <a:noFill/>
          </a:ln>
        </p:spPr>
        <p:txBody>
          <a:bodyPr anchorCtr="0" anchor="b" bIns="45700" lIns="91425" spcFirstLastPara="1" rIns="91425" wrap="square" tIns="45700"/>
          <a:lstStyle>
            <a:lvl1pPr indent="-228600" lvl="0" marL="457200" marR="0" rtl="0" algn="l">
              <a:spcBef>
                <a:spcPts val="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1pPr>
            <a:lvl2pPr indent="-228600" lvl="1" marL="914400" marR="0" rtl="0" algn="l">
              <a:spcBef>
                <a:spcPts val="48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2pPr>
            <a:lvl3pPr indent="-228600" lvl="2" marL="1371600" marR="0" rtl="0" algn="l">
              <a:spcBef>
                <a:spcPts val="48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3pPr>
            <a:lvl4pPr indent="-228600" lvl="3" marL="1828800" marR="0" rtl="0" algn="l">
              <a:spcBef>
                <a:spcPts val="48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4pPr>
            <a:lvl5pPr indent="-228600" lvl="4" marL="2286000" marR="0" rtl="0" algn="l">
              <a:spcBef>
                <a:spcPts val="48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w/o arrow or BG">
  <p:cSld name="Slide w/o arrow or BG">
    <p:spTree>
      <p:nvGrpSpPr>
        <p:cNvPr id="25" name="Shape 25"/>
        <p:cNvGrpSpPr/>
        <p:nvPr/>
      </p:nvGrpSpPr>
      <p:grpSpPr>
        <a:xfrm>
          <a:off x="0" y="0"/>
          <a:ext cx="0" cy="0"/>
          <a:chOff x="0" y="0"/>
          <a:chExt cx="0" cy="0"/>
        </a:xfrm>
      </p:grpSpPr>
      <p:cxnSp>
        <p:nvCxnSpPr>
          <p:cNvPr id="26" name="Google Shape;26;p5"/>
          <p:cNvCxnSpPr/>
          <p:nvPr/>
        </p:nvCxnSpPr>
        <p:spPr>
          <a:xfrm>
            <a:off x="0" y="819150"/>
            <a:ext cx="7467600" cy="0"/>
          </a:xfrm>
          <a:prstGeom prst="straightConnector1">
            <a:avLst/>
          </a:prstGeom>
          <a:noFill/>
          <a:ln cap="flat" cmpd="sng" w="19050">
            <a:solidFill>
              <a:srgbClr val="727376"/>
            </a:solidFill>
            <a:prstDash val="solid"/>
            <a:round/>
            <a:headEnd len="sm" w="sm" type="none"/>
            <a:tailEnd len="sm" w="sm" type="none"/>
          </a:ln>
        </p:spPr>
      </p:cxnSp>
      <p:sp>
        <p:nvSpPr>
          <p:cNvPr id="27" name="Google Shape;27;p5"/>
          <p:cNvSpPr/>
          <p:nvPr/>
        </p:nvSpPr>
        <p:spPr>
          <a:xfrm>
            <a:off x="7467600" y="707518"/>
            <a:ext cx="228600" cy="228600"/>
          </a:xfrm>
          <a:prstGeom prst="ellipse">
            <a:avLst/>
          </a:prstGeom>
          <a:noFill/>
          <a:ln cap="flat" cmpd="sng" w="19050">
            <a:solidFill>
              <a:srgbClr val="EF75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 name="Google Shape;28;p5"/>
          <p:cNvSpPr txBox="1"/>
          <p:nvPr>
            <p:ph idx="1" type="body"/>
          </p:nvPr>
        </p:nvSpPr>
        <p:spPr>
          <a:xfrm>
            <a:off x="457200" y="1200150"/>
            <a:ext cx="8229600" cy="3394075"/>
          </a:xfrm>
          <a:prstGeom prst="rect">
            <a:avLst/>
          </a:prstGeom>
          <a:noFill/>
          <a:ln>
            <a:noFill/>
          </a:ln>
        </p:spPr>
        <p:txBody>
          <a:bodyPr anchorCtr="0" anchor="t" bIns="45700" lIns="91425" spcFirstLastPara="1" rIns="91425" wrap="square" tIns="45700"/>
          <a:lstStyle>
            <a:lvl1pPr indent="-228600" lvl="0" marL="457200" marR="0" rtl="0" algn="l">
              <a:spcBef>
                <a:spcPts val="360"/>
              </a:spcBef>
              <a:spcAft>
                <a:spcPts val="0"/>
              </a:spcAft>
              <a:buClr>
                <a:srgbClr val="727376"/>
              </a:buClr>
              <a:buSzPts val="1800"/>
              <a:buFont typeface="Arial"/>
              <a:buNone/>
              <a:defRPr b="0" i="0" sz="1800" u="none" cap="none" strike="noStrike">
                <a:solidFill>
                  <a:srgbClr val="727376"/>
                </a:solidFill>
                <a:latin typeface="Century Gothic"/>
                <a:ea typeface="Century Gothic"/>
                <a:cs typeface="Century Gothic"/>
                <a:sym typeface="Century Gothic"/>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9" name="Google Shape;29;p5"/>
          <p:cNvSpPr txBox="1"/>
          <p:nvPr>
            <p:ph idx="2" type="body"/>
          </p:nvPr>
        </p:nvSpPr>
        <p:spPr>
          <a:xfrm>
            <a:off x="11113" y="41275"/>
            <a:ext cx="7380287" cy="777875"/>
          </a:xfrm>
          <a:prstGeom prst="rect">
            <a:avLst/>
          </a:prstGeom>
          <a:noFill/>
          <a:ln>
            <a:noFill/>
          </a:ln>
        </p:spPr>
        <p:txBody>
          <a:bodyPr anchorCtr="0" anchor="b" bIns="45700" lIns="91425" spcFirstLastPara="1" rIns="91425" wrap="square" tIns="45700"/>
          <a:lstStyle>
            <a:lvl1pPr indent="-228600" lvl="0" marL="457200" marR="0" rtl="0" algn="l">
              <a:spcBef>
                <a:spcPts val="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1pPr>
            <a:lvl2pPr indent="-228600" lvl="1" marL="914400" marR="0" rtl="0" algn="l">
              <a:spcBef>
                <a:spcPts val="48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2pPr>
            <a:lvl3pPr indent="-228600" lvl="2" marL="1371600" marR="0" rtl="0" algn="l">
              <a:spcBef>
                <a:spcPts val="48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3pPr>
            <a:lvl4pPr indent="-228600" lvl="3" marL="1828800" marR="0" rtl="0" algn="l">
              <a:spcBef>
                <a:spcPts val="48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4pPr>
            <a:lvl5pPr indent="-228600" lvl="4" marL="2286000" marR="0" rtl="0" algn="l">
              <a:spcBef>
                <a:spcPts val="48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30" name="Shape 30"/>
        <p:cNvGrpSpPr/>
        <p:nvPr/>
      </p:nvGrpSpPr>
      <p:grpSpPr>
        <a:xfrm>
          <a:off x="0" y="0"/>
          <a:ext cx="0" cy="0"/>
          <a:chOff x="0" y="0"/>
          <a:chExt cx="0" cy="0"/>
        </a:xfrm>
      </p:grpSpPr>
      <p:sp>
        <p:nvSpPr>
          <p:cNvPr id="31" name="Google Shape;31;p6"/>
          <p:cNvSpPr txBox="1"/>
          <p:nvPr>
            <p:ph idx="1" type="body"/>
          </p:nvPr>
        </p:nvSpPr>
        <p:spPr>
          <a:xfrm>
            <a:off x="457200" y="1200150"/>
            <a:ext cx="4038600" cy="3394075"/>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entury Gothic"/>
                <a:ea typeface="Century Gothic"/>
                <a:cs typeface="Century Gothic"/>
                <a:sym typeface="Century Gothic"/>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6"/>
          <p:cNvSpPr txBox="1"/>
          <p:nvPr>
            <p:ph idx="2" type="body"/>
          </p:nvPr>
        </p:nvSpPr>
        <p:spPr>
          <a:xfrm>
            <a:off x="4648200" y="1200150"/>
            <a:ext cx="4038600" cy="3394075"/>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entury Gothic"/>
                <a:ea typeface="Century Gothic"/>
                <a:cs typeface="Century Gothic"/>
                <a:sym typeface="Century Gothic"/>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6"/>
          <p:cNvSpPr txBox="1"/>
          <p:nvPr>
            <p:ph idx="3" type="body"/>
          </p:nvPr>
        </p:nvSpPr>
        <p:spPr>
          <a:xfrm>
            <a:off x="11113" y="0"/>
            <a:ext cx="7380287" cy="777875"/>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1pPr>
            <a:lvl2pPr indent="-228600" lvl="1" marL="914400" marR="0" rtl="0" algn="l">
              <a:spcBef>
                <a:spcPts val="48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2pPr>
            <a:lvl3pPr indent="-228600" lvl="2" marL="1371600" marR="0" rtl="0" algn="l">
              <a:spcBef>
                <a:spcPts val="48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3pPr>
            <a:lvl4pPr indent="-228600" lvl="3" marL="1828800" marR="0" rtl="0" algn="l">
              <a:spcBef>
                <a:spcPts val="48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4pPr>
            <a:lvl5pPr indent="-228600" lvl="4" marL="2286000" marR="0" rtl="0" algn="l">
              <a:spcBef>
                <a:spcPts val="48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34" name="Shape 34"/>
        <p:cNvGrpSpPr/>
        <p:nvPr/>
      </p:nvGrpSpPr>
      <p:grpSpPr>
        <a:xfrm>
          <a:off x="0" y="0"/>
          <a:ext cx="0" cy="0"/>
          <a:chOff x="0" y="0"/>
          <a:chExt cx="0" cy="0"/>
        </a:xfrm>
      </p:grpSpPr>
      <p:sp>
        <p:nvSpPr>
          <p:cNvPr id="35" name="Google Shape;35;p7"/>
          <p:cNvSpPr txBox="1"/>
          <p:nvPr>
            <p:ph idx="1" type="body"/>
          </p:nvPr>
        </p:nvSpPr>
        <p:spPr>
          <a:xfrm>
            <a:off x="457200" y="1150938"/>
            <a:ext cx="4040188" cy="48101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entury Gothic"/>
                <a:ea typeface="Century Gothic"/>
                <a:cs typeface="Century Gothic"/>
                <a:sym typeface="Century Gothic"/>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6" name="Google Shape;36;p7"/>
          <p:cNvSpPr txBox="1"/>
          <p:nvPr>
            <p:ph idx="2" type="body"/>
          </p:nvPr>
        </p:nvSpPr>
        <p:spPr>
          <a:xfrm>
            <a:off x="457200" y="1631950"/>
            <a:ext cx="4040188" cy="2962275"/>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37" name="Google Shape;37;p7"/>
          <p:cNvSpPr txBox="1"/>
          <p:nvPr>
            <p:ph idx="3" type="body"/>
          </p:nvPr>
        </p:nvSpPr>
        <p:spPr>
          <a:xfrm>
            <a:off x="4645025" y="1150938"/>
            <a:ext cx="4041775" cy="48101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entury Gothic"/>
                <a:ea typeface="Century Gothic"/>
                <a:cs typeface="Century Gothic"/>
                <a:sym typeface="Century Gothic"/>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8" name="Google Shape;38;p7"/>
          <p:cNvSpPr txBox="1"/>
          <p:nvPr>
            <p:ph idx="4" type="body"/>
          </p:nvPr>
        </p:nvSpPr>
        <p:spPr>
          <a:xfrm>
            <a:off x="4645025" y="1631950"/>
            <a:ext cx="4041775" cy="2962275"/>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39" name="Google Shape;39;p7"/>
          <p:cNvSpPr txBox="1"/>
          <p:nvPr>
            <p:ph idx="5" type="body"/>
          </p:nvPr>
        </p:nvSpPr>
        <p:spPr>
          <a:xfrm>
            <a:off x="11113" y="0"/>
            <a:ext cx="7380287" cy="777875"/>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1pPr>
            <a:lvl2pPr indent="-228600" lvl="1" marL="914400" marR="0" rtl="0" algn="l">
              <a:spcBef>
                <a:spcPts val="48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2pPr>
            <a:lvl3pPr indent="-228600" lvl="2" marL="1371600" marR="0" rtl="0" algn="l">
              <a:spcBef>
                <a:spcPts val="48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3pPr>
            <a:lvl4pPr indent="-228600" lvl="3" marL="1828800" marR="0" rtl="0" algn="l">
              <a:spcBef>
                <a:spcPts val="48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4pPr>
            <a:lvl5pPr indent="-228600" lvl="4" marL="2286000" marR="0" rtl="0" algn="l">
              <a:spcBef>
                <a:spcPts val="48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8"/>
          <p:cNvSpPr txBox="1"/>
          <p:nvPr>
            <p:ph type="title"/>
          </p:nvPr>
        </p:nvSpPr>
        <p:spPr>
          <a:xfrm>
            <a:off x="11163" y="0"/>
            <a:ext cx="7380237" cy="7429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rgbClr val="EF7521"/>
              </a:buClr>
              <a:buSzPts val="2400"/>
              <a:buFont typeface="Century Gothic"/>
              <a:buNone/>
              <a:defRPr b="0" i="0" sz="2400" u="none" cap="none" strike="noStrike">
                <a:solidFill>
                  <a:srgbClr val="EF752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2" name="Shape 4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3" name="Shape 43"/>
        <p:cNvGrpSpPr/>
        <p:nvPr/>
      </p:nvGrpSpPr>
      <p:grpSpPr>
        <a:xfrm>
          <a:off x="0" y="0"/>
          <a:ext cx="0" cy="0"/>
          <a:chOff x="0" y="0"/>
          <a:chExt cx="0" cy="0"/>
        </a:xfrm>
      </p:grpSpPr>
      <p:sp>
        <p:nvSpPr>
          <p:cNvPr id="44" name="Google Shape;44;p10"/>
          <p:cNvSpPr txBox="1"/>
          <p:nvPr>
            <p:ph type="title"/>
          </p:nvPr>
        </p:nvSpPr>
        <p:spPr>
          <a:xfrm>
            <a:off x="457200" y="204788"/>
            <a:ext cx="3008313" cy="87153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rgbClr val="EF7521"/>
              </a:buClr>
              <a:buSzPts val="2000"/>
              <a:buFont typeface="Century Gothic"/>
              <a:buNone/>
              <a:defRPr b="0" i="0" sz="2000" u="none" cap="none" strike="noStrike">
                <a:solidFill>
                  <a:srgbClr val="EF752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 name="Google Shape;45;p10"/>
          <p:cNvSpPr txBox="1"/>
          <p:nvPr>
            <p:ph idx="1" type="body"/>
          </p:nvPr>
        </p:nvSpPr>
        <p:spPr>
          <a:xfrm>
            <a:off x="3575050" y="204788"/>
            <a:ext cx="5111750" cy="4389437"/>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rgbClr val="EF7521"/>
              </a:buClr>
              <a:buSzPts val="3200"/>
              <a:buFont typeface="Arial"/>
              <a:buChar char="•"/>
              <a:defRPr b="0" i="0" sz="3200" u="none" cap="none" strike="noStrike">
                <a:solidFill>
                  <a:srgbClr val="727376"/>
                </a:solidFill>
                <a:latin typeface="Century Gothic"/>
                <a:ea typeface="Century Gothic"/>
                <a:cs typeface="Century Gothic"/>
                <a:sym typeface="Century Gothic"/>
              </a:defRPr>
            </a:lvl1pPr>
            <a:lvl2pPr indent="-406400" lvl="1" marL="914400" marR="0" rtl="0" algn="l">
              <a:spcBef>
                <a:spcPts val="560"/>
              </a:spcBef>
              <a:spcAft>
                <a:spcPts val="0"/>
              </a:spcAft>
              <a:buClr>
                <a:srgbClr val="EF7521"/>
              </a:buClr>
              <a:buSzPts val="2800"/>
              <a:buFont typeface="Arial"/>
              <a:buChar char="–"/>
              <a:defRPr b="0" i="0" sz="2800" u="none" cap="none" strike="noStrike">
                <a:solidFill>
                  <a:srgbClr val="727376"/>
                </a:solidFill>
                <a:latin typeface="Century Gothic"/>
                <a:ea typeface="Century Gothic"/>
                <a:cs typeface="Century Gothic"/>
                <a:sym typeface="Century Gothic"/>
              </a:defRPr>
            </a:lvl2pPr>
            <a:lvl3pPr indent="-381000" lvl="2" marL="1371600" marR="0" rtl="0" algn="l">
              <a:spcBef>
                <a:spcPts val="480"/>
              </a:spcBef>
              <a:spcAft>
                <a:spcPts val="0"/>
              </a:spcAft>
              <a:buClr>
                <a:srgbClr val="EF7521"/>
              </a:buClr>
              <a:buSzPts val="2400"/>
              <a:buFont typeface="Arial"/>
              <a:buChar char="•"/>
              <a:defRPr b="0" i="0" sz="2400" u="none" cap="none" strike="noStrike">
                <a:solidFill>
                  <a:srgbClr val="727376"/>
                </a:solidFill>
                <a:latin typeface="Century Gothic"/>
                <a:ea typeface="Century Gothic"/>
                <a:cs typeface="Century Gothic"/>
                <a:sym typeface="Century Gothic"/>
              </a:defRPr>
            </a:lvl3pPr>
            <a:lvl4pPr indent="-355600" lvl="3" marL="1828800" marR="0" rtl="0" algn="l">
              <a:spcBef>
                <a:spcPts val="400"/>
              </a:spcBef>
              <a:spcAft>
                <a:spcPts val="0"/>
              </a:spcAft>
              <a:buClr>
                <a:srgbClr val="EF7521"/>
              </a:buClr>
              <a:buSzPts val="2000"/>
              <a:buFont typeface="Arial"/>
              <a:buChar char="–"/>
              <a:defRPr b="0" i="0" sz="2000" u="none" cap="none" strike="noStrike">
                <a:solidFill>
                  <a:srgbClr val="727376"/>
                </a:solidFill>
                <a:latin typeface="Century Gothic"/>
                <a:ea typeface="Century Gothic"/>
                <a:cs typeface="Century Gothic"/>
                <a:sym typeface="Century Gothic"/>
              </a:defRPr>
            </a:lvl4pPr>
            <a:lvl5pPr indent="-355600" lvl="4" marL="2286000" marR="0" rtl="0" algn="l">
              <a:spcBef>
                <a:spcPts val="400"/>
              </a:spcBef>
              <a:spcAft>
                <a:spcPts val="0"/>
              </a:spcAft>
              <a:buClr>
                <a:srgbClr val="EF7521"/>
              </a:buClr>
              <a:buSzPts val="2000"/>
              <a:buFont typeface="Arial"/>
              <a:buChar char="»"/>
              <a:defRPr b="0" i="0" sz="2000" u="none" cap="none" strike="noStrike">
                <a:solidFill>
                  <a:srgbClr val="727376"/>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6" name="Google Shape;46;p10"/>
          <p:cNvSpPr txBox="1"/>
          <p:nvPr>
            <p:ph idx="2" type="body"/>
          </p:nvPr>
        </p:nvSpPr>
        <p:spPr>
          <a:xfrm>
            <a:off x="457200" y="1076325"/>
            <a:ext cx="3008313" cy="3517900"/>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rgbClr val="727376"/>
              </a:buClr>
              <a:buSzPts val="1400"/>
              <a:buFont typeface="Arial"/>
              <a:buNone/>
              <a:defRPr b="0" i="0" sz="1400" u="none" cap="none" strike="noStrike">
                <a:solidFill>
                  <a:srgbClr val="727376"/>
                </a:solidFill>
                <a:latin typeface="Century Gothic"/>
                <a:ea typeface="Century Gothic"/>
                <a:cs typeface="Century Gothic"/>
                <a:sym typeface="Century Gothic"/>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2"/>
          <p:cNvSpPr txBox="1"/>
          <p:nvPr>
            <p:ph idx="1" type="body"/>
          </p:nvPr>
        </p:nvSpPr>
        <p:spPr>
          <a:xfrm>
            <a:off x="881880" y="2571750"/>
            <a:ext cx="6052319" cy="838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EF7521"/>
              </a:buClr>
              <a:buSzPts val="2400"/>
              <a:buNone/>
            </a:pPr>
            <a:r>
              <a:rPr lang="en-US"/>
              <a:t>College of Emerging Technology </a:t>
            </a:r>
            <a:endParaRPr/>
          </a:p>
          <a:p>
            <a:pPr indent="0" lvl="0" marL="0" rtl="0" algn="l">
              <a:spcBef>
                <a:spcPts val="0"/>
              </a:spcBef>
              <a:spcAft>
                <a:spcPts val="0"/>
              </a:spcAft>
              <a:buClr>
                <a:srgbClr val="EF7521"/>
              </a:buClr>
              <a:buSzPts val="2400"/>
              <a:buNone/>
            </a:pPr>
            <a:r>
              <a:rPr lang="en-US"/>
              <a:t>Graph Modeling Instructor Notes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idx="1" type="body"/>
          </p:nvPr>
        </p:nvSpPr>
        <p:spPr>
          <a:xfrm>
            <a:off x="457200" y="1200150"/>
            <a:ext cx="8229600" cy="3394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400"/>
              <a:t>The original query exercise proved to complicated, so it has been updated to use a preinstalled query that takes in two location vertices and calculates the distance between them.  </a:t>
            </a:r>
            <a:endParaRPr sz="1400"/>
          </a:p>
          <a:p>
            <a:pPr indent="0" lvl="0" marL="0" rtl="0" algn="l">
              <a:spcBef>
                <a:spcPts val="360"/>
              </a:spcBef>
              <a:spcAft>
                <a:spcPts val="0"/>
              </a:spcAft>
              <a:buNone/>
            </a:pPr>
            <a:r>
              <a:t/>
            </a:r>
            <a:endParaRPr sz="1400"/>
          </a:p>
          <a:p>
            <a:pPr indent="0" lvl="0" marL="0" rtl="0" algn="l">
              <a:spcBef>
                <a:spcPts val="360"/>
              </a:spcBef>
              <a:spcAft>
                <a:spcPts val="0"/>
              </a:spcAft>
              <a:buNone/>
            </a:pPr>
            <a:r>
              <a:rPr lang="en-US" sz="1400"/>
              <a:t>The exercise now requires the students to simply first find the Vertex ID of the 3 relevant Location nodes, which </a:t>
            </a:r>
            <a:r>
              <a:rPr lang="en-US" sz="1400"/>
              <a:t>reinforces concepts learned in section 4 &amp; 5 and eases the difficulty of constructing a new query.</a:t>
            </a:r>
            <a:endParaRPr sz="1400"/>
          </a:p>
          <a:p>
            <a:pPr indent="0" lvl="0" marL="0" rtl="0" algn="l">
              <a:spcBef>
                <a:spcPts val="360"/>
              </a:spcBef>
              <a:spcAft>
                <a:spcPts val="0"/>
              </a:spcAft>
              <a:buNone/>
            </a:pPr>
            <a:r>
              <a:t/>
            </a:r>
            <a:endParaRPr sz="1400"/>
          </a:p>
          <a:p>
            <a:pPr indent="0" lvl="0" marL="0" rtl="0" algn="l">
              <a:spcBef>
                <a:spcPts val="360"/>
              </a:spcBef>
              <a:spcAft>
                <a:spcPts val="0"/>
              </a:spcAft>
              <a:buNone/>
            </a:pPr>
            <a:r>
              <a:rPr lang="en-US" sz="1400"/>
              <a:t>Some of the feedback also commented on the Neo4J spatial, as it seemed out of place considering the rest of the course focused on general concepts or functionality of TigerGraph.</a:t>
            </a:r>
            <a:endParaRPr sz="1400"/>
          </a:p>
        </p:txBody>
      </p:sp>
      <p:sp>
        <p:nvSpPr>
          <p:cNvPr id="119" name="Google Shape;119;p21"/>
          <p:cNvSpPr txBox="1"/>
          <p:nvPr>
            <p:ph idx="2" type="body"/>
          </p:nvPr>
        </p:nvSpPr>
        <p:spPr>
          <a:xfrm>
            <a:off x="11113" y="41275"/>
            <a:ext cx="7380300" cy="777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Section 6 Geospatial Modeling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idx="1" type="body"/>
          </p:nvPr>
        </p:nvSpPr>
        <p:spPr>
          <a:xfrm>
            <a:off x="457200" y="1200150"/>
            <a:ext cx="8229600" cy="3394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400"/>
              <a:t>The biggest note is that there wasn’t enough time to really let the students have chance at the Bitemporal modeling exercises.  There was enough time to cover the content, but after covering the content there wasn’t enough time to have a lab with the concepts covered.  </a:t>
            </a:r>
            <a:endParaRPr sz="1400"/>
          </a:p>
          <a:p>
            <a:pPr indent="0" lvl="0" marL="0" rtl="0" algn="l">
              <a:spcBef>
                <a:spcPts val="360"/>
              </a:spcBef>
              <a:spcAft>
                <a:spcPts val="0"/>
              </a:spcAft>
              <a:buNone/>
            </a:pPr>
            <a:r>
              <a:t/>
            </a:r>
            <a:endParaRPr sz="1400"/>
          </a:p>
          <a:p>
            <a:pPr indent="0" lvl="0" marL="0" rtl="0" algn="l">
              <a:spcBef>
                <a:spcPts val="360"/>
              </a:spcBef>
              <a:spcAft>
                <a:spcPts val="0"/>
              </a:spcAft>
              <a:buNone/>
            </a:pPr>
            <a:r>
              <a:rPr lang="en-US" sz="1400"/>
              <a:t>There are places in the content for this section that can be trimmed like the options of using another type of database that may allow a little more time to model the aspects learned in the section.  It is unlikely given the complexities of querying the data that students will be able to make it that far having just learned GSQL.</a:t>
            </a:r>
            <a:endParaRPr sz="1400"/>
          </a:p>
          <a:p>
            <a:pPr indent="0" lvl="0" marL="0" rtl="0" algn="l">
              <a:spcBef>
                <a:spcPts val="360"/>
              </a:spcBef>
              <a:spcAft>
                <a:spcPts val="0"/>
              </a:spcAft>
              <a:buNone/>
            </a:pPr>
            <a:r>
              <a:t/>
            </a:r>
            <a:endParaRPr sz="1400"/>
          </a:p>
          <a:p>
            <a:pPr indent="0" lvl="0" marL="0" rtl="0" algn="l">
              <a:spcBef>
                <a:spcPts val="360"/>
              </a:spcBef>
              <a:spcAft>
                <a:spcPts val="0"/>
              </a:spcAft>
              <a:buNone/>
            </a:pPr>
            <a:r>
              <a:rPr lang="en-US" sz="1400"/>
              <a:t>Currently the exercise is labeled as optional</a:t>
            </a:r>
            <a:endParaRPr sz="1400"/>
          </a:p>
        </p:txBody>
      </p:sp>
      <p:sp>
        <p:nvSpPr>
          <p:cNvPr id="126" name="Google Shape;126;p22"/>
          <p:cNvSpPr txBox="1"/>
          <p:nvPr>
            <p:ph idx="2" type="body"/>
          </p:nvPr>
        </p:nvSpPr>
        <p:spPr>
          <a:xfrm>
            <a:off x="11113" y="41275"/>
            <a:ext cx="7380300" cy="777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Section 7 Temporal Modeling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idx="1" type="body"/>
          </p:nvPr>
        </p:nvSpPr>
        <p:spPr>
          <a:xfrm>
            <a:off x="457200" y="1200150"/>
            <a:ext cx="8229600" cy="3394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The first section should be brief as it covers basic concepts that most will have been exposed to during some point of their career/schooling.</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Overall the section should take 5 - 10 minutes.  This is also including the initial start of the class with introductions and getting everyone settled.</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Section 1 and Section 2 could potentially be collapsed into just one section. </a:t>
            </a:r>
            <a:endParaRPr/>
          </a:p>
        </p:txBody>
      </p:sp>
      <p:sp>
        <p:nvSpPr>
          <p:cNvPr id="63" name="Google Shape;63;p13"/>
          <p:cNvSpPr txBox="1"/>
          <p:nvPr>
            <p:ph idx="2" type="body"/>
          </p:nvPr>
        </p:nvSpPr>
        <p:spPr>
          <a:xfrm>
            <a:off x="11113" y="41275"/>
            <a:ext cx="7380300" cy="777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Section 1 Graph Review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idx="1" type="body"/>
          </p:nvPr>
        </p:nvSpPr>
        <p:spPr>
          <a:xfrm>
            <a:off x="457200" y="1200150"/>
            <a:ext cx="8229600" cy="3394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During the comparison part it may be </a:t>
            </a:r>
            <a:r>
              <a:rPr lang="en-US"/>
              <a:t>relevant to mention more specifics on non-relational databases.  Document databases are brought up and a good example may be to mention OrientDB as it is a graph engine build on top of a wide column store document database.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When reviewing the LPG it may be worthwhile to briefly mention RDF (Resource Description Framework).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Depending on the timing some of section 2 can be trimmed around the comparison to traditional databases.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Overall the section should take 5 - 10 minutes</a:t>
            </a:r>
            <a:endParaRPr/>
          </a:p>
        </p:txBody>
      </p:sp>
      <p:sp>
        <p:nvSpPr>
          <p:cNvPr id="70" name="Google Shape;70;p14"/>
          <p:cNvSpPr txBox="1"/>
          <p:nvPr>
            <p:ph idx="2" type="body"/>
          </p:nvPr>
        </p:nvSpPr>
        <p:spPr>
          <a:xfrm>
            <a:off x="11113" y="41275"/>
            <a:ext cx="7380300" cy="777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Section 2 Graph Database Overview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idx="1" type="body"/>
          </p:nvPr>
        </p:nvSpPr>
        <p:spPr>
          <a:xfrm>
            <a:off x="457200" y="1200150"/>
            <a:ext cx="8229600" cy="3394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400"/>
              <a:t>This is the first section where </a:t>
            </a:r>
            <a:r>
              <a:rPr lang="en-US" sz="1400"/>
              <a:t>bottlenecks</a:t>
            </a:r>
            <a:r>
              <a:rPr lang="en-US" sz="1400"/>
              <a:t> may come up depending on environment issues if present.  Likely that someone may not have Docker</a:t>
            </a:r>
            <a:r>
              <a:rPr lang="en-US" sz="1400"/>
              <a:t>, or some other configuration issue. </a:t>
            </a:r>
            <a:endParaRPr sz="1400"/>
          </a:p>
          <a:p>
            <a:pPr indent="0" lvl="0" marL="0" rtl="0" algn="l">
              <a:spcBef>
                <a:spcPts val="360"/>
              </a:spcBef>
              <a:spcAft>
                <a:spcPts val="0"/>
              </a:spcAft>
              <a:buNone/>
            </a:pPr>
            <a:r>
              <a:t/>
            </a:r>
            <a:endParaRPr sz="1400"/>
          </a:p>
          <a:p>
            <a:pPr indent="0" lvl="0" marL="0" rtl="0" algn="l">
              <a:spcBef>
                <a:spcPts val="360"/>
              </a:spcBef>
              <a:spcAft>
                <a:spcPts val="0"/>
              </a:spcAft>
              <a:buClr>
                <a:schemeClr val="dk1"/>
              </a:buClr>
              <a:buSzPts val="1100"/>
              <a:buFont typeface="Arial"/>
              <a:buNone/>
            </a:pPr>
            <a:r>
              <a:rPr lang="en-US" sz="1400"/>
              <a:t>There didn’t seem to be an issue getting the docker image loaded and started, but there did seem to be some performance issues. </a:t>
            </a:r>
            <a:endParaRPr sz="1400"/>
          </a:p>
          <a:p>
            <a:pPr indent="0" lvl="0" marL="0" rtl="0" algn="l">
              <a:spcBef>
                <a:spcPts val="360"/>
              </a:spcBef>
              <a:spcAft>
                <a:spcPts val="0"/>
              </a:spcAft>
              <a:buNone/>
            </a:pPr>
            <a:r>
              <a:t/>
            </a:r>
            <a:endParaRPr sz="1400"/>
          </a:p>
          <a:p>
            <a:pPr indent="0" lvl="0" marL="0" rtl="0" algn="l">
              <a:spcBef>
                <a:spcPts val="360"/>
              </a:spcBef>
              <a:spcAft>
                <a:spcPts val="0"/>
              </a:spcAft>
              <a:buNone/>
            </a:pPr>
            <a:r>
              <a:rPr lang="en-US" sz="1400"/>
              <a:t>Therefore before having the students load the docker image I recommend going over </a:t>
            </a:r>
            <a:r>
              <a:rPr lang="en-US" sz="1400"/>
              <a:t>changing</a:t>
            </a:r>
            <a:r>
              <a:rPr lang="en-US" sz="1400"/>
              <a:t> the defaults of Docker.  Mainly increasing the Memory from the default of 2 GB to 4 GB or 8 GB if possible.  I would also recommend increasing swap from 1 GB to 2 GB.  During the internal demonstration some student environments were sluggish and increasing the aforementioned seemed to have helped greatly.  </a:t>
            </a:r>
            <a:endParaRPr sz="1400"/>
          </a:p>
          <a:p>
            <a:pPr indent="0" lvl="0" marL="0" rtl="0" algn="l">
              <a:spcBef>
                <a:spcPts val="360"/>
              </a:spcBef>
              <a:spcAft>
                <a:spcPts val="0"/>
              </a:spcAft>
              <a:buNone/>
            </a:pPr>
            <a:r>
              <a:t/>
            </a:r>
            <a:endParaRPr sz="1400"/>
          </a:p>
          <a:p>
            <a:pPr indent="0" lvl="0" marL="0" rtl="0" algn="l">
              <a:spcBef>
                <a:spcPts val="360"/>
              </a:spcBef>
              <a:spcAft>
                <a:spcPts val="0"/>
              </a:spcAft>
              <a:buNone/>
            </a:pPr>
            <a:r>
              <a:rPr lang="en-US" sz="1400"/>
              <a:t>It may have been happenstance, but performance issues seemed more </a:t>
            </a:r>
            <a:r>
              <a:rPr lang="en-US" sz="1400"/>
              <a:t>prevalent</a:t>
            </a:r>
            <a:r>
              <a:rPr lang="en-US" sz="1400"/>
              <a:t> for people using a Windows </a:t>
            </a:r>
            <a:r>
              <a:rPr lang="en-US" sz="1400"/>
              <a:t>machine</a:t>
            </a:r>
            <a:r>
              <a:rPr lang="en-US" sz="1400"/>
              <a:t>.  </a:t>
            </a:r>
            <a:endParaRPr sz="1400"/>
          </a:p>
          <a:p>
            <a:pPr indent="0" lvl="0" marL="0" rtl="0" algn="l">
              <a:spcBef>
                <a:spcPts val="360"/>
              </a:spcBef>
              <a:spcAft>
                <a:spcPts val="0"/>
              </a:spcAft>
              <a:buNone/>
            </a:pPr>
            <a:r>
              <a:t/>
            </a:r>
            <a:endParaRPr sz="1400"/>
          </a:p>
          <a:p>
            <a:pPr indent="0" lvl="0" marL="0" rtl="0" algn="l">
              <a:spcBef>
                <a:spcPts val="360"/>
              </a:spcBef>
              <a:spcAft>
                <a:spcPts val="0"/>
              </a:spcAft>
              <a:buNone/>
            </a:pPr>
            <a:r>
              <a:t/>
            </a:r>
            <a:endParaRPr sz="1400"/>
          </a:p>
        </p:txBody>
      </p:sp>
      <p:sp>
        <p:nvSpPr>
          <p:cNvPr id="77" name="Google Shape;77;p15"/>
          <p:cNvSpPr txBox="1"/>
          <p:nvPr>
            <p:ph idx="2" type="body"/>
          </p:nvPr>
        </p:nvSpPr>
        <p:spPr>
          <a:xfrm>
            <a:off x="11113" y="41275"/>
            <a:ext cx="7380300" cy="777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Section 3 TigerGraph Notes on Docker Settings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idx="1" type="body"/>
          </p:nvPr>
        </p:nvSpPr>
        <p:spPr>
          <a:xfrm>
            <a:off x="457200" y="1200150"/>
            <a:ext cx="8229600" cy="3747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400"/>
              <a:t>Once everyone has the docker image loaded and running everyone should have an empty TigerGraph studio instance.  I found covering TigerGraph studio as a following along exercise to work best.  I recommend keeping the slides for those who review the course material without an instructor present, but when attending the class in person or remote the instructor should walk through and have the students perform the following:</a:t>
            </a:r>
            <a:endParaRPr sz="1400"/>
          </a:p>
          <a:p>
            <a:pPr indent="-317500" lvl="0" marL="457200" rtl="0" algn="l">
              <a:spcBef>
                <a:spcPts val="360"/>
              </a:spcBef>
              <a:spcAft>
                <a:spcPts val="0"/>
              </a:spcAft>
              <a:buClr>
                <a:srgbClr val="EF7521"/>
              </a:buClr>
              <a:buSzPts val="1400"/>
              <a:buFont typeface="Century Gothic"/>
              <a:buAutoNum type="arabicPeriod"/>
            </a:pPr>
            <a:r>
              <a:rPr lang="en-US" sz="1400"/>
              <a:t>Create a Patient vertex Type </a:t>
            </a:r>
            <a:endParaRPr sz="1400"/>
          </a:p>
          <a:p>
            <a:pPr indent="-317500" lvl="1" marL="914400" rtl="0" algn="l">
              <a:spcBef>
                <a:spcPts val="0"/>
              </a:spcBef>
              <a:spcAft>
                <a:spcPts val="0"/>
              </a:spcAft>
              <a:buClr>
                <a:srgbClr val="EF7521"/>
              </a:buClr>
              <a:buSzPts val="1400"/>
              <a:buFont typeface="Century Gothic"/>
              <a:buAutoNum type="alphaLcPeriod"/>
            </a:pPr>
            <a:r>
              <a:rPr lang="en-US" sz="1400">
                <a:solidFill>
                  <a:srgbClr val="727376"/>
                </a:solidFill>
                <a:latin typeface="Century Gothic"/>
                <a:ea typeface="Century Gothic"/>
                <a:cs typeface="Century Gothic"/>
                <a:sym typeface="Century Gothic"/>
              </a:rPr>
              <a:t>Make sure to emphasize creating the Vertex type same as instructor (I.E. attribute names the same, defaults the same, etc) and highlight the changes need to be published to take effect.</a:t>
            </a:r>
            <a:endParaRPr sz="1400">
              <a:solidFill>
                <a:srgbClr val="727376"/>
              </a:solidFill>
              <a:latin typeface="Century Gothic"/>
              <a:ea typeface="Century Gothic"/>
              <a:cs typeface="Century Gothic"/>
              <a:sym typeface="Century Gothic"/>
            </a:endParaRPr>
          </a:p>
          <a:p>
            <a:pPr indent="-317500" lvl="0" marL="457200" rtl="0" algn="l">
              <a:spcBef>
                <a:spcPts val="0"/>
              </a:spcBef>
              <a:spcAft>
                <a:spcPts val="0"/>
              </a:spcAft>
              <a:buClr>
                <a:srgbClr val="EF7521"/>
              </a:buClr>
              <a:buSzPts val="1400"/>
              <a:buFont typeface="Century Gothic"/>
              <a:buAutoNum type="arabicPeriod"/>
            </a:pPr>
            <a:r>
              <a:rPr lang="en-US" sz="1400"/>
              <a:t>Load the patients.csv and create a mapping between the csv file and the Patient vertex type</a:t>
            </a:r>
            <a:endParaRPr sz="1400"/>
          </a:p>
          <a:p>
            <a:pPr indent="-317500" lvl="1" marL="914400" rtl="0" algn="l">
              <a:spcBef>
                <a:spcPts val="0"/>
              </a:spcBef>
              <a:spcAft>
                <a:spcPts val="0"/>
              </a:spcAft>
              <a:buClr>
                <a:srgbClr val="EF7521"/>
              </a:buClr>
              <a:buSzPts val="1400"/>
              <a:buFont typeface="Century Gothic"/>
              <a:buAutoNum type="alphaLcPeriod"/>
            </a:pPr>
            <a:r>
              <a:rPr lang="en-US" sz="1400">
                <a:solidFill>
                  <a:srgbClr val="727376"/>
                </a:solidFill>
                <a:latin typeface="Century Gothic"/>
                <a:ea typeface="Century Gothic"/>
                <a:cs typeface="Century Gothic"/>
                <a:sym typeface="Century Gothic"/>
              </a:rPr>
              <a:t>We noticed there is an issue where TigerGraph studio will not allow you to add a datasource unless a vertex type currently exists in the schema.  This came up from the above where the schema wasn’t published.</a:t>
            </a:r>
            <a:endParaRPr sz="1400">
              <a:solidFill>
                <a:srgbClr val="727376"/>
              </a:solidFill>
              <a:latin typeface="Century Gothic"/>
              <a:ea typeface="Century Gothic"/>
              <a:cs typeface="Century Gothic"/>
              <a:sym typeface="Century Gothic"/>
            </a:endParaRPr>
          </a:p>
          <a:p>
            <a:pPr indent="-317500" lvl="0" marL="457200" rtl="0" algn="l">
              <a:spcBef>
                <a:spcPts val="0"/>
              </a:spcBef>
              <a:spcAft>
                <a:spcPts val="0"/>
              </a:spcAft>
              <a:buClr>
                <a:srgbClr val="EF7521"/>
              </a:buClr>
              <a:buSzPts val="1400"/>
              <a:buFont typeface="Century Gothic"/>
              <a:buAutoNum type="arabicPeriod"/>
            </a:pPr>
            <a:r>
              <a:rPr lang="en-US" sz="1400"/>
              <a:t>Perform the load job of the data</a:t>
            </a:r>
            <a:endParaRPr sz="1400"/>
          </a:p>
          <a:p>
            <a:pPr indent="-317500" lvl="0" marL="457200" rtl="0" algn="l">
              <a:spcBef>
                <a:spcPts val="0"/>
              </a:spcBef>
              <a:spcAft>
                <a:spcPts val="0"/>
              </a:spcAft>
              <a:buClr>
                <a:srgbClr val="EF7521"/>
              </a:buClr>
              <a:buSzPts val="1400"/>
              <a:buFont typeface="Century Gothic"/>
              <a:buAutoNum type="arabicPeriod"/>
            </a:pPr>
            <a:r>
              <a:rPr lang="en-US" sz="1400"/>
              <a:t>Demonstrate how to use the Explore Graph section to filter down return vertices</a:t>
            </a:r>
            <a:endParaRPr sz="1400"/>
          </a:p>
        </p:txBody>
      </p:sp>
      <p:sp>
        <p:nvSpPr>
          <p:cNvPr id="84" name="Google Shape;84;p16"/>
          <p:cNvSpPr txBox="1"/>
          <p:nvPr>
            <p:ph idx="2" type="body"/>
          </p:nvPr>
        </p:nvSpPr>
        <p:spPr>
          <a:xfrm>
            <a:off x="11113" y="41275"/>
            <a:ext cx="7380300" cy="777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Section 3 TigerGraph Studio Walkthrough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idx="1" type="body"/>
          </p:nvPr>
        </p:nvSpPr>
        <p:spPr>
          <a:xfrm>
            <a:off x="457200" y="1200150"/>
            <a:ext cx="8229600" cy="3747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400"/>
              <a:t>Currently using the Developer edition limits the TigerGraph instance to one graph at a time.  If this restriction were not present then I would recommend having everything pre-populated where there would be no need to drop and load each time a new section starts.  </a:t>
            </a:r>
            <a:endParaRPr sz="1400"/>
          </a:p>
          <a:p>
            <a:pPr indent="0" lvl="0" marL="0" rtl="0" algn="l">
              <a:spcBef>
                <a:spcPts val="360"/>
              </a:spcBef>
              <a:spcAft>
                <a:spcPts val="0"/>
              </a:spcAft>
              <a:buNone/>
            </a:pPr>
            <a:r>
              <a:t/>
            </a:r>
            <a:endParaRPr sz="1400"/>
          </a:p>
          <a:p>
            <a:pPr indent="0" lvl="0" marL="0" rtl="0" algn="l">
              <a:spcBef>
                <a:spcPts val="360"/>
              </a:spcBef>
              <a:spcAft>
                <a:spcPts val="0"/>
              </a:spcAft>
              <a:buNone/>
            </a:pPr>
            <a:r>
              <a:rPr lang="en-US" sz="1400"/>
              <a:t>Unfortunately part of each loadExercise# is to drop and reload everything that is relevant to the section.  While the gradle tasks are running you are effectively limited in the interaction with TigerGraph studio.  Currently this is partially mitigated by having the students begin the loadExercise# as soon as the section starts.   That way content can be covered while waiting for the task to finish.  </a:t>
            </a:r>
            <a:endParaRPr sz="1400"/>
          </a:p>
          <a:p>
            <a:pPr indent="0" lvl="0" marL="0" rtl="0" algn="l">
              <a:spcBef>
                <a:spcPts val="360"/>
              </a:spcBef>
              <a:spcAft>
                <a:spcPts val="0"/>
              </a:spcAft>
              <a:buNone/>
            </a:pPr>
            <a:r>
              <a:t/>
            </a:r>
            <a:endParaRPr sz="1400"/>
          </a:p>
          <a:p>
            <a:pPr indent="0" lvl="0" marL="0" rtl="0" algn="l">
              <a:spcBef>
                <a:spcPts val="360"/>
              </a:spcBef>
              <a:spcAft>
                <a:spcPts val="0"/>
              </a:spcAft>
              <a:buNone/>
            </a:pPr>
            <a:r>
              <a:rPr lang="en-US" sz="1400"/>
              <a:t>Task run times seemed to be anywhere from 4 - 7 minutes depending on what was being loaded  </a:t>
            </a:r>
            <a:endParaRPr sz="1400"/>
          </a:p>
        </p:txBody>
      </p:sp>
      <p:sp>
        <p:nvSpPr>
          <p:cNvPr id="91" name="Google Shape;91;p17"/>
          <p:cNvSpPr txBox="1"/>
          <p:nvPr>
            <p:ph idx="2" type="body"/>
          </p:nvPr>
        </p:nvSpPr>
        <p:spPr>
          <a:xfrm>
            <a:off x="11113" y="41275"/>
            <a:ext cx="7380300" cy="777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Section 4 Gradle Tasks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idx="1" type="body"/>
          </p:nvPr>
        </p:nvSpPr>
        <p:spPr>
          <a:xfrm>
            <a:off x="457200" y="1200150"/>
            <a:ext cx="8229600" cy="3747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400"/>
              <a:t>I covered the GSQL CLI, but it wasn’t used much during the trial run.  The client image supports the command by simply typing “gsql”, but if timing becomes and issue this can be trimmed.  Using a combination of gradle and the TigerGraph Studio seemed to work the best. </a:t>
            </a:r>
            <a:endParaRPr sz="1400"/>
          </a:p>
          <a:p>
            <a:pPr indent="0" lvl="0" marL="0" rtl="0" algn="l">
              <a:spcBef>
                <a:spcPts val="360"/>
              </a:spcBef>
              <a:spcAft>
                <a:spcPts val="0"/>
              </a:spcAft>
              <a:buNone/>
            </a:pPr>
            <a:r>
              <a:t/>
            </a:r>
            <a:endParaRPr sz="1400"/>
          </a:p>
          <a:p>
            <a:pPr indent="0" lvl="0" marL="0" rtl="0" algn="l">
              <a:spcBef>
                <a:spcPts val="360"/>
              </a:spcBef>
              <a:spcAft>
                <a:spcPts val="0"/>
              </a:spcAft>
              <a:buNone/>
            </a:pPr>
            <a:r>
              <a:rPr lang="en-US" sz="1400"/>
              <a:t>I also recommend the section discussing queries to be mostly instructor led with students following along.  This seemed to be the most beneficial exercise was the coding of a query during the section.</a:t>
            </a:r>
            <a:endParaRPr sz="1400"/>
          </a:p>
          <a:p>
            <a:pPr indent="0" lvl="0" marL="0" rtl="0" algn="l">
              <a:spcBef>
                <a:spcPts val="360"/>
              </a:spcBef>
              <a:spcAft>
                <a:spcPts val="0"/>
              </a:spcAft>
              <a:buNone/>
            </a:pPr>
            <a:r>
              <a:t/>
            </a:r>
            <a:endParaRPr sz="1400"/>
          </a:p>
          <a:p>
            <a:pPr indent="0" lvl="0" marL="0" rtl="0" algn="l">
              <a:spcBef>
                <a:spcPts val="360"/>
              </a:spcBef>
              <a:spcAft>
                <a:spcPts val="0"/>
              </a:spcAft>
              <a:buNone/>
            </a:pPr>
            <a:r>
              <a:rPr lang="en-US" sz="1400"/>
              <a:t>As already mentioned one unfortunate aspect is that queries have to be installed before running, which can take about a minute, so it does create a bottleneck when trying to have students taking the course, see a query, make changes to a query, install the query and finally run the query.  </a:t>
            </a:r>
            <a:endParaRPr sz="1400"/>
          </a:p>
          <a:p>
            <a:pPr indent="0" lvl="0" marL="0" rtl="0" algn="l">
              <a:spcBef>
                <a:spcPts val="360"/>
              </a:spcBef>
              <a:spcAft>
                <a:spcPts val="0"/>
              </a:spcAft>
              <a:buNone/>
            </a:pPr>
            <a:r>
              <a:t/>
            </a:r>
            <a:endParaRPr sz="1400"/>
          </a:p>
          <a:p>
            <a:pPr indent="0" lvl="0" marL="0" rtl="0" algn="l">
              <a:spcBef>
                <a:spcPts val="360"/>
              </a:spcBef>
              <a:spcAft>
                <a:spcPts val="0"/>
              </a:spcAft>
              <a:buNone/>
            </a:pPr>
            <a:r>
              <a:rPr lang="en-US" sz="1400"/>
              <a:t>In some ways querying is </a:t>
            </a:r>
            <a:r>
              <a:rPr lang="en-US" sz="1400"/>
              <a:t>tangential</a:t>
            </a:r>
            <a:r>
              <a:rPr lang="en-US" sz="1400"/>
              <a:t> to the modeling aspect, but in the real world knowing the interaction with the data greatly impacts modeling choices and </a:t>
            </a:r>
            <a:r>
              <a:rPr lang="en-US" sz="1400"/>
              <a:t>decisions</a:t>
            </a:r>
            <a:r>
              <a:rPr lang="en-US" sz="1400"/>
              <a:t>.</a:t>
            </a:r>
            <a:endParaRPr sz="1400"/>
          </a:p>
        </p:txBody>
      </p:sp>
      <p:sp>
        <p:nvSpPr>
          <p:cNvPr id="98" name="Google Shape;98;p18"/>
          <p:cNvSpPr txBox="1"/>
          <p:nvPr>
            <p:ph idx="2" type="body"/>
          </p:nvPr>
        </p:nvSpPr>
        <p:spPr>
          <a:xfrm>
            <a:off x="11113" y="41275"/>
            <a:ext cx="7380300" cy="777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Section 4 Query TigerGraph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idx="1" type="body"/>
          </p:nvPr>
        </p:nvSpPr>
        <p:spPr>
          <a:xfrm>
            <a:off x="457200" y="1200150"/>
            <a:ext cx="8229600" cy="3747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400"/>
              <a:t>The section also makes notes of some of the advanced capabilities of TigerGraph, like accumulators.  However because of the complexities related to simply getting a new a query to run and the overall learning curve it may be best to trim the section down to simply focus on the following two concepts:</a:t>
            </a:r>
            <a:endParaRPr sz="1400"/>
          </a:p>
          <a:p>
            <a:pPr indent="0" lvl="0" marL="0" rtl="0" algn="l">
              <a:spcBef>
                <a:spcPts val="360"/>
              </a:spcBef>
              <a:spcAft>
                <a:spcPts val="0"/>
              </a:spcAft>
              <a:buNone/>
            </a:pPr>
            <a:r>
              <a:t/>
            </a:r>
            <a:endParaRPr sz="1400"/>
          </a:p>
          <a:p>
            <a:pPr indent="-317500" lvl="0" marL="457200" rtl="0" algn="l">
              <a:spcBef>
                <a:spcPts val="360"/>
              </a:spcBef>
              <a:spcAft>
                <a:spcPts val="0"/>
              </a:spcAft>
              <a:buSzPts val="1400"/>
              <a:buAutoNum type="arabicPeriod"/>
            </a:pPr>
            <a:r>
              <a:rPr lang="en-US" sz="1400"/>
              <a:t>Simple selects from a vertex set</a:t>
            </a:r>
            <a:endParaRPr sz="1400"/>
          </a:p>
          <a:p>
            <a:pPr indent="0" lvl="0" marL="457200" rtl="0" algn="l">
              <a:spcBef>
                <a:spcPts val="360"/>
              </a:spcBef>
              <a:spcAft>
                <a:spcPts val="0"/>
              </a:spcAft>
              <a:buNone/>
            </a:pPr>
            <a:r>
              <a:t/>
            </a:r>
            <a:endParaRPr sz="1400"/>
          </a:p>
          <a:p>
            <a:pPr indent="-317500" lvl="0" marL="457200" rtl="0" algn="l">
              <a:spcBef>
                <a:spcPts val="360"/>
              </a:spcBef>
              <a:spcAft>
                <a:spcPts val="0"/>
              </a:spcAft>
              <a:buSzPts val="1400"/>
              <a:buAutoNum type="arabicPeriod"/>
            </a:pPr>
            <a:r>
              <a:rPr lang="en-US" sz="1400"/>
              <a:t>Simple selects from VertexType1-(EdgeType:e)-&gt;VertexType2 WHERE ….</a:t>
            </a:r>
            <a:endParaRPr sz="1400"/>
          </a:p>
          <a:p>
            <a:pPr indent="0" lvl="0" marL="0" rtl="0" algn="l">
              <a:spcBef>
                <a:spcPts val="360"/>
              </a:spcBef>
              <a:spcAft>
                <a:spcPts val="0"/>
              </a:spcAft>
              <a:buNone/>
            </a:pPr>
            <a:r>
              <a:t/>
            </a:r>
            <a:endParaRPr sz="1400"/>
          </a:p>
          <a:p>
            <a:pPr indent="0" lvl="0" marL="0" rtl="0" algn="l">
              <a:spcBef>
                <a:spcPts val="360"/>
              </a:spcBef>
              <a:spcAft>
                <a:spcPts val="0"/>
              </a:spcAft>
              <a:buNone/>
            </a:pPr>
            <a:r>
              <a:rPr lang="en-US" sz="1400"/>
              <a:t>More complex queries come pre-installed in the docker images, so students can review, but during the mock run it created a bottle neck. </a:t>
            </a:r>
            <a:endParaRPr sz="1400"/>
          </a:p>
          <a:p>
            <a:pPr indent="0" lvl="0" marL="0" rtl="0" algn="l">
              <a:spcBef>
                <a:spcPts val="360"/>
              </a:spcBef>
              <a:spcAft>
                <a:spcPts val="0"/>
              </a:spcAft>
              <a:buNone/>
            </a:pPr>
            <a:r>
              <a:t/>
            </a:r>
            <a:endParaRPr sz="1400"/>
          </a:p>
          <a:p>
            <a:pPr indent="0" lvl="0" marL="0" rtl="0" algn="l">
              <a:spcBef>
                <a:spcPts val="360"/>
              </a:spcBef>
              <a:spcAft>
                <a:spcPts val="0"/>
              </a:spcAft>
              <a:buNone/>
            </a:pPr>
            <a:r>
              <a:rPr lang="en-US" sz="1400"/>
              <a:t>At the end of section 4 you should ideally be a little less than halfway through the material.  I found this is a good break time.  It let’s students who need to have break take time and those who don’t can play with the querying aspect of Tiger Graph.</a:t>
            </a:r>
            <a:endParaRPr sz="1400"/>
          </a:p>
          <a:p>
            <a:pPr indent="0" lvl="0" marL="0" rtl="0" algn="l">
              <a:spcBef>
                <a:spcPts val="360"/>
              </a:spcBef>
              <a:spcAft>
                <a:spcPts val="0"/>
              </a:spcAft>
              <a:buNone/>
            </a:pPr>
            <a:r>
              <a:t/>
            </a:r>
            <a:endParaRPr sz="1400"/>
          </a:p>
        </p:txBody>
      </p:sp>
      <p:sp>
        <p:nvSpPr>
          <p:cNvPr id="105" name="Google Shape;105;p19"/>
          <p:cNvSpPr txBox="1"/>
          <p:nvPr>
            <p:ph idx="2" type="body"/>
          </p:nvPr>
        </p:nvSpPr>
        <p:spPr>
          <a:xfrm>
            <a:off x="11113" y="41275"/>
            <a:ext cx="7380300" cy="777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Section 4 Query TigerGraph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idx="1" type="body"/>
          </p:nvPr>
        </p:nvSpPr>
        <p:spPr>
          <a:xfrm>
            <a:off x="457200" y="1200150"/>
            <a:ext cx="8229600" cy="3394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400"/>
              <a:t>Again have the students run “gradle loadExercise5” at the start of the section.  </a:t>
            </a:r>
            <a:endParaRPr sz="1400"/>
          </a:p>
          <a:p>
            <a:pPr indent="0" lvl="0" marL="0" rtl="0" algn="l">
              <a:spcBef>
                <a:spcPts val="360"/>
              </a:spcBef>
              <a:spcAft>
                <a:spcPts val="0"/>
              </a:spcAft>
              <a:buNone/>
            </a:pPr>
            <a:r>
              <a:t/>
            </a:r>
            <a:endParaRPr sz="1400"/>
          </a:p>
          <a:p>
            <a:pPr indent="0" lvl="0" marL="0" rtl="0" algn="l">
              <a:spcBef>
                <a:spcPts val="360"/>
              </a:spcBef>
              <a:spcAft>
                <a:spcPts val="0"/>
              </a:spcAft>
              <a:buNone/>
            </a:pPr>
            <a:r>
              <a:rPr lang="en-US" sz="1400"/>
              <a:t>It may be worthwhile to reorganize this section of the lecture to have the Synthea content appear after the antipatterns slides right before the exercise.</a:t>
            </a:r>
            <a:endParaRPr sz="1400"/>
          </a:p>
          <a:p>
            <a:pPr indent="0" lvl="0" marL="0" rtl="0" algn="l">
              <a:spcBef>
                <a:spcPts val="360"/>
              </a:spcBef>
              <a:spcAft>
                <a:spcPts val="0"/>
              </a:spcAft>
              <a:buNone/>
            </a:pPr>
            <a:r>
              <a:t/>
            </a:r>
            <a:endParaRPr sz="1400"/>
          </a:p>
          <a:p>
            <a:pPr indent="0" lvl="0" marL="0" rtl="0" algn="l">
              <a:spcBef>
                <a:spcPts val="360"/>
              </a:spcBef>
              <a:spcAft>
                <a:spcPts val="0"/>
              </a:spcAft>
              <a:buNone/>
            </a:pPr>
            <a:r>
              <a:rPr lang="en-US" sz="1400"/>
              <a:t>Exercise 5 is the most important exercise of the course.  It allows the students to transform the csv files into a full fledge model.  I recommend spending up to 20 minutes on this alone and having an interactive session.  Present the questions from exercise 5 as what needs to be answered.</a:t>
            </a:r>
            <a:endParaRPr sz="1400"/>
          </a:p>
          <a:p>
            <a:pPr indent="0" lvl="0" marL="0" rtl="0" algn="l">
              <a:spcBef>
                <a:spcPts val="360"/>
              </a:spcBef>
              <a:spcAft>
                <a:spcPts val="0"/>
              </a:spcAft>
              <a:buNone/>
            </a:pPr>
            <a:r>
              <a:t/>
            </a:r>
            <a:endParaRPr sz="1400"/>
          </a:p>
          <a:p>
            <a:pPr indent="0" lvl="0" marL="0" rtl="0" algn="l">
              <a:spcBef>
                <a:spcPts val="360"/>
              </a:spcBef>
              <a:spcAft>
                <a:spcPts val="0"/>
              </a:spcAft>
              <a:buNone/>
            </a:pPr>
            <a:r>
              <a:rPr lang="en-US" sz="1400"/>
              <a:t>All together this section should take roughly one hour between content and exercise.</a:t>
            </a:r>
            <a:endParaRPr sz="1400"/>
          </a:p>
        </p:txBody>
      </p:sp>
      <p:sp>
        <p:nvSpPr>
          <p:cNvPr id="112" name="Google Shape;112;p20"/>
          <p:cNvSpPr txBox="1"/>
          <p:nvPr>
            <p:ph idx="2" type="body"/>
          </p:nvPr>
        </p:nvSpPr>
        <p:spPr>
          <a:xfrm>
            <a:off x="11113" y="41275"/>
            <a:ext cx="7380300" cy="777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Section 5 Modeling RDB to GDB</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