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 was to be able to accurately predict if an arrest is made according to type of crime and the time and location of which the crime is committed. After using the Random Forest Classifier to predict our target based on relative features, our accuracy score is 87.5%. This means that the model correctly predicted the arrest for 87.5% of the crimes.  According to our classification report, the precision for prediction of the arrests and nonarrests are in line with each other.  However, the recall (sensitivity) for predicting arrest is much lower than for predicting no arrest.  This measure indicates the correct positive predictions relative to the total actual positives.The average F-1 score of 0.78 indicates that there is a fairly high balance between recall and precision. Thus, as the model is now, it is marginally successful at predicting whether an arrest is made. Even if the accuracy score could be better, the confusion matrix indicates the model is performing well finding the positive true arrests (true positive)and the negative nonarrests (true negative).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a34c0bd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a34c0bd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provides a visual representation of the crimes that are most often committed.  The larger circles represent a higher </a:t>
            </a:r>
            <a:r>
              <a:rPr lang="en"/>
              <a:t>occurrence</a:t>
            </a:r>
            <a:r>
              <a:rPr lang="en"/>
              <a:t> of the particular type of crime and we can see that theft and battery are the crimes that are </a:t>
            </a:r>
            <a:r>
              <a:rPr lang="en"/>
              <a:t>committed</a:t>
            </a:r>
            <a:r>
              <a:rPr lang="en"/>
              <a:t> the most.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94569d59b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94569d59b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bar graph </a:t>
            </a:r>
            <a:r>
              <a:rPr lang="en"/>
              <a:t>provides</a:t>
            </a:r>
            <a:r>
              <a:rPr lang="en"/>
              <a:t> a visual representation of what we saw in the previous bubble chart.  However, this chart also shows a visual of the amount of crimes where an arrest was made to compare to when an arrest was not made.  Green indicates an arrest being made where blue represents a crime where an arrest has not been made.  There are some categories where an arrest rate is higher and we believe this is due to </a:t>
            </a:r>
            <a:r>
              <a:rPr lang="en"/>
              <a:t>type of crime and action associated with the crime.  For example if you are caught with narcotics, you get arrested and same is true for a category like prostituion where you are either caught in the act or not.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4569d59b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94569d59b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line graph shows the amount of crimes when an arrest was made or not made based on the hour of the day in which the crime was reported.  Based on this data, noon is the time where criminals are most successful at </a:t>
            </a:r>
            <a:r>
              <a:rPr lang="en"/>
              <a:t>committing</a:t>
            </a:r>
            <a:r>
              <a:rPr lang="en"/>
              <a:t> crimes without being caught.  (insert joke about spreading out lunch breaks).  Based on this data, 7 pm is the time when the most arrests are made.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94569d59b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94569d59b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a little more granular, this graph shows how the district ranks based on the type of crime committed in each district.  District 1 and 18, reported the two highest amount of thefts out of all the districts in chicago.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4569d59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94569d59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heatmap belows show the arrest rate for District 1. This graph is interactive and the district can be changed in order to see how districts are performing individually.</a:t>
            </a:r>
            <a:endParaRPr/>
          </a:p>
          <a:p>
            <a:pPr indent="0" lvl="0" marL="0" rtl="0" algn="l">
              <a:spcBef>
                <a:spcPts val="0"/>
              </a:spcBef>
              <a:spcAft>
                <a:spcPts val="0"/>
              </a:spcAft>
              <a:buNone/>
            </a:pPr>
            <a:r>
              <a:rPr lang="en"/>
              <a:t>Can be filtered by type of crime, year, district  Expand a bit on what we are looking at before it is filtered to show interactivity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4569d59b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94569d59b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The ability of machine learning algorithms to handle multidimensional data efficiently and quickly have given researchers the ability to predict crimes based on certain indicators. Accurate crime prediction and future forecasting trends can assist law enforcement to enhance safety and security</a:t>
            </a:r>
            <a:endParaRPr sz="1400">
              <a:solidFill>
                <a:srgbClr val="333333"/>
              </a:solidFill>
              <a:highlight>
                <a:srgbClr val="FFFFFF"/>
              </a:highlight>
            </a:endParaRPr>
          </a:p>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 </a:t>
            </a:r>
            <a:endParaRPr sz="1400">
              <a:solidFill>
                <a:srgbClr val="333333"/>
              </a:solidFill>
              <a:highlight>
                <a:srgbClr val="FFFFFF"/>
              </a:highlight>
            </a:endParaRPr>
          </a:p>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 Our project examined a set of data that included several types of crimes (excluding homicides) and whether someone was arrested for an incidence or not. We applied the Random Forest Classifier against the features of type of the crime, location, month, time, and the district in which the crime occurred.   We were able to predict an arrest with an accuracy of 87.5%.</a:t>
            </a:r>
            <a:endParaRPr sz="1400">
              <a:solidFill>
                <a:srgbClr val="333333"/>
              </a:solidFill>
              <a:highlight>
                <a:srgbClr val="FFFFFF"/>
              </a:highlight>
            </a:endParaRPr>
          </a:p>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 </a:t>
            </a:r>
            <a:endParaRPr sz="1400">
              <a:solidFill>
                <a:srgbClr val="333333"/>
              </a:solidFill>
              <a:highlight>
                <a:srgbClr val="FFFFFF"/>
              </a:highlight>
            </a:endParaRPr>
          </a:p>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Other analyses revealed that theft, battery, criminal damage, deceptive practice and assault were the top five crimes observed in Chicago. None of these categories included an arrest rate of even close to 50%. Districts were also examined with regard to types of crime and arrests rates and results varies considerably from district to district. Lastly, we examined crime during a 24 hour period and found that most arrests occur during the evening hours.</a:t>
            </a:r>
            <a:endParaRPr sz="1400">
              <a:solidFill>
                <a:srgbClr val="333333"/>
              </a:solidFill>
              <a:highlight>
                <a:srgbClr val="FFFFFF"/>
              </a:highlight>
            </a:endParaRPr>
          </a:p>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 </a:t>
            </a:r>
            <a:endParaRPr sz="1400">
              <a:solidFill>
                <a:srgbClr val="333333"/>
              </a:solidFill>
              <a:highlight>
                <a:srgbClr val="FFFFFF"/>
              </a:highlight>
            </a:endParaRPr>
          </a:p>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Overall, the key takeaway in this study is that Chicago could be an attractive city for criminals given this data. Thus, empowering police officers with results of predictive analyses is greatly needed.</a:t>
            </a:r>
            <a:endParaRPr sz="140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9d21d3ec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9d21d3ec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A couple of recommendations we bring forth is</a:t>
            </a:r>
            <a:r>
              <a:rPr b="1" lang="en" sz="1400">
                <a:solidFill>
                  <a:srgbClr val="333333"/>
                </a:solidFill>
                <a:highlight>
                  <a:srgbClr val="FFFFFF"/>
                </a:highlight>
              </a:rPr>
              <a:t> </a:t>
            </a:r>
            <a:r>
              <a:rPr lang="en" sz="1400">
                <a:solidFill>
                  <a:schemeClr val="dk1"/>
                </a:solidFill>
              </a:rPr>
              <a:t>that This study could be extended by examining whether the model performed differently in districts or areas where complicated social structures exist such as low income, high poverty, or gang-related neighborhoods.</a:t>
            </a:r>
            <a:endParaRPr sz="14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 </a:t>
            </a:r>
            <a:endParaRPr sz="1400">
              <a:solidFill>
                <a:srgbClr val="333333"/>
              </a:solidFill>
              <a:highlight>
                <a:srgbClr val="FFFFFF"/>
              </a:highlight>
            </a:endParaRPr>
          </a:p>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Studies examining crimes rates with respect to the distribution of police presence and resources could provide insights into potentially better applications of all too often dwindling resources. In addition, deep learning models could be applied to examine how crimes committed in different locations and times relate to one another.</a:t>
            </a:r>
            <a:endParaRPr sz="140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a46b1ff86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a46b1ff86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We noticed year 2021 did not have as many data points. Upon further research we discovered too late that a few months of data were missing for this year. Consequently, this year should have been removed from the analysis. Also, we would like to conduct more data exploration to balance the target variable since of the count of non-arrests greatly outweighed the arrests. Lastly, if we would have had more time, we would have liked to design a website and building more interesting visualizations using JavaScript.</a:t>
            </a:r>
            <a:endParaRPr sz="1400">
              <a:solidFill>
                <a:srgbClr val="333333"/>
              </a:solidFill>
              <a:highlight>
                <a:srgbClr val="FFFFFF"/>
              </a:highlight>
            </a:endParaRPr>
          </a:p>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 </a:t>
            </a:r>
            <a:endParaRPr sz="140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a8297b5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a8297b5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That concludes our presentation so at this time, would like to open the floor to questions.</a:t>
            </a:r>
            <a:endParaRPr sz="1400">
              <a:solidFill>
                <a:srgbClr val="333333"/>
              </a:solidFill>
              <a:highlight>
                <a:srgbClr val="FFFFFF"/>
              </a:highlight>
            </a:endParaRPr>
          </a:p>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 </a:t>
            </a:r>
            <a:endParaRPr sz="1400">
              <a:solidFill>
                <a:srgbClr val="333333"/>
              </a:solidFill>
              <a:highlight>
                <a:srgbClr val="FFFFFF"/>
              </a:highlight>
            </a:endParaRPr>
          </a:p>
          <a:p>
            <a:pPr indent="0" lvl="0" marL="0" rtl="0" algn="just">
              <a:lnSpc>
                <a:spcPct val="150000"/>
              </a:lnSpc>
              <a:spcBef>
                <a:spcPts val="0"/>
              </a:spcBef>
              <a:spcAft>
                <a:spcPts val="0"/>
              </a:spcAft>
              <a:buClr>
                <a:schemeClr val="dk1"/>
              </a:buClr>
              <a:buSzPts val="1100"/>
              <a:buFont typeface="Arial"/>
              <a:buNone/>
            </a:pPr>
            <a:r>
              <a:rPr lang="en" sz="1400">
                <a:solidFill>
                  <a:srgbClr val="333333"/>
                </a:solidFill>
                <a:highlight>
                  <a:srgbClr val="FFFFFF"/>
                </a:highlight>
              </a:rPr>
              <a:t> </a:t>
            </a:r>
            <a:endParaRPr sz="140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City of Chicago has a long history of crime. The overall crime rate is higher than that of the national average. In fact, the chance of becoming a victim of either a violent crime or property crime in Chicago is 1 in 28.  Unfortunately, many crimes reported do not result in an arrest. This project examines crime data reported in the city of Chicago from 2015 to present to determine if an arrest for a crime can be predicted based on location, time, and crime perpetrated.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d21d3ec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d21d3ec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 Used pandas and jupyter notebook to clean the data and remove anything that was not useful to our analysis</a:t>
            </a:r>
            <a:endParaRPr/>
          </a:p>
          <a:p>
            <a:pPr indent="0" lvl="0" marL="0" rtl="0" algn="l">
              <a:spcBef>
                <a:spcPts val="0"/>
              </a:spcBef>
              <a:spcAft>
                <a:spcPts val="0"/>
              </a:spcAft>
              <a:buNone/>
            </a:pPr>
            <a:r>
              <a:rPr lang="en"/>
              <a:t>Database: </a:t>
            </a:r>
            <a:r>
              <a:rPr lang="en"/>
              <a:t>A database was initially created using Postgres via pdAmin. Two tables were created from the raw data and merged to</a:t>
            </a:r>
            <a:endParaRPr/>
          </a:p>
          <a:p>
            <a:pPr indent="457200" lvl="0" marL="0" rtl="0" algn="l">
              <a:spcBef>
                <a:spcPts val="0"/>
              </a:spcBef>
              <a:spcAft>
                <a:spcPts val="0"/>
              </a:spcAft>
              <a:buNone/>
            </a:pPr>
            <a:r>
              <a:rPr lang="en"/>
              <a:t>make the final data file used for data analysis</a:t>
            </a:r>
            <a:endParaRPr/>
          </a:p>
          <a:p>
            <a:pPr indent="0" lvl="0" marL="0" rtl="0" algn="l">
              <a:spcBef>
                <a:spcPts val="0"/>
              </a:spcBef>
              <a:spcAft>
                <a:spcPts val="0"/>
              </a:spcAft>
              <a:buNone/>
            </a:pPr>
            <a:r>
              <a:rPr lang="en"/>
              <a:t>Machine Learning</a:t>
            </a:r>
            <a:r>
              <a:rPr lang="en">
                <a:solidFill>
                  <a:schemeClr val="dk1"/>
                </a:solidFill>
              </a:rPr>
              <a:t>: We chose a supervised learning model because we are attempting to predict arrests based on data from previous arrests.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a34c0bd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a34c0bd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1A.Dropped years before 2015 so that we had a easier time working w/ the RAW data</a:t>
            </a:r>
            <a:endParaRPr/>
          </a:p>
          <a:p>
            <a:pPr indent="-317500" lvl="0" marL="457200" rtl="0" algn="l">
              <a:spcBef>
                <a:spcPts val="0"/>
              </a:spcBef>
              <a:spcAft>
                <a:spcPts val="0"/>
              </a:spcAft>
              <a:buSzPts val="1400"/>
              <a:buChar char="-"/>
            </a:pPr>
            <a:r>
              <a:rPr lang="en"/>
              <a:t>2A.Removed Data that had missing values to make the data reliable</a:t>
            </a:r>
            <a:endParaRPr/>
          </a:p>
          <a:p>
            <a:pPr indent="-317500" lvl="0" marL="457200" rtl="0" algn="l">
              <a:spcBef>
                <a:spcPts val="0"/>
              </a:spcBef>
              <a:spcAft>
                <a:spcPts val="0"/>
              </a:spcAft>
              <a:buSzPts val="1400"/>
              <a:buChar char="-"/>
            </a:pPr>
            <a:r>
              <a:rPr lang="en"/>
              <a:t>3A&amp;1B.Dropped extra columns like the beat, IUCR, FBI code, etc.</a:t>
            </a:r>
            <a:endParaRPr/>
          </a:p>
          <a:p>
            <a:pPr indent="-317500" lvl="0" marL="457200" rtl="0" algn="l">
              <a:spcBef>
                <a:spcPts val="0"/>
              </a:spcBef>
              <a:spcAft>
                <a:spcPts val="0"/>
              </a:spcAft>
              <a:buSzPts val="1400"/>
              <a:buChar char="-"/>
            </a:pPr>
            <a:r>
              <a:rPr lang="en"/>
              <a:t>2B. Changed the variable types to numeric values so that the machine learning model could run smoothly</a:t>
            </a:r>
            <a:endParaRPr/>
          </a:p>
          <a:p>
            <a:pPr indent="-317500" lvl="0" marL="457200" rtl="0" algn="l">
              <a:spcBef>
                <a:spcPts val="0"/>
              </a:spcBef>
              <a:spcAft>
                <a:spcPts val="0"/>
              </a:spcAft>
              <a:buSzPts val="1400"/>
              <a:buChar char="-"/>
            </a:pPr>
            <a:r>
              <a:rPr lang="en"/>
              <a:t>3B.binned the time columns into hours to </a:t>
            </a:r>
            <a:r>
              <a:rPr lang="en"/>
              <a:t>break</a:t>
            </a:r>
            <a:r>
              <a:rPr lang="en"/>
              <a:t> the days up and show if </a:t>
            </a:r>
            <a:r>
              <a:rPr lang="en"/>
              <a:t>certain</a:t>
            </a:r>
            <a:r>
              <a:rPr lang="en"/>
              <a:t> hours are more likely to have a </a:t>
            </a:r>
            <a:r>
              <a:rPr lang="en"/>
              <a:t>certain</a:t>
            </a:r>
            <a:r>
              <a:rPr lang="en"/>
              <a:t> crime occur</a:t>
            </a:r>
            <a:endParaRPr/>
          </a:p>
          <a:p>
            <a:pPr indent="-317500" lvl="0" marL="457200" rtl="0" algn="l">
              <a:spcBef>
                <a:spcPts val="0"/>
              </a:spcBef>
              <a:spcAft>
                <a:spcPts val="0"/>
              </a:spcAft>
              <a:buSzPts val="1400"/>
              <a:buChar char="-"/>
            </a:pPr>
            <a:r>
              <a:rPr lang="en"/>
              <a:t>4B.</a:t>
            </a:r>
            <a:r>
              <a:rPr lang="en">
                <a:solidFill>
                  <a:schemeClr val="dk1"/>
                </a:solidFill>
              </a:rPr>
              <a:t>binned the date columns into months to break the year up and show if certain quarters are more likely to have a certain crime occur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a34c0bd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a34c0bd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50">
                <a:solidFill>
                  <a:srgbClr val="1D1C1D"/>
                </a:solidFill>
                <a:highlight>
                  <a:srgbClr val="FFFFFF"/>
                </a:highlight>
              </a:rPr>
              <a:t>Began with extracting the dataset from database</a:t>
            </a:r>
            <a:endParaRPr sz="1150">
              <a:solidFill>
                <a:srgbClr val="1D1C1D"/>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150">
                <a:solidFill>
                  <a:srgbClr val="1D1C1D"/>
                </a:solidFill>
                <a:highlight>
                  <a:srgbClr val="FFFFFF"/>
                </a:highlight>
              </a:rPr>
              <a:t>Then used supervised ml model randomforest </a:t>
            </a:r>
            <a:endParaRPr sz="1150">
              <a:solidFill>
                <a:srgbClr val="1D1C1D"/>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150">
                <a:solidFill>
                  <a:srgbClr val="1D1C1D"/>
                </a:solidFill>
                <a:highlight>
                  <a:srgbClr val="FFFFFF"/>
                </a:highlight>
              </a:rPr>
              <a:t>We chose supervised model </a:t>
            </a:r>
            <a:endParaRPr sz="1150">
              <a:solidFill>
                <a:srgbClr val="1D1C1D"/>
              </a:solidFill>
              <a:highlight>
                <a:srgbClr val="FFFFFF"/>
              </a:highlight>
            </a:endParaRPr>
          </a:p>
          <a:p>
            <a:pPr indent="-301625" lvl="0" marL="457200" rtl="0" algn="l">
              <a:lnSpc>
                <a:spcPct val="115000"/>
              </a:lnSpc>
              <a:spcBef>
                <a:spcPts val="1200"/>
              </a:spcBef>
              <a:spcAft>
                <a:spcPts val="0"/>
              </a:spcAft>
              <a:buClr>
                <a:srgbClr val="1D1C1D"/>
              </a:buClr>
              <a:buSzPts val="1150"/>
              <a:buChar char="●"/>
            </a:pPr>
            <a:r>
              <a:rPr lang="en" sz="1150">
                <a:solidFill>
                  <a:srgbClr val="1D1C1D"/>
                </a:solidFill>
                <a:highlight>
                  <a:srgbClr val="FFFFFF"/>
                </a:highlight>
              </a:rPr>
              <a:t>Bc we already know what we are looking for (character of supervised modeling)</a:t>
            </a:r>
            <a:endParaRPr sz="1150">
              <a:solidFill>
                <a:srgbClr val="1D1C1D"/>
              </a:solidFill>
              <a:highlight>
                <a:srgbClr val="FFFFFF"/>
              </a:highlight>
            </a:endParaRPr>
          </a:p>
          <a:p>
            <a:pPr indent="0" lvl="0" marL="0" rtl="0" algn="l">
              <a:lnSpc>
                <a:spcPct val="115000"/>
              </a:lnSpc>
              <a:spcBef>
                <a:spcPts val="1200"/>
              </a:spcBef>
              <a:spcAft>
                <a:spcPts val="0"/>
              </a:spcAft>
              <a:buNone/>
            </a:pPr>
            <a:r>
              <a:rPr lang="en" sz="1150">
                <a:solidFill>
                  <a:srgbClr val="1D1C1D"/>
                </a:solidFill>
                <a:highlight>
                  <a:srgbClr val="FFFFFF"/>
                </a:highlight>
              </a:rPr>
              <a:t>Looking to use model to determine if there was an arrest or not depending on the characteristic of the crime, location, and time.</a:t>
            </a:r>
            <a:endParaRPr sz="1150">
              <a:solidFill>
                <a:srgbClr val="1D1C1D"/>
              </a:solidFill>
              <a:highlight>
                <a:srgbClr val="FFFFFF"/>
              </a:highlight>
            </a:endParaRPr>
          </a:p>
          <a:p>
            <a:pPr indent="0" lvl="0" marL="0" rtl="0" algn="l">
              <a:lnSpc>
                <a:spcPct val="115000"/>
              </a:lnSpc>
              <a:spcBef>
                <a:spcPts val="1200"/>
              </a:spcBef>
              <a:spcAft>
                <a:spcPts val="0"/>
              </a:spcAft>
              <a:buNone/>
            </a:pPr>
            <a:r>
              <a:rPr lang="en" sz="1150">
                <a:solidFill>
                  <a:srgbClr val="1D1C1D"/>
                </a:solidFill>
                <a:highlight>
                  <a:srgbClr val="FFFFFF"/>
                </a:highlight>
              </a:rPr>
              <a:t>Target is if there was an arrest or not</a:t>
            </a:r>
            <a:endParaRPr sz="1150">
              <a:solidFill>
                <a:srgbClr val="1D1C1D"/>
              </a:solidFill>
              <a:highlight>
                <a:srgbClr val="FFFFFF"/>
              </a:highlight>
            </a:endParaRPr>
          </a:p>
          <a:p>
            <a:pPr indent="0" lvl="0" marL="0" rtl="0" algn="l">
              <a:lnSpc>
                <a:spcPct val="115000"/>
              </a:lnSpc>
              <a:spcBef>
                <a:spcPts val="1200"/>
              </a:spcBef>
              <a:spcAft>
                <a:spcPts val="0"/>
              </a:spcAft>
              <a:buNone/>
            </a:pPr>
            <a:r>
              <a:rPr lang="en" sz="1150">
                <a:solidFill>
                  <a:srgbClr val="1D1C1D"/>
                </a:solidFill>
                <a:highlight>
                  <a:srgbClr val="FFFFFF"/>
                </a:highlight>
              </a:rPr>
              <a:t>Feature, several features dropped (deemed not needed)</a:t>
            </a:r>
            <a:endParaRPr sz="1200">
              <a:solidFill>
                <a:srgbClr val="24292E"/>
              </a:solidFill>
              <a:highlight>
                <a:schemeClr val="lt1"/>
              </a:highlight>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7745a04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7745a04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50">
                <a:solidFill>
                  <a:srgbClr val="1D1C1D"/>
                </a:solidFill>
                <a:highlight>
                  <a:srgbClr val="FFFFFF"/>
                </a:highlight>
              </a:rPr>
              <a:t>Tried undersampling vs randomforest</a:t>
            </a:r>
            <a:endParaRPr sz="1150">
              <a:solidFill>
                <a:srgbClr val="1D1C1D"/>
              </a:solidFill>
              <a:highlight>
                <a:srgbClr val="FFFFFF"/>
              </a:highlight>
            </a:endParaRPr>
          </a:p>
          <a:p>
            <a:pPr indent="0" lvl="0" marL="0" rtl="0" algn="l">
              <a:lnSpc>
                <a:spcPct val="115000"/>
              </a:lnSpc>
              <a:spcBef>
                <a:spcPts val="1200"/>
              </a:spcBef>
              <a:spcAft>
                <a:spcPts val="0"/>
              </a:spcAft>
              <a:buNone/>
            </a:pPr>
            <a:r>
              <a:rPr lang="en" sz="1150">
                <a:solidFill>
                  <a:srgbClr val="1D1C1D"/>
                </a:solidFill>
                <a:highlight>
                  <a:srgbClr val="FFFFFF"/>
                </a:highlight>
              </a:rPr>
              <a:t>RandomForest chosen bc:</a:t>
            </a:r>
            <a:endParaRPr sz="1150">
              <a:solidFill>
                <a:srgbClr val="1D1C1D"/>
              </a:solidFill>
              <a:highlight>
                <a:srgbClr val="FFFFFF"/>
              </a:highlight>
            </a:endParaRPr>
          </a:p>
          <a:p>
            <a:pPr indent="-301625" lvl="0" marL="457200" rtl="0" algn="l">
              <a:lnSpc>
                <a:spcPct val="115000"/>
              </a:lnSpc>
              <a:spcBef>
                <a:spcPts val="1200"/>
              </a:spcBef>
              <a:spcAft>
                <a:spcPts val="0"/>
              </a:spcAft>
              <a:buClr>
                <a:srgbClr val="1D1C1D"/>
              </a:buClr>
              <a:buSzPts val="1150"/>
              <a:buChar char="●"/>
            </a:pPr>
            <a:r>
              <a:rPr lang="en" sz="1150">
                <a:solidFill>
                  <a:srgbClr val="1D1C1D"/>
                </a:solidFill>
                <a:highlight>
                  <a:srgbClr val="FFFFFF"/>
                </a:highlight>
              </a:rPr>
              <a:t>Resistant to overfitting </a:t>
            </a:r>
            <a:endParaRPr sz="1150">
              <a:solidFill>
                <a:srgbClr val="1D1C1D"/>
              </a:solidFill>
              <a:highlight>
                <a:srgbClr val="FFFFFF"/>
              </a:highlight>
            </a:endParaRPr>
          </a:p>
          <a:p>
            <a:pPr indent="-301625" lvl="0" marL="457200" rtl="0" algn="l">
              <a:lnSpc>
                <a:spcPct val="115000"/>
              </a:lnSpc>
              <a:spcBef>
                <a:spcPts val="0"/>
              </a:spcBef>
              <a:spcAft>
                <a:spcPts val="0"/>
              </a:spcAft>
              <a:buClr>
                <a:srgbClr val="1D1C1D"/>
              </a:buClr>
              <a:buSzPts val="1150"/>
              <a:buChar char="●"/>
            </a:pPr>
            <a:r>
              <a:rPr lang="en" sz="1150">
                <a:solidFill>
                  <a:srgbClr val="1D1C1D"/>
                </a:solidFill>
                <a:highlight>
                  <a:srgbClr val="FFFFFF"/>
                </a:highlight>
              </a:rPr>
              <a:t>Good to run on large datasets</a:t>
            </a:r>
            <a:endParaRPr sz="1150">
              <a:solidFill>
                <a:srgbClr val="1D1C1D"/>
              </a:solidFill>
              <a:highlight>
                <a:srgbClr val="FFFFFF"/>
              </a:highlight>
            </a:endParaRPr>
          </a:p>
          <a:p>
            <a:pPr indent="-301625" lvl="0" marL="457200" rtl="0" algn="l">
              <a:lnSpc>
                <a:spcPct val="115000"/>
              </a:lnSpc>
              <a:spcBef>
                <a:spcPts val="0"/>
              </a:spcBef>
              <a:spcAft>
                <a:spcPts val="0"/>
              </a:spcAft>
              <a:buClr>
                <a:srgbClr val="1D1C1D"/>
              </a:buClr>
              <a:buSzPts val="1150"/>
              <a:buChar char="●"/>
            </a:pPr>
            <a:r>
              <a:rPr lang="en" sz="1150">
                <a:solidFill>
                  <a:srgbClr val="1D1C1D"/>
                </a:solidFill>
                <a:highlight>
                  <a:srgbClr val="FFFFFF"/>
                </a:highlight>
              </a:rPr>
              <a:t>Resistant to outliers</a:t>
            </a:r>
            <a:endParaRPr sz="1150">
              <a:solidFill>
                <a:srgbClr val="1D1C1D"/>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150">
                <a:solidFill>
                  <a:srgbClr val="1D1C1D"/>
                </a:solidFill>
                <a:highlight>
                  <a:srgbClr val="FFFFFF"/>
                </a:highlight>
              </a:rPr>
              <a:t>After running random forest once, we ranked the importance of each feature, and dropped those with low </a:t>
            </a:r>
            <a:r>
              <a:rPr lang="en" sz="1150">
                <a:solidFill>
                  <a:srgbClr val="1D1C1D"/>
                </a:solidFill>
                <a:highlight>
                  <a:srgbClr val="FFFFFF"/>
                </a:highlight>
              </a:rPr>
              <a:t>ranking</a:t>
            </a:r>
            <a:endParaRPr sz="1150">
              <a:solidFill>
                <a:srgbClr val="1D1C1D"/>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Capstone Project: Crime Time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Machine Learning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98625" y="4145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Results</a:t>
            </a:r>
            <a:endParaRPr/>
          </a:p>
        </p:txBody>
      </p:sp>
      <p:pic>
        <p:nvPicPr>
          <p:cNvPr id="189" name="Google Shape;189;p22"/>
          <p:cNvPicPr preferRelativeResize="0"/>
          <p:nvPr/>
        </p:nvPicPr>
        <p:blipFill>
          <a:blip r:embed="rId3">
            <a:alphaModFix/>
          </a:blip>
          <a:stretch>
            <a:fillRect/>
          </a:stretch>
        </p:blipFill>
        <p:spPr>
          <a:xfrm>
            <a:off x="925100" y="1445022"/>
            <a:ext cx="4067175" cy="3048000"/>
          </a:xfrm>
          <a:prstGeom prst="rect">
            <a:avLst/>
          </a:prstGeom>
          <a:noFill/>
          <a:ln>
            <a:noFill/>
          </a:ln>
        </p:spPr>
      </p:pic>
      <p:pic>
        <p:nvPicPr>
          <p:cNvPr id="190" name="Google Shape;190;p22"/>
          <p:cNvPicPr preferRelativeResize="0"/>
          <p:nvPr/>
        </p:nvPicPr>
        <p:blipFill>
          <a:blip r:embed="rId4">
            <a:alphaModFix/>
          </a:blip>
          <a:stretch>
            <a:fillRect/>
          </a:stretch>
        </p:blipFill>
        <p:spPr>
          <a:xfrm>
            <a:off x="5557225" y="1517547"/>
            <a:ext cx="2981325" cy="83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265500" y="1151100"/>
            <a:ext cx="4045200" cy="248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Additional Interesting Finds</a:t>
            </a:r>
            <a:endParaRPr/>
          </a:p>
        </p:txBody>
      </p:sp>
      <p:pic>
        <p:nvPicPr>
          <p:cNvPr id="196" name="Google Shape;196;p23"/>
          <p:cNvPicPr preferRelativeResize="0"/>
          <p:nvPr/>
        </p:nvPicPr>
        <p:blipFill>
          <a:blip r:embed="rId3">
            <a:alphaModFix/>
          </a:blip>
          <a:stretch>
            <a:fillRect/>
          </a:stretch>
        </p:blipFill>
        <p:spPr>
          <a:xfrm>
            <a:off x="5342000" y="983125"/>
            <a:ext cx="3177250" cy="3177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Most Common Types of Crime</a:t>
            </a:r>
            <a:endParaRPr/>
          </a:p>
        </p:txBody>
      </p:sp>
      <p:pic>
        <p:nvPicPr>
          <p:cNvPr id="202" name="Google Shape;202;p24"/>
          <p:cNvPicPr preferRelativeResize="0"/>
          <p:nvPr/>
        </p:nvPicPr>
        <p:blipFill>
          <a:blip r:embed="rId3">
            <a:alphaModFix/>
          </a:blip>
          <a:stretch>
            <a:fillRect/>
          </a:stretch>
        </p:blipFill>
        <p:spPr>
          <a:xfrm>
            <a:off x="4912525" y="303838"/>
            <a:ext cx="3956275" cy="423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Arrest Rate by Crime</a:t>
            </a:r>
            <a:endParaRPr/>
          </a:p>
        </p:txBody>
      </p:sp>
      <p:pic>
        <p:nvPicPr>
          <p:cNvPr id="208" name="Google Shape;208;p25"/>
          <p:cNvPicPr preferRelativeResize="0"/>
          <p:nvPr/>
        </p:nvPicPr>
        <p:blipFill>
          <a:blip r:embed="rId3">
            <a:alphaModFix/>
          </a:blip>
          <a:stretch>
            <a:fillRect/>
          </a:stretch>
        </p:blipFill>
        <p:spPr>
          <a:xfrm>
            <a:off x="4673350" y="1051150"/>
            <a:ext cx="4429825" cy="3266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Crime Time</a:t>
            </a:r>
            <a:endParaRPr/>
          </a:p>
        </p:txBody>
      </p:sp>
      <p:pic>
        <p:nvPicPr>
          <p:cNvPr id="214" name="Google Shape;214;p26"/>
          <p:cNvPicPr preferRelativeResize="0"/>
          <p:nvPr/>
        </p:nvPicPr>
        <p:blipFill>
          <a:blip r:embed="rId3">
            <a:alphaModFix/>
          </a:blip>
          <a:stretch>
            <a:fillRect/>
          </a:stretch>
        </p:blipFill>
        <p:spPr>
          <a:xfrm>
            <a:off x="4572000" y="363450"/>
            <a:ext cx="4572001" cy="4416601"/>
          </a:xfrm>
          <a:prstGeom prst="rect">
            <a:avLst/>
          </a:prstGeom>
          <a:noFill/>
          <a:ln>
            <a:noFill/>
          </a:ln>
        </p:spPr>
      </p:pic>
      <p:sp>
        <p:nvSpPr>
          <p:cNvPr id="215" name="Google Shape;215;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sp>
        <p:nvSpPr>
          <p:cNvPr id="220" name="Google Shape;220;p27"/>
          <p:cNvSpPr txBox="1"/>
          <p:nvPr>
            <p:ph type="title"/>
          </p:nvPr>
        </p:nvSpPr>
        <p:spPr>
          <a:xfrm>
            <a:off x="265500" y="1151100"/>
            <a:ext cx="4045200" cy="1477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Crime by District</a:t>
            </a:r>
            <a:endParaRPr/>
          </a:p>
        </p:txBody>
      </p:sp>
      <p:pic>
        <p:nvPicPr>
          <p:cNvPr id="221" name="Google Shape;221;p27"/>
          <p:cNvPicPr preferRelativeResize="0"/>
          <p:nvPr/>
        </p:nvPicPr>
        <p:blipFill>
          <a:blip r:embed="rId3">
            <a:alphaModFix/>
          </a:blip>
          <a:stretch>
            <a:fillRect/>
          </a:stretch>
        </p:blipFill>
        <p:spPr>
          <a:xfrm>
            <a:off x="4667900" y="847050"/>
            <a:ext cx="4404675" cy="322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Arrest Rate by District</a:t>
            </a:r>
            <a:endParaRPr/>
          </a:p>
        </p:txBody>
      </p:sp>
      <p:sp>
        <p:nvSpPr>
          <p:cNvPr id="227" name="Google Shape;227;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Can be filtered by:</a:t>
            </a:r>
            <a:endParaRPr/>
          </a:p>
          <a:p>
            <a:pPr indent="-342900" lvl="0" marL="457200" rtl="0" algn="l">
              <a:spcBef>
                <a:spcPts val="1600"/>
              </a:spcBef>
              <a:spcAft>
                <a:spcPts val="0"/>
              </a:spcAft>
              <a:buSzPts val="1800"/>
              <a:buChar char="➔"/>
            </a:pPr>
            <a:r>
              <a:rPr lang="en"/>
              <a:t>Type of Crime</a:t>
            </a:r>
            <a:endParaRPr/>
          </a:p>
          <a:p>
            <a:pPr indent="-342900" lvl="0" marL="457200" rtl="0" algn="l">
              <a:spcBef>
                <a:spcPts val="0"/>
              </a:spcBef>
              <a:spcAft>
                <a:spcPts val="0"/>
              </a:spcAft>
              <a:buSzPts val="1800"/>
              <a:buChar char="➔"/>
            </a:pPr>
            <a:r>
              <a:rPr lang="en"/>
              <a:t>Year</a:t>
            </a:r>
            <a:endParaRPr/>
          </a:p>
          <a:p>
            <a:pPr indent="-342900" lvl="0" marL="457200" rtl="0" algn="l">
              <a:spcBef>
                <a:spcPts val="0"/>
              </a:spcBef>
              <a:spcAft>
                <a:spcPts val="0"/>
              </a:spcAft>
              <a:buSzPts val="1800"/>
              <a:buChar char="➔"/>
            </a:pPr>
            <a:r>
              <a:rPr lang="en"/>
              <a:t>Arrest</a:t>
            </a:r>
            <a:endParaRPr/>
          </a:p>
          <a:p>
            <a:pPr indent="-342900" lvl="0" marL="457200" rtl="0" algn="l">
              <a:spcBef>
                <a:spcPts val="0"/>
              </a:spcBef>
              <a:spcAft>
                <a:spcPts val="0"/>
              </a:spcAft>
              <a:buSzPts val="1800"/>
              <a:buChar char="➔"/>
            </a:pPr>
            <a:r>
              <a:rPr lang="en"/>
              <a:t>District</a:t>
            </a:r>
            <a:endParaRPr/>
          </a:p>
        </p:txBody>
      </p:sp>
      <p:pic>
        <p:nvPicPr>
          <p:cNvPr id="228" name="Google Shape;228;p28"/>
          <p:cNvPicPr preferRelativeResize="0"/>
          <p:nvPr/>
        </p:nvPicPr>
        <p:blipFill>
          <a:blip r:embed="rId3">
            <a:alphaModFix/>
          </a:blip>
          <a:stretch>
            <a:fillRect/>
          </a:stretch>
        </p:blipFill>
        <p:spPr>
          <a:xfrm>
            <a:off x="4622962" y="808300"/>
            <a:ext cx="4470076" cy="3912626"/>
          </a:xfrm>
          <a:prstGeom prst="rect">
            <a:avLst/>
          </a:prstGeom>
          <a:noFill/>
          <a:ln>
            <a:noFill/>
          </a:ln>
        </p:spPr>
      </p:pic>
      <p:sp>
        <p:nvSpPr>
          <p:cNvPr id="229" name="Google Shape;229;p28"/>
          <p:cNvSpPr txBox="1"/>
          <p:nvPr>
            <p:ph idx="1" type="subTitle"/>
          </p:nvPr>
        </p:nvSpPr>
        <p:spPr>
          <a:xfrm>
            <a:off x="265500" y="28385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35" name="Google Shape;235;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Arial"/>
              <a:buChar char="●"/>
            </a:pPr>
            <a:r>
              <a:rPr lang="en"/>
              <a:t>Random Forest Classifier was applied to predict arrest with 87.5% accuracy</a:t>
            </a:r>
            <a:endParaRPr/>
          </a:p>
          <a:p>
            <a:pPr indent="-317500" lvl="0" marL="457200" rtl="0" algn="l">
              <a:lnSpc>
                <a:spcPct val="150000"/>
              </a:lnSpc>
              <a:spcBef>
                <a:spcPts val="0"/>
              </a:spcBef>
              <a:spcAft>
                <a:spcPts val="0"/>
              </a:spcAft>
              <a:buClr>
                <a:srgbClr val="000000"/>
              </a:buClr>
              <a:buSzPts val="1400"/>
              <a:buFont typeface="Arial"/>
              <a:buChar char="●"/>
            </a:pPr>
            <a:r>
              <a:rPr lang="en"/>
              <a:t>Top Five: Theft, battery, criminal damage, deceptive practice, assault </a:t>
            </a:r>
            <a:endParaRPr/>
          </a:p>
          <a:p>
            <a:pPr indent="-317500" lvl="0" marL="457200" rtl="0" algn="l">
              <a:lnSpc>
                <a:spcPct val="150000"/>
              </a:lnSpc>
              <a:spcBef>
                <a:spcPts val="0"/>
              </a:spcBef>
              <a:spcAft>
                <a:spcPts val="0"/>
              </a:spcAft>
              <a:buClr>
                <a:srgbClr val="000000"/>
              </a:buClr>
              <a:buSzPts val="1400"/>
              <a:buFont typeface="Arial"/>
              <a:buChar char="●"/>
            </a:pPr>
            <a:r>
              <a:rPr lang="en"/>
              <a:t>Top five  categories have an arrest rate of less than 50%</a:t>
            </a:r>
            <a:endParaRPr/>
          </a:p>
          <a:p>
            <a:pPr indent="-317500" lvl="0" marL="457200" rtl="0" algn="l">
              <a:lnSpc>
                <a:spcPct val="150000"/>
              </a:lnSpc>
              <a:spcBef>
                <a:spcPts val="0"/>
              </a:spcBef>
              <a:spcAft>
                <a:spcPts val="0"/>
              </a:spcAft>
              <a:buClr>
                <a:srgbClr val="000000"/>
              </a:buClr>
              <a:buSzPts val="1400"/>
              <a:buFont typeface="Arial"/>
              <a:buChar char="●"/>
            </a:pPr>
            <a:r>
              <a:rPr lang="en"/>
              <a:t>Types of crime and arrest rates vary considerably across districts</a:t>
            </a:r>
            <a:endParaRPr/>
          </a:p>
          <a:p>
            <a:pPr indent="-317500" lvl="0" marL="457200" rtl="0" algn="l">
              <a:lnSpc>
                <a:spcPct val="150000"/>
              </a:lnSpc>
              <a:spcBef>
                <a:spcPts val="0"/>
              </a:spcBef>
              <a:spcAft>
                <a:spcPts val="0"/>
              </a:spcAft>
              <a:buClr>
                <a:srgbClr val="000000"/>
              </a:buClr>
              <a:buSzPts val="1400"/>
              <a:buFont typeface="Arial"/>
              <a:buChar char="●"/>
            </a:pPr>
            <a:r>
              <a:rPr lang="en"/>
              <a:t>Most arrests occur during the evening hours.</a:t>
            </a:r>
            <a:endParaRPr/>
          </a:p>
          <a:p>
            <a:pPr indent="0" lvl="0" marL="0" rtl="0" algn="l">
              <a:lnSpc>
                <a:spcPct val="150000"/>
              </a:lnSpc>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Recommendations</a:t>
            </a:r>
            <a:endParaRPr sz="3400"/>
          </a:p>
        </p:txBody>
      </p:sp>
      <p:sp>
        <p:nvSpPr>
          <p:cNvPr id="241" name="Google Shape;241;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Examine whether the model performs differently in district/areas where complicated social factors are concentrated</a:t>
            </a:r>
            <a:endParaRPr sz="2100"/>
          </a:p>
          <a:p>
            <a:pPr indent="-361950" lvl="0" marL="457200" rtl="0" algn="l">
              <a:spcBef>
                <a:spcPts val="0"/>
              </a:spcBef>
              <a:spcAft>
                <a:spcPts val="0"/>
              </a:spcAft>
              <a:buSzPts val="2100"/>
              <a:buChar char="●"/>
            </a:pPr>
            <a:r>
              <a:rPr lang="en" sz="2100"/>
              <a:t>Examine</a:t>
            </a:r>
            <a:r>
              <a:rPr lang="en" sz="2100"/>
              <a:t> crime rates with respect to distribution of police presence</a:t>
            </a:r>
            <a:endParaRPr sz="2100"/>
          </a:p>
          <a:p>
            <a:pPr indent="-361950" lvl="0" marL="457200" rtl="0" algn="l">
              <a:spcBef>
                <a:spcPts val="0"/>
              </a:spcBef>
              <a:spcAft>
                <a:spcPts val="0"/>
              </a:spcAft>
              <a:buSzPts val="2100"/>
              <a:buChar char="●"/>
            </a:pPr>
            <a:r>
              <a:rPr lang="en" sz="2100"/>
              <a:t>Examine how crimes committed in different locations and times relate to on another</a:t>
            </a:r>
            <a:endParaRPr sz="2100"/>
          </a:p>
          <a:p>
            <a:pPr indent="0" lvl="0" marL="457200" rtl="0" algn="l">
              <a:spcBef>
                <a:spcPts val="1600"/>
              </a:spcBef>
              <a:spcAft>
                <a:spcPts val="1600"/>
              </a:spcAft>
              <a:buNone/>
            </a:pPr>
            <a:r>
              <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Improvements</a:t>
            </a:r>
            <a:endParaRPr sz="3400"/>
          </a:p>
        </p:txBody>
      </p:sp>
      <p:sp>
        <p:nvSpPr>
          <p:cNvPr id="247" name="Google Shape;247;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Remove year 2021 due to late discovery of data reporting error</a:t>
            </a:r>
            <a:endParaRPr sz="2100"/>
          </a:p>
          <a:p>
            <a:pPr indent="-361950" lvl="0" marL="457200" rtl="0" algn="l">
              <a:spcBef>
                <a:spcPts val="0"/>
              </a:spcBef>
              <a:spcAft>
                <a:spcPts val="0"/>
              </a:spcAft>
              <a:buSzPts val="2100"/>
              <a:buChar char="●"/>
            </a:pPr>
            <a:r>
              <a:rPr lang="en" sz="2100"/>
              <a:t>Fully investigate more ways to balance the target variable</a:t>
            </a:r>
            <a:endParaRPr sz="2100"/>
          </a:p>
          <a:p>
            <a:pPr indent="-361950" lvl="0" marL="457200" rtl="0" algn="l">
              <a:spcBef>
                <a:spcPts val="0"/>
              </a:spcBef>
              <a:spcAft>
                <a:spcPts val="0"/>
              </a:spcAft>
              <a:buSzPts val="2100"/>
              <a:buChar char="●"/>
            </a:pPr>
            <a:r>
              <a:rPr lang="en" sz="2100"/>
              <a:t>Design a web page and build visualizations with JavaScript</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17675" y="8199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 Crime Classifiers</a:t>
            </a:r>
            <a:endParaRPr/>
          </a:p>
        </p:txBody>
      </p:sp>
      <p:sp>
        <p:nvSpPr>
          <p:cNvPr id="92" name="Google Shape;92;p1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dk1"/>
                </a:solidFill>
              </a:rPr>
              <a:t>Team Members</a:t>
            </a:r>
            <a:endParaRPr sz="500"/>
          </a:p>
        </p:txBody>
      </p:sp>
      <p:sp>
        <p:nvSpPr>
          <p:cNvPr id="93" name="Google Shape;93;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Randy Melancon</a:t>
            </a:r>
            <a:endParaRPr/>
          </a:p>
          <a:p>
            <a:pPr indent="-342900" lvl="0" marL="457200" rtl="0" algn="l">
              <a:spcBef>
                <a:spcPts val="0"/>
              </a:spcBef>
              <a:spcAft>
                <a:spcPts val="0"/>
              </a:spcAft>
              <a:buSzPts val="1800"/>
              <a:buChar char="●"/>
            </a:pPr>
            <a:r>
              <a:rPr lang="en"/>
              <a:t>Matthew Parrish</a:t>
            </a:r>
            <a:endParaRPr/>
          </a:p>
          <a:p>
            <a:pPr indent="-342900" lvl="0" marL="457200" rtl="0" algn="l">
              <a:spcBef>
                <a:spcPts val="0"/>
              </a:spcBef>
              <a:spcAft>
                <a:spcPts val="0"/>
              </a:spcAft>
              <a:buSzPts val="1800"/>
              <a:buChar char="●"/>
            </a:pPr>
            <a:r>
              <a:rPr lang="en"/>
              <a:t>Jarod Peters</a:t>
            </a:r>
            <a:endParaRPr/>
          </a:p>
          <a:p>
            <a:pPr indent="-342900" lvl="0" marL="457200" rtl="0" algn="l">
              <a:spcBef>
                <a:spcPts val="0"/>
              </a:spcBef>
              <a:spcAft>
                <a:spcPts val="0"/>
              </a:spcAft>
              <a:buSzPts val="1800"/>
              <a:buChar char="●"/>
            </a:pPr>
            <a:r>
              <a:rPr lang="en"/>
              <a:t>Andres Rosas</a:t>
            </a:r>
            <a:endParaRPr/>
          </a:p>
          <a:p>
            <a:pPr indent="-342900" lvl="0" marL="457200" rtl="0" algn="l">
              <a:spcBef>
                <a:spcPts val="0"/>
              </a:spcBef>
              <a:spcAft>
                <a:spcPts val="0"/>
              </a:spcAft>
              <a:buSzPts val="1800"/>
              <a:buChar char="●"/>
            </a:pPr>
            <a:r>
              <a:rPr lang="en"/>
              <a:t>Melissa Weston-Puett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idx="1" type="body"/>
          </p:nvPr>
        </p:nvSpPr>
        <p:spPr>
          <a:xfrm>
            <a:off x="311700" y="1229875"/>
            <a:ext cx="8520600" cy="3339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5400">
                <a:solidFill>
                  <a:srgbClr val="000000"/>
                </a:solidFill>
                <a:latin typeface="Arial"/>
                <a:ea typeface="Arial"/>
                <a:cs typeface="Arial"/>
                <a:sym typeface="Arial"/>
              </a:rPr>
              <a:t>Questions?</a:t>
            </a:r>
            <a:endParaRPr b="1" sz="5400">
              <a:solidFill>
                <a:srgbClr val="000000"/>
              </a:solidFill>
              <a:latin typeface="Arial"/>
              <a:ea typeface="Arial"/>
              <a:cs typeface="Arial"/>
              <a:sym typeface="Arial"/>
            </a:endParaRPr>
          </a:p>
          <a:p>
            <a:pPr indent="0" lvl="0" marL="0" rtl="0" algn="ctr">
              <a:spcBef>
                <a:spcPts val="0"/>
              </a:spcBef>
              <a:spcAft>
                <a:spcPts val="1600"/>
              </a:spcAft>
              <a:buNone/>
            </a:pPr>
            <a:r>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Crime in Chicago</a:t>
            </a:r>
            <a:endParaRPr/>
          </a:p>
        </p:txBody>
      </p:sp>
      <p:grpSp>
        <p:nvGrpSpPr>
          <p:cNvPr id="99" name="Google Shape;99;p15"/>
          <p:cNvGrpSpPr/>
          <p:nvPr/>
        </p:nvGrpSpPr>
        <p:grpSpPr>
          <a:xfrm>
            <a:off x="431929" y="1017859"/>
            <a:ext cx="2702798" cy="3877956"/>
            <a:chOff x="431925" y="1304875"/>
            <a:chExt cx="2628925" cy="3416400"/>
          </a:xfrm>
        </p:grpSpPr>
        <p:sp>
          <p:nvSpPr>
            <p:cNvPr id="100" name="Google Shape;100;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5"/>
          <p:cNvSpPr txBox="1"/>
          <p:nvPr>
            <p:ph idx="4294967295" type="body"/>
          </p:nvPr>
        </p:nvSpPr>
        <p:spPr>
          <a:xfrm>
            <a:off x="506425" y="10178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Questions</a:t>
            </a:r>
            <a:endParaRPr>
              <a:solidFill>
                <a:schemeClr val="lt1"/>
              </a:solidFill>
            </a:endParaRPr>
          </a:p>
        </p:txBody>
      </p:sp>
      <p:sp>
        <p:nvSpPr>
          <p:cNvPr id="103" name="Google Shape;103;p15"/>
          <p:cNvSpPr txBox="1"/>
          <p:nvPr>
            <p:ph idx="4294967295" type="body"/>
          </p:nvPr>
        </p:nvSpPr>
        <p:spPr>
          <a:xfrm>
            <a:off x="508400" y="1479200"/>
            <a:ext cx="2494500" cy="3416400"/>
          </a:xfrm>
          <a:prstGeom prst="rect">
            <a:avLst/>
          </a:prstGeom>
        </p:spPr>
        <p:txBody>
          <a:bodyPr anchorCtr="0" anchor="t" bIns="91425" lIns="91425" spcFirstLastPara="1" rIns="91425" wrap="square" tIns="91425">
            <a:noAutofit/>
          </a:bodyPr>
          <a:lstStyle/>
          <a:p>
            <a:pPr indent="-146050" lvl="0" marL="114300" rtl="0" algn="l">
              <a:spcBef>
                <a:spcPts val="0"/>
              </a:spcBef>
              <a:spcAft>
                <a:spcPts val="0"/>
              </a:spcAft>
              <a:buSzPts val="1400"/>
              <a:buChar char="●"/>
            </a:pPr>
            <a:r>
              <a:rPr lang="en" sz="1400"/>
              <a:t>Can an arrest for a crime be predicted based on the location, time, and type of crime perpetrated?</a:t>
            </a:r>
            <a:endParaRPr sz="1400"/>
          </a:p>
          <a:p>
            <a:pPr indent="-146050" lvl="0" marL="114300" rtl="0" algn="l">
              <a:spcBef>
                <a:spcPts val="0"/>
              </a:spcBef>
              <a:spcAft>
                <a:spcPts val="0"/>
              </a:spcAft>
              <a:buSzPts val="1400"/>
              <a:buChar char="●"/>
            </a:pPr>
            <a:r>
              <a:rPr lang="en" sz="1400"/>
              <a:t>What is the most common crime?</a:t>
            </a:r>
            <a:endParaRPr sz="1400"/>
          </a:p>
          <a:p>
            <a:pPr indent="-146050" lvl="0" marL="114300" rtl="0" algn="l">
              <a:spcBef>
                <a:spcPts val="0"/>
              </a:spcBef>
              <a:spcAft>
                <a:spcPts val="0"/>
              </a:spcAft>
              <a:buSzPts val="1400"/>
              <a:buChar char="●"/>
            </a:pPr>
            <a:r>
              <a:rPr lang="en" sz="1400"/>
              <a:t>How does arrest rate differ by crime?</a:t>
            </a:r>
            <a:endParaRPr sz="1400"/>
          </a:p>
          <a:p>
            <a:pPr indent="-146050" lvl="0" marL="114300" rtl="0" algn="l">
              <a:spcBef>
                <a:spcPts val="0"/>
              </a:spcBef>
              <a:spcAft>
                <a:spcPts val="0"/>
              </a:spcAft>
              <a:buSzPts val="1400"/>
              <a:buChar char="●"/>
            </a:pPr>
            <a:r>
              <a:rPr lang="en" sz="1400"/>
              <a:t>How does crime differ by district?</a:t>
            </a:r>
            <a:endParaRPr sz="1400"/>
          </a:p>
          <a:p>
            <a:pPr indent="-146050" lvl="0" marL="114300" rtl="0" algn="l">
              <a:spcBef>
                <a:spcPts val="0"/>
              </a:spcBef>
              <a:spcAft>
                <a:spcPts val="0"/>
              </a:spcAft>
              <a:buSzPts val="1400"/>
              <a:buChar char="●"/>
            </a:pPr>
            <a:r>
              <a:rPr lang="en" sz="1400"/>
              <a:t>What time is more common for crimes to be committed?</a:t>
            </a:r>
            <a:endParaRPr sz="1400"/>
          </a:p>
        </p:txBody>
      </p:sp>
      <p:grpSp>
        <p:nvGrpSpPr>
          <p:cNvPr id="104" name="Google Shape;104;p15"/>
          <p:cNvGrpSpPr/>
          <p:nvPr/>
        </p:nvGrpSpPr>
        <p:grpSpPr>
          <a:xfrm>
            <a:off x="3283525" y="1017618"/>
            <a:ext cx="2632500" cy="3877956"/>
            <a:chOff x="3320450" y="1304875"/>
            <a:chExt cx="2632500" cy="3416400"/>
          </a:xfrm>
        </p:grpSpPr>
        <p:sp>
          <p:nvSpPr>
            <p:cNvPr id="105" name="Google Shape;105;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5"/>
          <p:cNvSpPr txBox="1"/>
          <p:nvPr>
            <p:ph idx="4294967295" type="body"/>
          </p:nvPr>
        </p:nvSpPr>
        <p:spPr>
          <a:xfrm>
            <a:off x="3389450" y="10178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Reason</a:t>
            </a:r>
            <a:endParaRPr>
              <a:solidFill>
                <a:schemeClr val="lt1"/>
              </a:solidFill>
            </a:endParaRPr>
          </a:p>
        </p:txBody>
      </p:sp>
      <p:sp>
        <p:nvSpPr>
          <p:cNvPr id="108" name="Google Shape;108;p15"/>
          <p:cNvSpPr txBox="1"/>
          <p:nvPr>
            <p:ph idx="4294967295" type="body"/>
          </p:nvPr>
        </p:nvSpPr>
        <p:spPr>
          <a:xfrm>
            <a:off x="3360475" y="1551125"/>
            <a:ext cx="2478600" cy="2794800"/>
          </a:xfrm>
          <a:prstGeom prst="rect">
            <a:avLst/>
          </a:prstGeom>
        </p:spPr>
        <p:txBody>
          <a:bodyPr anchorCtr="0" anchor="t" bIns="91425" lIns="91425" spcFirstLastPara="1" rIns="91425" wrap="square" tIns="91425">
            <a:noAutofit/>
          </a:bodyPr>
          <a:lstStyle/>
          <a:p>
            <a:pPr indent="-330200" lvl="0" marL="285750" rtl="0" algn="l">
              <a:spcBef>
                <a:spcPts val="0"/>
              </a:spcBef>
              <a:spcAft>
                <a:spcPts val="0"/>
              </a:spcAft>
              <a:buSzPts val="1600"/>
              <a:buChar char="●"/>
            </a:pPr>
            <a:r>
              <a:rPr lang="en" sz="1600"/>
              <a:t>Common</a:t>
            </a:r>
            <a:r>
              <a:rPr lang="en" sz="1600"/>
              <a:t> </a:t>
            </a:r>
            <a:r>
              <a:rPr lang="en" sz="1600"/>
              <a:t>interest</a:t>
            </a:r>
            <a:r>
              <a:rPr lang="en" sz="1600"/>
              <a:t> among members of team</a:t>
            </a:r>
            <a:endParaRPr sz="1600"/>
          </a:p>
          <a:p>
            <a:pPr indent="-330200" lvl="0" marL="285750" rtl="0" algn="l">
              <a:spcBef>
                <a:spcPts val="0"/>
              </a:spcBef>
              <a:spcAft>
                <a:spcPts val="0"/>
              </a:spcAft>
              <a:buSzPts val="1600"/>
              <a:buChar char="●"/>
            </a:pPr>
            <a:r>
              <a:rPr lang="en" sz="1600"/>
              <a:t>Enjoy reading about crime and listening to true crime podcasts</a:t>
            </a:r>
            <a:endParaRPr sz="1600"/>
          </a:p>
          <a:p>
            <a:pPr indent="-330200" lvl="0" marL="285750" rtl="0" algn="l">
              <a:spcBef>
                <a:spcPts val="0"/>
              </a:spcBef>
              <a:spcAft>
                <a:spcPts val="0"/>
              </a:spcAft>
              <a:buSzPts val="1600"/>
              <a:buChar char="●"/>
            </a:pPr>
            <a:r>
              <a:rPr lang="en" sz="1600"/>
              <a:t>Interest in assisting police departments in the future.</a:t>
            </a:r>
            <a:endParaRPr sz="1600"/>
          </a:p>
        </p:txBody>
      </p:sp>
      <p:grpSp>
        <p:nvGrpSpPr>
          <p:cNvPr id="109" name="Google Shape;109;p15"/>
          <p:cNvGrpSpPr/>
          <p:nvPr/>
        </p:nvGrpSpPr>
        <p:grpSpPr>
          <a:xfrm>
            <a:off x="6138700" y="1017802"/>
            <a:ext cx="2632500" cy="3877956"/>
            <a:chOff x="6212550" y="1304875"/>
            <a:chExt cx="2632500" cy="3416400"/>
          </a:xfrm>
        </p:grpSpPr>
        <p:sp>
          <p:nvSpPr>
            <p:cNvPr id="110" name="Google Shape;110;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5"/>
          <p:cNvSpPr txBox="1"/>
          <p:nvPr>
            <p:ph idx="4294967295" type="body"/>
          </p:nvPr>
        </p:nvSpPr>
        <p:spPr>
          <a:xfrm>
            <a:off x="6198625" y="10178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a:t>
            </a:r>
            <a:endParaRPr>
              <a:solidFill>
                <a:schemeClr val="lt1"/>
              </a:solidFill>
            </a:endParaRPr>
          </a:p>
        </p:txBody>
      </p:sp>
      <p:sp>
        <p:nvSpPr>
          <p:cNvPr id="113" name="Google Shape;113;p15"/>
          <p:cNvSpPr txBox="1"/>
          <p:nvPr>
            <p:ph idx="4294967295" type="body"/>
          </p:nvPr>
        </p:nvSpPr>
        <p:spPr>
          <a:xfrm>
            <a:off x="6138700" y="1551125"/>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Crime datasets were found and downloaded from Data.gov</a:t>
            </a:r>
            <a:endParaRPr sz="1600"/>
          </a:p>
          <a:p>
            <a:pPr indent="-330200" lvl="0" marL="457200" rtl="0" algn="l">
              <a:spcBef>
                <a:spcPts val="0"/>
              </a:spcBef>
              <a:spcAft>
                <a:spcPts val="0"/>
              </a:spcAft>
              <a:buSzPts val="1600"/>
              <a:buChar char="●"/>
            </a:pPr>
            <a:r>
              <a:rPr lang="en" sz="1600"/>
              <a:t>Focus on years 2015 - 2021</a:t>
            </a:r>
            <a:endParaRPr sz="1600"/>
          </a:p>
          <a:p>
            <a:pPr indent="-330200" lvl="0" marL="457200" rtl="0" algn="l">
              <a:spcBef>
                <a:spcPts val="0"/>
              </a:spcBef>
              <a:spcAft>
                <a:spcPts val="0"/>
              </a:spcAft>
              <a:buSzPts val="1600"/>
              <a:buChar char="●"/>
            </a:pPr>
            <a:r>
              <a:rPr lang="en" sz="1600"/>
              <a:t>Included over 1 </a:t>
            </a:r>
            <a:r>
              <a:rPr lang="en" sz="1600"/>
              <a:t>million</a:t>
            </a:r>
            <a:r>
              <a:rPr lang="en" sz="1600"/>
              <a:t> rows of data</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195375" y="1069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pic>
        <p:nvPicPr>
          <p:cNvPr id="119" name="Google Shape;119;p16"/>
          <p:cNvPicPr preferRelativeResize="0"/>
          <p:nvPr/>
        </p:nvPicPr>
        <p:blipFill>
          <a:blip r:embed="rId3">
            <a:alphaModFix/>
          </a:blip>
          <a:stretch>
            <a:fillRect/>
          </a:stretch>
        </p:blipFill>
        <p:spPr>
          <a:xfrm>
            <a:off x="2419525" y="1018297"/>
            <a:ext cx="4676775" cy="3629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descr="Background pointer shape in timeline graphic" id="124" name="Google Shape;124;p17"/>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cxnSp>
        <p:nvCxnSpPr>
          <p:cNvPr id="125" name="Google Shape;125;p17"/>
          <p:cNvCxnSpPr/>
          <p:nvPr/>
        </p:nvCxnSpPr>
        <p:spPr>
          <a:xfrm>
            <a:off x="1068732"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6" name="Google Shape;126;p17"/>
          <p:cNvSpPr/>
          <p:nvPr/>
        </p:nvSpPr>
        <p:spPr>
          <a:xfrm>
            <a:off x="969270"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txBox="1"/>
          <p:nvPr>
            <p:ph idx="1" type="body"/>
          </p:nvPr>
        </p:nvSpPr>
        <p:spPr>
          <a:xfrm>
            <a:off x="54825" y="871325"/>
            <a:ext cx="2828700" cy="9063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1600"/>
              <a:t>Pandas library/Jupyter Notebook</a:t>
            </a:r>
            <a:endParaRPr sz="1600"/>
          </a:p>
        </p:txBody>
      </p:sp>
      <p:sp>
        <p:nvSpPr>
          <p:cNvPr descr="Background pointer shape in timeline graphic" id="128" name="Google Shape;128;p17"/>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7"/>
          <p:cNvSpPr txBox="1"/>
          <p:nvPr>
            <p:ph idx="1" type="body"/>
          </p:nvPr>
        </p:nvSpPr>
        <p:spPr>
          <a:xfrm>
            <a:off x="22132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Database</a:t>
            </a:r>
            <a:endParaRPr sz="1600">
              <a:solidFill>
                <a:schemeClr val="lt1"/>
              </a:solidFill>
            </a:endParaRPr>
          </a:p>
        </p:txBody>
      </p:sp>
      <p:grpSp>
        <p:nvGrpSpPr>
          <p:cNvPr id="130" name="Google Shape;130;p17"/>
          <p:cNvGrpSpPr/>
          <p:nvPr/>
        </p:nvGrpSpPr>
        <p:grpSpPr>
          <a:xfrm>
            <a:off x="2684632" y="2938958"/>
            <a:ext cx="198900" cy="593656"/>
            <a:chOff x="2223534" y="2938958"/>
            <a:chExt cx="198900" cy="593656"/>
          </a:xfrm>
        </p:grpSpPr>
        <p:cxnSp>
          <p:nvCxnSpPr>
            <p:cNvPr id="131" name="Google Shape;131;p1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2" name="Google Shape;132;p1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7"/>
          <p:cNvSpPr txBox="1"/>
          <p:nvPr>
            <p:ph idx="1" type="body"/>
          </p:nvPr>
        </p:nvSpPr>
        <p:spPr>
          <a:xfrm>
            <a:off x="1662687" y="3769225"/>
            <a:ext cx="2242800" cy="90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600"/>
              <a:t>pgAdmin to create &amp; connected to AWS using sqlalchemy</a:t>
            </a:r>
            <a:endParaRPr sz="1600"/>
          </a:p>
        </p:txBody>
      </p:sp>
      <p:sp>
        <p:nvSpPr>
          <p:cNvPr descr="Background pointer shape in timeline graphic" id="134" name="Google Shape;134;p17"/>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5" name="Google Shape;135;p17"/>
          <p:cNvSpPr txBox="1"/>
          <p:nvPr>
            <p:ph idx="1"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Machine Learning</a:t>
            </a:r>
            <a:endParaRPr sz="1600">
              <a:solidFill>
                <a:schemeClr val="lt1"/>
              </a:solidFill>
            </a:endParaRPr>
          </a:p>
        </p:txBody>
      </p:sp>
      <p:grpSp>
        <p:nvGrpSpPr>
          <p:cNvPr id="136" name="Google Shape;136;p17"/>
          <p:cNvGrpSpPr/>
          <p:nvPr/>
        </p:nvGrpSpPr>
        <p:grpSpPr>
          <a:xfrm>
            <a:off x="4319545" y="1610215"/>
            <a:ext cx="198900" cy="593656"/>
            <a:chOff x="4319545" y="1610215"/>
            <a:chExt cx="198900" cy="593656"/>
          </a:xfrm>
        </p:grpSpPr>
        <p:cxnSp>
          <p:nvCxnSpPr>
            <p:cNvPr id="137" name="Google Shape;137;p17"/>
            <p:cNvCxnSpPr/>
            <p:nvPr/>
          </p:nvCxnSpPr>
          <p:spPr>
            <a:xfrm>
              <a:off x="4419007"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8" name="Google Shape;138;p17"/>
            <p:cNvSpPr/>
            <p:nvPr/>
          </p:nvSpPr>
          <p:spPr>
            <a:xfrm>
              <a:off x="4319545"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7"/>
          <p:cNvSpPr txBox="1"/>
          <p:nvPr>
            <p:ph idx="1" type="body"/>
          </p:nvPr>
        </p:nvSpPr>
        <p:spPr>
          <a:xfrm>
            <a:off x="3666025" y="862611"/>
            <a:ext cx="2242800" cy="68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Random Forest Classifier</a:t>
            </a:r>
            <a:endParaRPr sz="1600"/>
          </a:p>
        </p:txBody>
      </p:sp>
      <p:sp>
        <p:nvSpPr>
          <p:cNvPr descr="Background pointer shape in timeline graphic" id="140" name="Google Shape;140;p1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41" name="Google Shape;141;p17"/>
          <p:cNvGrpSpPr/>
          <p:nvPr/>
        </p:nvGrpSpPr>
        <p:grpSpPr>
          <a:xfrm>
            <a:off x="5973070" y="2938958"/>
            <a:ext cx="198900" cy="593656"/>
            <a:chOff x="5958946" y="2938958"/>
            <a:chExt cx="198900" cy="593656"/>
          </a:xfrm>
        </p:grpSpPr>
        <p:cxnSp>
          <p:nvCxnSpPr>
            <p:cNvPr id="142" name="Google Shape;142;p1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3" name="Google Shape;143;p1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7"/>
          <p:cNvSpPr txBox="1"/>
          <p:nvPr>
            <p:ph idx="1" type="body"/>
          </p:nvPr>
        </p:nvSpPr>
        <p:spPr>
          <a:xfrm>
            <a:off x="5509876" y="3664625"/>
            <a:ext cx="11253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Tableau</a:t>
            </a:r>
            <a:endParaRPr sz="1600"/>
          </a:p>
        </p:txBody>
      </p:sp>
      <p:sp>
        <p:nvSpPr>
          <p:cNvPr id="145" name="Google Shape;145;p17"/>
          <p:cNvSpPr txBox="1"/>
          <p:nvPr>
            <p:ph idx="1" type="body"/>
          </p:nvPr>
        </p:nvSpPr>
        <p:spPr>
          <a:xfrm>
            <a:off x="559056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Dashboard</a:t>
            </a:r>
            <a:endParaRPr sz="1600">
              <a:solidFill>
                <a:schemeClr val="lt1"/>
              </a:solidFill>
            </a:endParaRPr>
          </a:p>
        </p:txBody>
      </p:sp>
      <p:sp>
        <p:nvSpPr>
          <p:cNvPr id="146" name="Google Shape;146;p17"/>
          <p:cNvSpPr txBox="1"/>
          <p:nvPr/>
        </p:nvSpPr>
        <p:spPr>
          <a:xfrm>
            <a:off x="397125" y="232000"/>
            <a:ext cx="4773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Roboto"/>
                <a:ea typeface="Roboto"/>
                <a:cs typeface="Roboto"/>
                <a:sym typeface="Roboto"/>
              </a:rPr>
              <a:t>Technology and Tools</a:t>
            </a:r>
            <a:endParaRPr sz="2500">
              <a:solidFill>
                <a:schemeClr val="dk1"/>
              </a:solidFill>
              <a:latin typeface="Roboto"/>
              <a:ea typeface="Roboto"/>
              <a:cs typeface="Roboto"/>
              <a:sym typeface="Roboto"/>
            </a:endParaRPr>
          </a:p>
        </p:txBody>
      </p:sp>
      <p:sp>
        <p:nvSpPr>
          <p:cNvPr id="147" name="Google Shape;147;p17"/>
          <p:cNvSpPr txBox="1"/>
          <p:nvPr>
            <p:ph idx="1" type="body"/>
          </p:nvPr>
        </p:nvSpPr>
        <p:spPr>
          <a:xfrm>
            <a:off x="397125" y="2336550"/>
            <a:ext cx="15582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Data PreProcessing</a:t>
            </a:r>
            <a:endParaRPr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53" name="Google Shape;153;p18"/>
          <p:cNvSpPr txBox="1"/>
          <p:nvPr>
            <p:ph idx="1" type="body"/>
          </p:nvPr>
        </p:nvSpPr>
        <p:spPr>
          <a:xfrm>
            <a:off x="311700" y="1173275"/>
            <a:ext cx="3999900" cy="3395700"/>
          </a:xfrm>
          <a:prstGeom prst="rect">
            <a:avLst/>
          </a:prstGeom>
          <a:ln cap="flat" cmpd="sng" w="9525">
            <a:solidFill>
              <a:srgbClr val="24292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Data were filtered or dropped initially with Pandas using the following criteria:</a:t>
            </a:r>
            <a:endParaRPr/>
          </a:p>
          <a:p>
            <a:pPr indent="-228600" lvl="0" marL="228600" rtl="0" algn="l">
              <a:spcBef>
                <a:spcPts val="1600"/>
              </a:spcBef>
              <a:spcAft>
                <a:spcPts val="0"/>
              </a:spcAft>
              <a:buNone/>
            </a:pPr>
            <a:r>
              <a:rPr lang="en"/>
              <a:t>1. Data were filtered by date to include years 2015 and forward.</a:t>
            </a:r>
            <a:endParaRPr/>
          </a:p>
          <a:p>
            <a:pPr indent="-171450" lvl="0" marL="171450" rtl="0" algn="l">
              <a:spcBef>
                <a:spcPts val="1600"/>
              </a:spcBef>
              <a:spcAft>
                <a:spcPts val="0"/>
              </a:spcAft>
              <a:buNone/>
            </a:pPr>
            <a:r>
              <a:rPr lang="en"/>
              <a:t>2. Rows including NaNs and empty cells were deleted.</a:t>
            </a:r>
            <a:endParaRPr/>
          </a:p>
          <a:p>
            <a:pPr indent="-228600" lvl="0" marL="285750" rtl="0" algn="l">
              <a:spcBef>
                <a:spcPts val="1600"/>
              </a:spcBef>
              <a:spcAft>
                <a:spcPts val="0"/>
              </a:spcAft>
              <a:buNone/>
            </a:pPr>
            <a:r>
              <a:rPr lang="en"/>
              <a:t>3. Columns not contributing to our data inquiry    were dropped.</a:t>
            </a:r>
            <a:endParaRPr/>
          </a:p>
          <a:p>
            <a:pPr indent="0" lvl="0" marL="0" rtl="0" algn="l">
              <a:spcBef>
                <a:spcPts val="1600"/>
              </a:spcBef>
              <a:spcAft>
                <a:spcPts val="1600"/>
              </a:spcAft>
              <a:buNone/>
            </a:pPr>
            <a:r>
              <a:t/>
            </a:r>
            <a:endParaRPr/>
          </a:p>
        </p:txBody>
      </p:sp>
      <p:sp>
        <p:nvSpPr>
          <p:cNvPr id="154" name="Google Shape;154;p18"/>
          <p:cNvSpPr txBox="1"/>
          <p:nvPr>
            <p:ph idx="2" type="body"/>
          </p:nvPr>
        </p:nvSpPr>
        <p:spPr>
          <a:xfrm>
            <a:off x="4665150" y="1173200"/>
            <a:ext cx="3999900" cy="3395700"/>
          </a:xfrm>
          <a:prstGeom prst="rect">
            <a:avLst/>
          </a:prstGeom>
          <a:ln cap="flat" cmpd="sng" w="9525">
            <a:solidFill>
              <a:srgbClr val="24292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To prepare for ML model:</a:t>
            </a:r>
            <a:endParaRPr/>
          </a:p>
          <a:p>
            <a:pPr indent="-317500" lvl="0" marL="457200" rtl="0" algn="l">
              <a:lnSpc>
                <a:spcPct val="115000"/>
              </a:lnSpc>
              <a:spcBef>
                <a:spcPts val="1600"/>
              </a:spcBef>
              <a:spcAft>
                <a:spcPts val="0"/>
              </a:spcAft>
              <a:buSzPts val="1400"/>
              <a:buAutoNum type="arabicPeriod"/>
            </a:pPr>
            <a:r>
              <a:rPr lang="en"/>
              <a:t>Columns dropped that were not meaningful to model</a:t>
            </a:r>
            <a:endParaRPr/>
          </a:p>
          <a:p>
            <a:pPr indent="-317500" lvl="0" marL="457200" rtl="0" algn="l">
              <a:lnSpc>
                <a:spcPct val="115000"/>
              </a:lnSpc>
              <a:spcBef>
                <a:spcPts val="1600"/>
              </a:spcBef>
              <a:spcAft>
                <a:spcPts val="0"/>
              </a:spcAft>
              <a:buSzPts val="1400"/>
              <a:buAutoNum type="arabicPeriod"/>
            </a:pPr>
            <a:r>
              <a:rPr lang="en"/>
              <a:t>Encoded data so that </a:t>
            </a:r>
            <a:r>
              <a:rPr lang="en"/>
              <a:t>variable types were numeric</a:t>
            </a:r>
            <a:endParaRPr/>
          </a:p>
          <a:p>
            <a:pPr indent="-317500" lvl="0" marL="457200" rtl="0" algn="l">
              <a:lnSpc>
                <a:spcPct val="115000"/>
              </a:lnSpc>
              <a:spcBef>
                <a:spcPts val="1000"/>
              </a:spcBef>
              <a:spcAft>
                <a:spcPts val="0"/>
              </a:spcAft>
              <a:buSzPts val="1400"/>
              <a:buAutoNum type="arabicPeriod"/>
            </a:pPr>
            <a:r>
              <a:rPr lang="en"/>
              <a:t>Time columns binned into groups of hours throughout day</a:t>
            </a:r>
            <a:endParaRPr/>
          </a:p>
          <a:p>
            <a:pPr indent="-317500" lvl="0" marL="457200" rtl="0" algn="l">
              <a:lnSpc>
                <a:spcPct val="115000"/>
              </a:lnSpc>
              <a:spcBef>
                <a:spcPts val="1000"/>
              </a:spcBef>
              <a:spcAft>
                <a:spcPts val="0"/>
              </a:spcAft>
              <a:buSzPts val="1400"/>
              <a:buAutoNum type="arabicPeriod"/>
            </a:pPr>
            <a:r>
              <a:rPr lang="en"/>
              <a:t>Month extracted from date column</a:t>
            </a:r>
            <a:endParaRPr/>
          </a:p>
          <a:p>
            <a:pPr indent="0" lvl="0" marL="0" rtl="0" algn="l">
              <a:lnSpc>
                <a:spcPct val="150000"/>
              </a:lnSpc>
              <a:spcBef>
                <a:spcPts val="1600"/>
              </a:spcBef>
              <a:spcAft>
                <a:spcPts val="1600"/>
              </a:spcAft>
              <a:buNone/>
            </a:pPr>
            <a:r>
              <a:t/>
            </a:r>
            <a:endParaRPr/>
          </a:p>
        </p:txBody>
      </p:sp>
      <p:sp>
        <p:nvSpPr>
          <p:cNvPr id="155" name="Google Shape;155;p18"/>
          <p:cNvSpPr txBox="1"/>
          <p:nvPr/>
        </p:nvSpPr>
        <p:spPr>
          <a:xfrm>
            <a:off x="6188925" y="4112000"/>
            <a:ext cx="29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Database</a:t>
            </a:r>
            <a:endParaRPr sz="3500"/>
          </a:p>
        </p:txBody>
      </p:sp>
      <p:sp>
        <p:nvSpPr>
          <p:cNvPr id="161" name="Google Shape;161;p19"/>
          <p:cNvSpPr txBox="1"/>
          <p:nvPr>
            <p:ph idx="2" type="body"/>
          </p:nvPr>
        </p:nvSpPr>
        <p:spPr>
          <a:xfrm>
            <a:off x="3705325" y="1229975"/>
            <a:ext cx="5127000" cy="3339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pgAdmin used to create database</a:t>
            </a:r>
            <a:endParaRPr sz="1500"/>
          </a:p>
          <a:p>
            <a:pPr indent="-323850" lvl="0" marL="457200" rtl="0" algn="l">
              <a:lnSpc>
                <a:spcPct val="150000"/>
              </a:lnSpc>
              <a:spcBef>
                <a:spcPts val="0"/>
              </a:spcBef>
              <a:spcAft>
                <a:spcPts val="0"/>
              </a:spcAft>
              <a:buSzPts val="1500"/>
              <a:buChar char="●"/>
            </a:pPr>
            <a:r>
              <a:rPr lang="en" sz="1500"/>
              <a:t>Consisted of two tables from cleaned data and a third table created by an inner join</a:t>
            </a:r>
            <a:endParaRPr sz="1500"/>
          </a:p>
          <a:p>
            <a:pPr indent="-323850" lvl="0" marL="457200" rtl="0" algn="l">
              <a:lnSpc>
                <a:spcPct val="150000"/>
              </a:lnSpc>
              <a:spcBef>
                <a:spcPts val="0"/>
              </a:spcBef>
              <a:spcAft>
                <a:spcPts val="0"/>
              </a:spcAft>
              <a:buSzPts val="1500"/>
              <a:buChar char="●"/>
            </a:pPr>
            <a:r>
              <a:rPr lang="en" sz="1500"/>
              <a:t>Hosted on AWS so that all team members had access</a:t>
            </a:r>
            <a:endParaRPr sz="1500"/>
          </a:p>
          <a:p>
            <a:pPr indent="-323850" lvl="0" marL="457200" rtl="0" algn="l">
              <a:lnSpc>
                <a:spcPct val="150000"/>
              </a:lnSpc>
              <a:spcBef>
                <a:spcPts val="0"/>
              </a:spcBef>
              <a:spcAft>
                <a:spcPts val="0"/>
              </a:spcAft>
              <a:buSzPts val="1500"/>
              <a:buChar char="●"/>
            </a:pPr>
            <a:r>
              <a:rPr lang="en" sz="1500"/>
              <a:t>Connected to ML model by using SQLAlchemy connection string</a:t>
            </a:r>
            <a:endParaRPr sz="1500"/>
          </a:p>
        </p:txBody>
      </p:sp>
      <p:pic>
        <p:nvPicPr>
          <p:cNvPr id="162" name="Google Shape;162;p19"/>
          <p:cNvPicPr preferRelativeResize="0"/>
          <p:nvPr/>
        </p:nvPicPr>
        <p:blipFill>
          <a:blip r:embed="rId3">
            <a:alphaModFix/>
          </a:blip>
          <a:stretch>
            <a:fillRect/>
          </a:stretch>
        </p:blipFill>
        <p:spPr>
          <a:xfrm>
            <a:off x="687338" y="1340225"/>
            <a:ext cx="1475777" cy="1521848"/>
          </a:xfrm>
          <a:prstGeom prst="rect">
            <a:avLst/>
          </a:prstGeom>
          <a:noFill/>
          <a:ln>
            <a:noFill/>
          </a:ln>
        </p:spPr>
      </p:pic>
      <p:pic>
        <p:nvPicPr>
          <p:cNvPr id="163" name="Google Shape;163;p19"/>
          <p:cNvPicPr preferRelativeResize="0"/>
          <p:nvPr/>
        </p:nvPicPr>
        <p:blipFill>
          <a:blip r:embed="rId4">
            <a:alphaModFix/>
          </a:blip>
          <a:stretch>
            <a:fillRect/>
          </a:stretch>
        </p:blipFill>
        <p:spPr>
          <a:xfrm>
            <a:off x="436964" y="3184497"/>
            <a:ext cx="2076450" cy="12424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69" name="Google Shape;169;p20"/>
          <p:cNvSpPr/>
          <p:nvPr/>
        </p:nvSpPr>
        <p:spPr>
          <a:xfrm>
            <a:off x="432350" y="1304875"/>
            <a:ext cx="26124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0" name="Google Shape;170;p2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lt1"/>
                </a:solidFill>
              </a:rPr>
              <a:t>Model</a:t>
            </a:r>
            <a:endParaRPr sz="1500">
              <a:solidFill>
                <a:schemeClr val="lt1"/>
              </a:solidFill>
            </a:endParaRPr>
          </a:p>
        </p:txBody>
      </p:sp>
      <p:sp>
        <p:nvSpPr>
          <p:cNvPr id="171" name="Google Shape;171;p20"/>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215900" lvl="0" marL="171450" rtl="0" algn="l">
              <a:spcBef>
                <a:spcPts val="0"/>
              </a:spcBef>
              <a:spcAft>
                <a:spcPts val="0"/>
              </a:spcAft>
              <a:buSzPts val="1600"/>
              <a:buChar char="●"/>
            </a:pPr>
            <a:r>
              <a:rPr lang="en" sz="1600"/>
              <a:t>Predict if an arrest can be made</a:t>
            </a:r>
            <a:endParaRPr sz="1600"/>
          </a:p>
          <a:p>
            <a:pPr indent="-215900" lvl="0" marL="171450" rtl="0" algn="l">
              <a:spcBef>
                <a:spcPts val="800"/>
              </a:spcBef>
              <a:spcAft>
                <a:spcPts val="0"/>
              </a:spcAft>
              <a:buSzPts val="1600"/>
              <a:buChar char="●"/>
            </a:pPr>
            <a:r>
              <a:rPr lang="en" sz="1600"/>
              <a:t>Supervised model</a:t>
            </a:r>
            <a:endParaRPr sz="1600"/>
          </a:p>
          <a:p>
            <a:pPr indent="-215900" lvl="0" marL="171450" rtl="0" algn="l">
              <a:spcBef>
                <a:spcPts val="800"/>
              </a:spcBef>
              <a:spcAft>
                <a:spcPts val="0"/>
              </a:spcAft>
              <a:buSzPts val="1600"/>
              <a:buChar char="●"/>
            </a:pPr>
            <a:r>
              <a:rPr lang="en" sz="1600"/>
              <a:t>Random Forest Classifier</a:t>
            </a:r>
            <a:endParaRPr sz="1600"/>
          </a:p>
          <a:p>
            <a:pPr indent="0" lvl="0" marL="0" rtl="0" algn="l">
              <a:spcBef>
                <a:spcPts val="800"/>
              </a:spcBef>
              <a:spcAft>
                <a:spcPts val="0"/>
              </a:spcAft>
              <a:buNone/>
            </a:pPr>
            <a:r>
              <a:t/>
            </a:r>
            <a:endParaRPr b="1" sz="1600"/>
          </a:p>
          <a:p>
            <a:pPr indent="0" lvl="0" marL="0" rtl="0" algn="l">
              <a:spcBef>
                <a:spcPts val="800"/>
              </a:spcBef>
              <a:spcAft>
                <a:spcPts val="800"/>
              </a:spcAft>
              <a:buNone/>
            </a:pPr>
            <a:r>
              <a:t/>
            </a:r>
            <a:endParaRPr sz="1600"/>
          </a:p>
        </p:txBody>
      </p:sp>
      <p:sp>
        <p:nvSpPr>
          <p:cNvPr id="172" name="Google Shape;172;p20"/>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3" name="Google Shape;173;p20"/>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Target</a:t>
            </a:r>
            <a:endParaRPr>
              <a:solidFill>
                <a:schemeClr val="lt1"/>
              </a:solidFill>
            </a:endParaRPr>
          </a:p>
        </p:txBody>
      </p:sp>
      <p:sp>
        <p:nvSpPr>
          <p:cNvPr id="174" name="Google Shape;174;p20"/>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330200" lvl="0" marL="285750" rtl="0" algn="l">
              <a:spcBef>
                <a:spcPts val="0"/>
              </a:spcBef>
              <a:spcAft>
                <a:spcPts val="800"/>
              </a:spcAft>
              <a:buSzPts val="1600"/>
              <a:buChar char="●"/>
            </a:pPr>
            <a:r>
              <a:rPr lang="en" sz="1600"/>
              <a:t>Arrests</a:t>
            </a:r>
            <a:endParaRPr sz="1600"/>
          </a:p>
        </p:txBody>
      </p:sp>
      <p:sp>
        <p:nvSpPr>
          <p:cNvPr id="175" name="Google Shape;175;p20"/>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p20"/>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Features</a:t>
            </a:r>
            <a:endParaRPr>
              <a:solidFill>
                <a:schemeClr val="lt1"/>
              </a:solidFill>
            </a:endParaRPr>
          </a:p>
        </p:txBody>
      </p:sp>
      <p:sp>
        <p:nvSpPr>
          <p:cNvPr id="177" name="Google Shape;177;p20"/>
          <p:cNvSpPr txBox="1"/>
          <p:nvPr>
            <p:ph idx="4294967295" type="body"/>
          </p:nvPr>
        </p:nvSpPr>
        <p:spPr>
          <a:xfrm>
            <a:off x="6239951" y="2070575"/>
            <a:ext cx="2471700" cy="2650800"/>
          </a:xfrm>
          <a:prstGeom prst="rect">
            <a:avLst/>
          </a:prstGeom>
        </p:spPr>
        <p:txBody>
          <a:bodyPr anchorCtr="0" anchor="t" bIns="91425" lIns="91425" spcFirstLastPara="1" rIns="91425" wrap="square" tIns="91425">
            <a:noAutofit/>
          </a:bodyPr>
          <a:lstStyle/>
          <a:p>
            <a:pPr indent="-330200" lvl="0" marL="285750" rtl="0" algn="l">
              <a:spcBef>
                <a:spcPts val="0"/>
              </a:spcBef>
              <a:spcAft>
                <a:spcPts val="0"/>
              </a:spcAft>
              <a:buSzPts val="1600"/>
              <a:buChar char="●"/>
            </a:pPr>
            <a:r>
              <a:rPr lang="en" sz="1600"/>
              <a:t>Primary type</a:t>
            </a:r>
            <a:endParaRPr sz="1600"/>
          </a:p>
          <a:p>
            <a:pPr indent="-330200" lvl="0" marL="285750" rtl="0" algn="l">
              <a:spcBef>
                <a:spcPts val="800"/>
              </a:spcBef>
              <a:spcAft>
                <a:spcPts val="0"/>
              </a:spcAft>
              <a:buSzPts val="1600"/>
              <a:buChar char="●"/>
            </a:pPr>
            <a:r>
              <a:rPr lang="en" sz="1600"/>
              <a:t>Latitude</a:t>
            </a:r>
            <a:endParaRPr sz="1600"/>
          </a:p>
          <a:p>
            <a:pPr indent="-330200" lvl="0" marL="285750" rtl="0" algn="l">
              <a:spcBef>
                <a:spcPts val="800"/>
              </a:spcBef>
              <a:spcAft>
                <a:spcPts val="0"/>
              </a:spcAft>
              <a:buSzPts val="1600"/>
              <a:buChar char="●"/>
            </a:pPr>
            <a:r>
              <a:rPr lang="en" sz="1600"/>
              <a:t>Longitude</a:t>
            </a:r>
            <a:endParaRPr sz="1600"/>
          </a:p>
          <a:p>
            <a:pPr indent="-330200" lvl="0" marL="285750" rtl="0" algn="l">
              <a:spcBef>
                <a:spcPts val="800"/>
              </a:spcBef>
              <a:spcAft>
                <a:spcPts val="0"/>
              </a:spcAft>
              <a:buSzPts val="1600"/>
              <a:buChar char="●"/>
            </a:pPr>
            <a:r>
              <a:rPr lang="en" sz="1600"/>
              <a:t>Location description</a:t>
            </a:r>
            <a:endParaRPr sz="1600"/>
          </a:p>
          <a:p>
            <a:pPr indent="-330200" lvl="0" marL="285750" rtl="0" algn="l">
              <a:spcBef>
                <a:spcPts val="800"/>
              </a:spcBef>
              <a:spcAft>
                <a:spcPts val="0"/>
              </a:spcAft>
              <a:buSzPts val="1600"/>
              <a:buChar char="●"/>
            </a:pPr>
            <a:r>
              <a:rPr lang="en" sz="1600"/>
              <a:t>Month</a:t>
            </a:r>
            <a:endParaRPr sz="1600"/>
          </a:p>
          <a:p>
            <a:pPr indent="-330200" lvl="0" marL="285750" rtl="0" algn="l">
              <a:spcBef>
                <a:spcPts val="800"/>
              </a:spcBef>
              <a:spcAft>
                <a:spcPts val="0"/>
              </a:spcAft>
              <a:buSzPts val="1600"/>
              <a:buChar char="●"/>
            </a:pPr>
            <a:r>
              <a:rPr lang="en" sz="1600"/>
              <a:t>Time binned</a:t>
            </a:r>
            <a:endParaRPr sz="1600"/>
          </a:p>
          <a:p>
            <a:pPr indent="-330200" lvl="0" marL="285750" rtl="0" algn="l">
              <a:spcBef>
                <a:spcPts val="800"/>
              </a:spcBef>
              <a:spcAft>
                <a:spcPts val="800"/>
              </a:spcAft>
              <a:buSzPts val="1600"/>
              <a:buChar char="●"/>
            </a:pPr>
            <a:r>
              <a:rPr lang="en" sz="1600"/>
              <a:t>District</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with Model</a:t>
            </a:r>
            <a:endParaRPr/>
          </a:p>
        </p:txBody>
      </p:sp>
      <p:pic>
        <p:nvPicPr>
          <p:cNvPr id="183" name="Google Shape;183;p21"/>
          <p:cNvPicPr preferRelativeResize="0"/>
          <p:nvPr/>
        </p:nvPicPr>
        <p:blipFill>
          <a:blip r:embed="rId3">
            <a:alphaModFix/>
          </a:blip>
          <a:stretch>
            <a:fillRect/>
          </a:stretch>
        </p:blipFill>
        <p:spPr>
          <a:xfrm>
            <a:off x="614625" y="1140050"/>
            <a:ext cx="7172017" cy="382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