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8" r:id="rId3"/>
    <p:sldId id="273" r:id="rId4"/>
    <p:sldId id="272" r:id="rId5"/>
    <p:sldId id="276" r:id="rId6"/>
    <p:sldId id="277" r:id="rId7"/>
    <p:sldId id="260" r:id="rId8"/>
    <p:sldId id="262" r:id="rId9"/>
    <p:sldId id="261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4" r:id="rId19"/>
    <p:sldId id="275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4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B932-7016-4A36-8F40-F80B75583575}" type="datetimeFigureOut">
              <a:rPr lang="ru-RU" smtClean="0"/>
              <a:t>24.06.2019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3225-AAA4-4BA1-B400-CBC1E3CDE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24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B932-7016-4A36-8F40-F80B75583575}" type="datetimeFigureOut">
              <a:rPr lang="ru-RU" smtClean="0"/>
              <a:t>24.06.2019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3225-AAA4-4BA1-B400-CBC1E3CDE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6448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B932-7016-4A36-8F40-F80B75583575}" type="datetimeFigureOut">
              <a:rPr lang="ru-RU" smtClean="0"/>
              <a:t>24.06.2019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3225-AAA4-4BA1-B400-CBC1E3CDE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135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B932-7016-4A36-8F40-F80B75583575}" type="datetimeFigureOut">
              <a:rPr lang="ru-RU" smtClean="0"/>
              <a:t>24.06.2019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3225-AAA4-4BA1-B400-CBC1E3CDE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5876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B932-7016-4A36-8F40-F80B75583575}" type="datetimeFigureOut">
              <a:rPr lang="ru-RU" smtClean="0"/>
              <a:t>24.06.2019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3225-AAA4-4BA1-B400-CBC1E3CDE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552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B932-7016-4A36-8F40-F80B75583575}" type="datetimeFigureOut">
              <a:rPr lang="ru-RU" smtClean="0"/>
              <a:t>24.06.2019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3225-AAA4-4BA1-B400-CBC1E3CDE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95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B932-7016-4A36-8F40-F80B75583575}" type="datetimeFigureOut">
              <a:rPr lang="ru-RU" smtClean="0"/>
              <a:t>24.06.2019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3225-AAA4-4BA1-B400-CBC1E3CDE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8858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B932-7016-4A36-8F40-F80B75583575}" type="datetimeFigureOut">
              <a:rPr lang="ru-RU" smtClean="0"/>
              <a:t>24.06.2019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3225-AAA4-4BA1-B400-CBC1E3CDE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2578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B932-7016-4A36-8F40-F80B75583575}" type="datetimeFigureOut">
              <a:rPr lang="ru-RU" smtClean="0"/>
              <a:t>24.06.2019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3225-AAA4-4BA1-B400-CBC1E3CDE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3081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B932-7016-4A36-8F40-F80B75583575}" type="datetimeFigureOut">
              <a:rPr lang="ru-RU" smtClean="0"/>
              <a:t>24.06.2019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3225-AAA4-4BA1-B400-CBC1E3CDE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098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B932-7016-4A36-8F40-F80B75583575}" type="datetimeFigureOut">
              <a:rPr lang="ru-RU" smtClean="0"/>
              <a:t>24.06.2019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F3225-AAA4-4BA1-B400-CBC1E3CDE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202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DB932-7016-4A36-8F40-F80B75583575}" type="datetimeFigureOut">
              <a:rPr lang="ru-RU" smtClean="0"/>
              <a:t>24.06.2019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F3225-AAA4-4BA1-B400-CBC1E3CDEC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3591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66274" y="1364419"/>
            <a:ext cx="10475494" cy="551410"/>
          </a:xfrm>
        </p:spPr>
        <p:txBody>
          <a:bodyPr>
            <a:norm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КОЛЛЕДЖ КОСМИЧЕСКОГО МАШИНОСТРОЕНИЯ И ТЕХНОЛОГИЙ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66274" y="2507769"/>
            <a:ext cx="10475494" cy="874971"/>
          </a:xfrm>
        </p:spPr>
        <p:txBody>
          <a:bodyPr>
            <a:noAutofit/>
          </a:bodyPr>
          <a:lstStyle/>
          <a:p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Тема: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азработка программы для формирования отчетов о выполнении учебной нагрузки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03957" y="5550567"/>
            <a:ext cx="4588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Соловьев Игорь Максимович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Гусятинер Леонид Борисович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3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739" y="212107"/>
            <a:ext cx="8622564" cy="115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723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0"/>
            <a:ext cx="9601200" cy="866274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ER-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«учебная нагрузка»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569" y="854049"/>
            <a:ext cx="7451261" cy="600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44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599" y="0"/>
            <a:ext cx="9601200" cy="1283368"/>
          </a:xfrm>
        </p:spPr>
        <p:txBody>
          <a:bodyPr>
            <a:no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Взаимодействие между преподавателем и программой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609" y="1283368"/>
            <a:ext cx="7929180" cy="557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47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0"/>
            <a:ext cx="9601200" cy="689811"/>
          </a:xfrm>
        </p:spPr>
        <p:txBody>
          <a:bodyPr>
            <a:no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Реализованные формы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689811"/>
            <a:ext cx="4536831" cy="6168189"/>
          </a:xfrm>
        </p:spPr>
        <p:txBody>
          <a:bodyPr>
            <a:normAutofit fontScale="92500" lnSpcReduction="20000"/>
          </a:bodyPr>
          <a:lstStyle/>
          <a:p>
            <a:pPr marL="0" lvl="0" indent="0" algn="just">
              <a:lnSpc>
                <a:spcPct val="150000"/>
              </a:lnSpc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расписания;</a:t>
            </a:r>
          </a:p>
          <a:p>
            <a:pPr marL="0" lvl="0" indent="0" algn="just">
              <a:lnSpc>
                <a:spcPct val="150000"/>
              </a:lnSpc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авторизации;</a:t>
            </a:r>
          </a:p>
          <a:p>
            <a:pPr marL="0" lvl="0" indent="0" algn="just">
              <a:lnSpc>
                <a:spcPct val="150000"/>
              </a:lnSpc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регистрации;</a:t>
            </a:r>
          </a:p>
          <a:p>
            <a:pPr marL="0" lvl="0" indent="0" algn="just">
              <a:lnSpc>
                <a:spcPct val="150000"/>
              </a:lnSpc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праздников;</a:t>
            </a:r>
          </a:p>
          <a:p>
            <a:pPr marL="0" lvl="0" indent="0" algn="just">
              <a:lnSpc>
                <a:spcPct val="150000"/>
              </a:lnSpc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главного меню;</a:t>
            </a:r>
          </a:p>
          <a:p>
            <a:pPr marL="0" lvl="0" indent="0" algn="just">
              <a:lnSpc>
                <a:spcPct val="150000"/>
              </a:lnSpc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личного кабинета;</a:t>
            </a:r>
          </a:p>
          <a:p>
            <a:pPr marL="0" lvl="0" indent="0" algn="just">
              <a:lnSpc>
                <a:spcPct val="150000"/>
              </a:lnSpc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сверки рабочего времени;</a:t>
            </a:r>
          </a:p>
          <a:p>
            <a:pPr marL="0" lvl="0" indent="0" algn="just">
              <a:lnSpc>
                <a:spcPct val="150000"/>
              </a:lnSpc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удаления пар;</a:t>
            </a:r>
          </a:p>
          <a:p>
            <a:pPr marL="0" lvl="0" indent="0" algn="just">
              <a:lnSpc>
                <a:spcPct val="150000"/>
              </a:lnSpc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добавления пар;</a:t>
            </a:r>
          </a:p>
          <a:p>
            <a:pPr marL="0" lvl="0" indent="0" algn="just">
              <a:lnSpc>
                <a:spcPct val="150000"/>
              </a:lnSpc>
            </a:pPr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создания отчета.</a:t>
            </a:r>
          </a:p>
          <a:p>
            <a:pPr marL="0" indent="0" algn="just">
              <a:buNone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352" y="3788085"/>
            <a:ext cx="5581648" cy="208087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352" y="1678848"/>
            <a:ext cx="5581648" cy="210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7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0"/>
            <a:ext cx="9601200" cy="641684"/>
          </a:xfrm>
        </p:spPr>
        <p:txBody>
          <a:bodyPr>
            <a:no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Формы приложения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1371600" y="641684"/>
            <a:ext cx="2714625" cy="2076450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5129530" y="641684"/>
            <a:ext cx="2519045" cy="3432810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4"/>
          <a:stretch>
            <a:fillRect/>
          </a:stretch>
        </p:blipFill>
        <p:spPr>
          <a:xfrm>
            <a:off x="8691880" y="641684"/>
            <a:ext cx="3324225" cy="303847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1880" y="4074494"/>
            <a:ext cx="3257550" cy="229552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136" y="2989386"/>
            <a:ext cx="3866199" cy="338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41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0"/>
            <a:ext cx="9601200" cy="625642"/>
          </a:xfrm>
        </p:spPr>
        <p:txBody>
          <a:bodyPr>
            <a:no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расписания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081" y="625642"/>
            <a:ext cx="6342237" cy="597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09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0"/>
            <a:ext cx="9601200" cy="705853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 сверки рабочих часов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31" y="705853"/>
            <a:ext cx="11748337" cy="552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16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0"/>
            <a:ext cx="9601200" cy="1485900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Формы для редактирования рабочего времени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85899"/>
            <a:ext cx="4566059" cy="443132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531" y="1486791"/>
            <a:ext cx="3314699" cy="443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97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6623" y="87925"/>
            <a:ext cx="9601200" cy="1266092"/>
          </a:xfrm>
        </p:spPr>
        <p:txBody>
          <a:bodyPr>
            <a:no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Окно формирования отчета и пример сформированного отчета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22" y="1784840"/>
            <a:ext cx="6751793" cy="460716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1173" y="1784840"/>
            <a:ext cx="3676650" cy="460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19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5478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654783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0" indent="450000">
              <a:lnSpc>
                <a:spcPct val="150000"/>
              </a:lnSpc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дипломной работы было разработано приложение для преподавателей «МГОТУ». Функции, выполняемые программным продуктом, позволяют упростить работу пользователя. Таким образом, создание программы позволяет выполнить следующие цели: </a:t>
            </a:r>
          </a:p>
          <a:p>
            <a:pPr marL="0" indent="450000">
              <a:lnSpc>
                <a:spcPct val="150000"/>
              </a:lnSpc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производительности труда работников;</a:t>
            </a:r>
          </a:p>
          <a:p>
            <a:pPr marL="0" indent="450000">
              <a:lnSpc>
                <a:spcPct val="150000"/>
              </a:lnSpc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эффективное распределение рабочего времени;</a:t>
            </a:r>
          </a:p>
          <a:p>
            <a:pPr marL="0" indent="450000">
              <a:lnSpc>
                <a:spcPct val="150000"/>
              </a:lnSpc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уменьшение временных затрат.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Затраты на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разработку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составили 120 часов изучения, проектирования, разработку, отладку и </a:t>
            </a:r>
            <a:r>
              <a:rPr lang="ru-RU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оформление документации.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Экономия времени одного преподавателя в год оценивается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4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часа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настоящее время программа сдаётся в опытную эксплуатацию.</a:t>
            </a:r>
          </a:p>
          <a:p>
            <a:pPr marL="0" indent="45000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14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ru-RU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87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64654" y="11104"/>
            <a:ext cx="85961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 дипломного проекта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570" y="780545"/>
            <a:ext cx="5508365" cy="607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45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5878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Взаимодействие сотрудников при формировании учебной нагрузки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87" y="1258784"/>
            <a:ext cx="11672425" cy="480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75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01262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IDEF0 </a:t>
            </a:r>
            <a:r>
              <a:rPr lang="ru-RU" b="1" dirty="0"/>
              <a:t>м</a:t>
            </a:r>
            <a:r>
              <a:rPr lang="ru-RU" b="1" dirty="0" smtClean="0"/>
              <a:t>одель документооборота </a:t>
            </a:r>
            <a:br>
              <a:rPr lang="ru-RU" b="1" dirty="0" smtClean="0"/>
            </a:br>
            <a:r>
              <a:rPr lang="ru-RU" b="1" dirty="0" smtClean="0"/>
              <a:t>учебной нагрузки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64" y="1301262"/>
            <a:ext cx="10487272" cy="555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51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460665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отчетов</a:t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Как Есть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286" y="1460665"/>
            <a:ext cx="6361427" cy="539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13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отчетов</a:t>
            </a:r>
            <a:b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Как Должно Быть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58" y="1325563"/>
            <a:ext cx="1601284" cy="553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22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79497"/>
          </a:xfrm>
        </p:spPr>
        <p:txBody>
          <a:bodyPr>
            <a:no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похожих систем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708030"/>
            <a:ext cx="6541476" cy="108145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1С: Предприятие 8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». Аналогично «БИТ» дорого стоит.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0" y="579497"/>
            <a:ext cx="5398477" cy="12844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«БИТ: Учёт нагрузки преподавателей».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 минусов - дорогостоящая лицензия.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475" y="581257"/>
            <a:ext cx="5525529" cy="1282712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258" y="2340952"/>
            <a:ext cx="4979961" cy="1815611"/>
          </a:xfrm>
          <a:prstGeom prst="rect">
            <a:avLst/>
          </a:prstGeom>
        </p:spPr>
      </p:pic>
      <p:sp>
        <p:nvSpPr>
          <p:cNvPr id="15" name="Объект 2"/>
          <p:cNvSpPr txBox="1">
            <a:spLocks/>
          </p:cNvSpPr>
          <p:nvPr/>
        </p:nvSpPr>
        <p:spPr>
          <a:xfrm>
            <a:off x="0" y="5178667"/>
            <a:ext cx="6541476" cy="11342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«СПРУТ». К нему нет доступа для доработки.</a:t>
            </a: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010" y="4633544"/>
            <a:ext cx="2224456" cy="222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64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0"/>
            <a:ext cx="9601200" cy="1485900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Инструменты используемые для разработки проекта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242" y="1328492"/>
            <a:ext cx="2879558" cy="1488410"/>
          </a:xfr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242" y="3844089"/>
            <a:ext cx="2879558" cy="287955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328492"/>
            <a:ext cx="1993232" cy="199323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0816" y="3844089"/>
            <a:ext cx="5358064" cy="301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71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0"/>
            <a:ext cx="9601200" cy="1267326"/>
          </a:xfrm>
        </p:spPr>
        <p:txBody>
          <a:bodyPr>
            <a:no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Схематичное отображение структуры проекта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310" y="1267326"/>
            <a:ext cx="7103779" cy="559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49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931</TotalTime>
  <Words>251</Words>
  <Application>Microsoft Office PowerPoint</Application>
  <PresentationFormat>Широкоэкранный</PresentationFormat>
  <Paragraphs>43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Тема Office</vt:lpstr>
      <vt:lpstr>КОЛЛЕДЖ КОСМИЧЕСКОГО МАШИНОСТРОЕНИЯ И ТЕХНОЛОГИЙ</vt:lpstr>
      <vt:lpstr>Презентация PowerPoint</vt:lpstr>
      <vt:lpstr>Взаимодействие сотрудников при формировании учебной нагрузки</vt:lpstr>
      <vt:lpstr>IDEF0 модель документооборота  учебной нагрузки</vt:lpstr>
      <vt:lpstr>Формирование отчетов Как Есть</vt:lpstr>
      <vt:lpstr>Формирование отчетов Как Должно Быть</vt:lpstr>
      <vt:lpstr>Анализ похожих систем</vt:lpstr>
      <vt:lpstr>Инструменты используемые для разработки проекта</vt:lpstr>
      <vt:lpstr>Схематичное отображение структуры проекта</vt:lpstr>
      <vt:lpstr>ER-Диаграмма «учебная нагрузка»</vt:lpstr>
      <vt:lpstr>Взаимодействие между преподавателем и программой</vt:lpstr>
      <vt:lpstr>Реализованные формы</vt:lpstr>
      <vt:lpstr>Формы приложения</vt:lpstr>
      <vt:lpstr>Форма расписания</vt:lpstr>
      <vt:lpstr>Форма сверки рабочих часов</vt:lpstr>
      <vt:lpstr>Формы для редактирования рабочего времени</vt:lpstr>
      <vt:lpstr>Окно формирования отчета и пример сформированного отчета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КОЛЛЕДЖ КОСМИЧЕСКОГО МАШИНОСТРОЕНИЯ И ТЕХНОЛОГИЙ</dc:title>
  <dc:creator>Игорь Соловьев</dc:creator>
  <cp:lastModifiedBy>Игорь Соловьев</cp:lastModifiedBy>
  <cp:revision>45</cp:revision>
  <dcterms:created xsi:type="dcterms:W3CDTF">2019-06-16T10:44:46Z</dcterms:created>
  <dcterms:modified xsi:type="dcterms:W3CDTF">2019-06-24T15:45:17Z</dcterms:modified>
</cp:coreProperties>
</file>