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18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609600" y="3699804"/>
            <a:ext cx="110744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609600" y="1433732"/>
            <a:ext cx="110744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951501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278099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6053797" y="3526302"/>
            <a:ext cx="6096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5/17/2021</a:t>
            </a:fld>
            <a:endParaRPr lang="en-US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5/17/2021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5/17/2021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5/17/2021</a:t>
            </a:fld>
            <a:endParaRPr lang="en-US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5/17/2021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3505200"/>
            <a:ext cx="105664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4958864"/>
            <a:ext cx="105664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914400" y="4916995"/>
            <a:ext cx="105664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5/17/2021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5/17/2021</a:t>
            </a:fld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609600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6199717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6197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750593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339840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5/17/2021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5/17/2021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83312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042400" y="1600200"/>
            <a:ext cx="2645664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9042400" y="457200"/>
            <a:ext cx="26416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5/17/2021</a:t>
            </a:fld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39200" y="457200"/>
            <a:ext cx="2743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09600" y="457200"/>
            <a:ext cx="80264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839200" y="1600200"/>
            <a:ext cx="27432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5/17/2021</a:t>
            </a:fld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7721600" y="6203667"/>
            <a:ext cx="34544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5/17/2021</a:t>
            </a:fld>
            <a:endParaRPr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844800" y="6203667"/>
            <a:ext cx="47752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214100" y="6181531"/>
            <a:ext cx="8128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269000" y="1043280"/>
            <a:ext cx="8825040" cy="332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EBEBEB"/>
                </a:solidFill>
                <a:latin typeface="Century Gothic"/>
              </a:rPr>
              <a:t>Презентация на тему «Разработка программы «Регистратура»»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154520" y="4777560"/>
            <a:ext cx="8825040" cy="86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000" b="0" strike="noStrike" cap="all" spc="-1">
                <a:solidFill>
                  <a:srgbClr val="8AD0D6"/>
                </a:solidFill>
                <a:latin typeface="Century Gothic"/>
              </a:rPr>
              <a:t>Выполнил студент группы П1-17:</a:t>
            </a:r>
            <a:endParaRPr lang="ru-RU" sz="20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000" b="0" strike="noStrike" cap="all" spc="-1">
                <a:solidFill>
                  <a:srgbClr val="8AD0D6"/>
                </a:solidFill>
                <a:latin typeface="Century Gothic"/>
              </a:rPr>
              <a:t>Звонарёв Д.А.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45840" y="452880"/>
            <a:ext cx="9403920" cy="139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200" b="0" strike="noStrike" spc="-1">
                <a:solidFill>
                  <a:srgbClr val="EBEBEB"/>
                </a:solidFill>
                <a:latin typeface="Century Gothic"/>
              </a:rPr>
              <a:t>Должностная структура организации</a:t>
            </a:r>
            <a:endParaRPr lang="ru-RU" sz="4200" b="0" strike="noStrike" spc="-1">
              <a:latin typeface="Arial"/>
            </a:endParaRPr>
          </a:p>
        </p:txBody>
      </p:sp>
      <p:pic>
        <p:nvPicPr>
          <p:cNvPr id="96" name="Рисунок 3"/>
          <p:cNvPicPr/>
          <p:nvPr/>
        </p:nvPicPr>
        <p:blipFill>
          <a:blip r:embed="rId2"/>
          <a:stretch/>
        </p:blipFill>
        <p:spPr>
          <a:xfrm>
            <a:off x="2354760" y="1982520"/>
            <a:ext cx="5986440" cy="4273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645840" y="452880"/>
            <a:ext cx="9403920" cy="139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200" b="0" strike="noStrike" spc="-1">
                <a:solidFill>
                  <a:srgbClr val="EBEBEB"/>
                </a:solidFill>
                <a:latin typeface="Century Gothic"/>
              </a:rPr>
              <a:t>Таблица</a:t>
            </a: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 </a:t>
            </a:r>
            <a:r>
              <a:rPr lang="ru-RU" sz="4200" b="0" strike="noStrike" spc="-1">
                <a:solidFill>
                  <a:srgbClr val="EBEBEB"/>
                </a:solidFill>
                <a:latin typeface="Century Gothic"/>
              </a:rPr>
              <a:t>программных решений</a:t>
            </a:r>
            <a:endParaRPr lang="ru-RU" sz="4200" b="0" strike="noStrike" spc="-1">
              <a:latin typeface="Arial"/>
            </a:endParaRPr>
          </a:p>
        </p:txBody>
      </p:sp>
      <p:graphicFrame>
        <p:nvGraphicFramePr>
          <p:cNvPr id="100" name="Table 2"/>
          <p:cNvGraphicFramePr/>
          <p:nvPr/>
        </p:nvGraphicFramePr>
        <p:xfrm>
          <a:off x="1103040" y="2052720"/>
          <a:ext cx="8946360" cy="2296080"/>
        </p:xfrm>
        <a:graphic>
          <a:graphicData uri="http://schemas.openxmlformats.org/drawingml/2006/table">
            <a:tbl>
              <a:tblPr/>
              <a:tblGrid>
                <a:gridCol w="2982240"/>
                <a:gridCol w="2982240"/>
                <a:gridCol w="298188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FFFFFF"/>
                          </a:solidFill>
                          <a:latin typeface="Century Gothic"/>
                        </a:rPr>
                        <a:t>Название  программного решения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82440" marR="82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FFFFFF"/>
                          </a:solidFill>
                          <a:latin typeface="Century Gothic"/>
                        </a:rPr>
                        <a:t>Название организации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82440" marR="82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FFFFFF"/>
                          </a:solidFill>
                          <a:latin typeface="Century Gothic"/>
                        </a:rPr>
                        <a:t>Доступен на платформах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82440" marR="82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FFFFFF"/>
                          </a:solidFill>
                          <a:latin typeface="Century Gothic"/>
                        </a:rPr>
                        <a:t>Учёт пациентов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82440" marR="82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FFFFFF"/>
                          </a:solidFill>
                          <a:latin typeface="Century Gothic"/>
                        </a:rPr>
                        <a:t>Простой Софт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82440" marR="82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entury Gothic"/>
                        </a:rPr>
                        <a:t>PC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82440" marR="82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FFFFFF"/>
                          </a:solidFill>
                          <a:latin typeface="Century Gothic"/>
                        </a:rPr>
                        <a:t>1С:Медицина. Поликлиника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82440" marR="82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FFFFFF"/>
                          </a:solidFill>
                          <a:latin typeface="Century Gothic"/>
                        </a:rPr>
                        <a:t>1С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82440" marR="82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entury Gothic"/>
                        </a:rPr>
                        <a:t>PC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82440" marR="82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FFFFFF"/>
                          </a:solidFill>
                          <a:latin typeface="Century Gothic"/>
                        </a:rPr>
                        <a:t>МедАнгел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82440" marR="82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FFFFFF"/>
                          </a:solidFill>
                          <a:latin typeface="Century Gothic"/>
                        </a:rPr>
                        <a:t>Ангелист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82440" marR="82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entury Gothic"/>
                        </a:rPr>
                        <a:t>PC, Android, IOS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82440" marR="82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141200" y="618480"/>
            <a:ext cx="9905400" cy="58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200" b="0" strike="noStrike" spc="-1">
                <a:solidFill>
                  <a:srgbClr val="EBEBEB"/>
                </a:solidFill>
                <a:latin typeface="Century Gothic"/>
              </a:rPr>
              <a:t>Алгоритм решения задачи</a:t>
            </a:r>
            <a:endParaRPr lang="ru-RU" sz="4200" b="0" strike="noStrike" spc="-1">
              <a:latin typeface="Arial"/>
            </a:endParaRPr>
          </a:p>
        </p:txBody>
      </p:sp>
      <p:pic>
        <p:nvPicPr>
          <p:cNvPr id="102" name="Рисунок 4"/>
          <p:cNvPicPr/>
          <p:nvPr/>
        </p:nvPicPr>
        <p:blipFill>
          <a:blip r:embed="rId2"/>
          <a:stretch/>
        </p:blipFill>
        <p:spPr>
          <a:xfrm>
            <a:off x="2861640" y="2400120"/>
            <a:ext cx="5939640" cy="2707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645840" y="452880"/>
            <a:ext cx="9403920" cy="139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200" b="0" strike="noStrike" spc="-1">
                <a:solidFill>
                  <a:srgbClr val="EBEBEB"/>
                </a:solidFill>
                <a:latin typeface="Century Gothic"/>
              </a:rPr>
              <a:t>Таблица выбранных Инструментов Разработки</a:t>
            </a:r>
            <a:endParaRPr lang="ru-RU" sz="4200" b="0" strike="noStrike" spc="-1">
              <a:latin typeface="Arial"/>
            </a:endParaRPr>
          </a:p>
        </p:txBody>
      </p:sp>
      <p:graphicFrame>
        <p:nvGraphicFramePr>
          <p:cNvPr id="104" name="Table 2"/>
          <p:cNvGraphicFramePr/>
          <p:nvPr/>
        </p:nvGraphicFramePr>
        <p:xfrm>
          <a:off x="2733480" y="2097000"/>
          <a:ext cx="6603480" cy="2839680"/>
        </p:xfrm>
        <a:graphic>
          <a:graphicData uri="http://schemas.openxmlformats.org/drawingml/2006/table">
            <a:tbl>
              <a:tblPr/>
              <a:tblGrid>
                <a:gridCol w="3301920"/>
                <a:gridCol w="3301560"/>
              </a:tblGrid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FFFFFF"/>
                          </a:solidFill>
                          <a:latin typeface="Century Gothic"/>
                        </a:rPr>
                        <a:t>Название инструмента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FFFFFF"/>
                          </a:solidFill>
                          <a:latin typeface="Century Gothic"/>
                        </a:rPr>
                        <a:t>Фактор выбора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entury Gothic"/>
                        </a:rPr>
                        <a:t>C#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FFFFFF"/>
                          </a:solidFill>
                          <a:latin typeface="Century Gothic"/>
                        </a:rPr>
                        <a:t>Совместимость с программами от </a:t>
                      </a: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entury Gothic"/>
                        </a:rPr>
                        <a:t>Microsoft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entury Gothic"/>
                        </a:rPr>
                        <a:t>Visual Studio 2019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FFFFFF"/>
                          </a:solidFill>
                          <a:latin typeface="Century Gothic"/>
                        </a:rPr>
                        <a:t>Удобство разработки программ, относительно бесплатна, множество библиотек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entury Gothic"/>
                        </a:rPr>
                        <a:t>Microsoft Access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FFFFFF"/>
                          </a:solidFill>
                          <a:latin typeface="Century Gothic"/>
                        </a:rPr>
                        <a:t>Программа используется в организации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645840" y="452880"/>
            <a:ext cx="9403920" cy="139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200" b="0" strike="noStrike" spc="-1">
                <a:solidFill>
                  <a:srgbClr val="EBEBEB"/>
                </a:solidFill>
                <a:latin typeface="Century Gothic"/>
              </a:rPr>
              <a:t>Структура главного модуля </a:t>
            </a:r>
            <a:endParaRPr lang="ru-RU" sz="4200" b="0" strike="noStrike" spc="-1">
              <a:latin typeface="Arial"/>
            </a:endParaRPr>
          </a:p>
        </p:txBody>
      </p:sp>
      <p:pic>
        <p:nvPicPr>
          <p:cNvPr id="106" name="Рисунок 4"/>
          <p:cNvPicPr/>
          <p:nvPr/>
        </p:nvPicPr>
        <p:blipFill>
          <a:blip r:embed="rId2"/>
          <a:stretch/>
        </p:blipFill>
        <p:spPr>
          <a:xfrm>
            <a:off x="2896920" y="2059920"/>
            <a:ext cx="5939640" cy="3862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149840" y="3027600"/>
            <a:ext cx="9905400" cy="515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200" b="0" strike="noStrike" spc="-1">
                <a:solidFill>
                  <a:srgbClr val="EBEBEB"/>
                </a:solidFill>
                <a:latin typeface="Century Gothic"/>
              </a:rPr>
              <a:t>Спасибо за внимание</a:t>
            </a:r>
            <a:endParaRPr lang="ru-RU" sz="4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244</TotalTime>
  <Words>90</Words>
  <Application>Microsoft Office PowerPoint</Application>
  <PresentationFormat>Произвольный</PresentationFormat>
  <Paragraphs>29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Бумажная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User06</cp:lastModifiedBy>
  <cp:revision>36</cp:revision>
  <dcterms:created xsi:type="dcterms:W3CDTF">2020-05-19T12:19:13Z</dcterms:created>
  <dcterms:modified xsi:type="dcterms:W3CDTF">2021-05-17T05:11:30Z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