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62" r:id="rId4"/>
    <p:sldId id="263" r:id="rId5"/>
    <p:sldId id="258" r:id="rId6"/>
    <p:sldId id="265" r:id="rId7"/>
    <p:sldId id="264" r:id="rId8"/>
    <p:sldId id="259" r:id="rId9"/>
    <p:sldId id="260" r:id="rId10"/>
    <p:sldId id="261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7" autoAdjust="0"/>
    <p:restoredTop sz="94660"/>
  </p:normalViewPr>
  <p:slideViewPr>
    <p:cSldViewPr snapToGrid="0">
      <p:cViewPr varScale="1">
        <p:scale>
          <a:sx n="97" d="100"/>
          <a:sy n="97" d="100"/>
        </p:scale>
        <p:origin x="24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F6D9B-6FEA-4FE5-BA61-6C142B04B9B8}" type="datetimeFigureOut">
              <a:rPr lang="ru-RU" smtClean="0"/>
              <a:t>13.05.2021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AB443-F376-4CB7-A18C-CC1D0D3333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0872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F6D9B-6FEA-4FE5-BA61-6C142B04B9B8}" type="datetimeFigureOut">
              <a:rPr lang="ru-RU" smtClean="0"/>
              <a:t>13.05.2021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AB443-F376-4CB7-A18C-CC1D0D3333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5742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F6D9B-6FEA-4FE5-BA61-6C142B04B9B8}" type="datetimeFigureOut">
              <a:rPr lang="ru-RU" smtClean="0"/>
              <a:t>13.05.2021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AB443-F376-4CB7-A18C-CC1D0D3333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70166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F6D9B-6FEA-4FE5-BA61-6C142B04B9B8}" type="datetimeFigureOut">
              <a:rPr lang="ru-RU" smtClean="0"/>
              <a:t>13.05.2021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AB443-F376-4CB7-A18C-CC1D0D33335D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149932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F6D9B-6FEA-4FE5-BA61-6C142B04B9B8}" type="datetimeFigureOut">
              <a:rPr lang="ru-RU" smtClean="0"/>
              <a:t>13.05.2021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AB443-F376-4CB7-A18C-CC1D0D3333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24730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F6D9B-6FEA-4FE5-BA61-6C142B04B9B8}" type="datetimeFigureOut">
              <a:rPr lang="ru-RU" smtClean="0"/>
              <a:t>13.05.2021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AB443-F376-4CB7-A18C-CC1D0D3333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89851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F6D9B-6FEA-4FE5-BA61-6C142B04B9B8}" type="datetimeFigureOut">
              <a:rPr lang="ru-RU" smtClean="0"/>
              <a:t>13.05.2021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AB443-F376-4CB7-A18C-CC1D0D3333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65569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F6D9B-6FEA-4FE5-BA61-6C142B04B9B8}" type="datetimeFigureOut">
              <a:rPr lang="ru-RU" smtClean="0"/>
              <a:t>13.05.2021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AB443-F376-4CB7-A18C-CC1D0D3333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08997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F6D9B-6FEA-4FE5-BA61-6C142B04B9B8}" type="datetimeFigureOut">
              <a:rPr lang="ru-RU" smtClean="0"/>
              <a:t>13.05.2021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AB443-F376-4CB7-A18C-CC1D0D3333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1235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F6D9B-6FEA-4FE5-BA61-6C142B04B9B8}" type="datetimeFigureOut">
              <a:rPr lang="ru-RU" smtClean="0"/>
              <a:t>13.05.2021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AB443-F376-4CB7-A18C-CC1D0D3333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0093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F6D9B-6FEA-4FE5-BA61-6C142B04B9B8}" type="datetimeFigureOut">
              <a:rPr lang="ru-RU" smtClean="0"/>
              <a:t>13.05.2021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AB443-F376-4CB7-A18C-CC1D0D3333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5608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F6D9B-6FEA-4FE5-BA61-6C142B04B9B8}" type="datetimeFigureOut">
              <a:rPr lang="ru-RU" smtClean="0"/>
              <a:t>13.05.2021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AB443-F376-4CB7-A18C-CC1D0D3333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5647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F6D9B-6FEA-4FE5-BA61-6C142B04B9B8}" type="datetimeFigureOut">
              <a:rPr lang="ru-RU" smtClean="0"/>
              <a:t>13.05.2021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AB443-F376-4CB7-A18C-CC1D0D3333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8527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F6D9B-6FEA-4FE5-BA61-6C142B04B9B8}" type="datetimeFigureOut">
              <a:rPr lang="ru-RU" smtClean="0"/>
              <a:t>13.05.2021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AB443-F376-4CB7-A18C-CC1D0D3333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045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F6D9B-6FEA-4FE5-BA61-6C142B04B9B8}" type="datetimeFigureOut">
              <a:rPr lang="ru-RU" smtClean="0"/>
              <a:t>13.05.2021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AB443-F376-4CB7-A18C-CC1D0D3333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8558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F6D9B-6FEA-4FE5-BA61-6C142B04B9B8}" type="datetimeFigureOut">
              <a:rPr lang="ru-RU" smtClean="0"/>
              <a:t>13.05.2021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AB443-F376-4CB7-A18C-CC1D0D3333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5487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F6D9B-6FEA-4FE5-BA61-6C142B04B9B8}" type="datetimeFigureOut">
              <a:rPr lang="ru-RU" smtClean="0"/>
              <a:t>13.05.2021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AB443-F376-4CB7-A18C-CC1D0D3333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8439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5B2F6D9B-6FEA-4FE5-BA61-6C142B04B9B8}" type="datetimeFigureOut">
              <a:rPr lang="ru-RU" smtClean="0"/>
              <a:t>13.05.2021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94AB443-F376-4CB7-A18C-CC1D0D3333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71665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ru.wikipedia.org/wiki/%D0%94%D0%B5%D0%BB%D0%B5%D0%B3%D0%B0%D1%82_(%D0%BF%D1%80%D0%BE%D0%B3%D1%80%D0%B0%D0%BC%D0%BC%D0%B8%D1%80%D0%BE%D0%B2%D0%B0%D0%BD%D0%B8%D0%B5)" TargetMode="External"/><Relationship Id="rId13" Type="http://schemas.openxmlformats.org/officeDocument/2006/relationships/hyperlink" Target="https://ru.wikipedia.org/wiki/%D0%98%D1%82%D0%B5%D1%80%D0%B0%D1%82%D0%BE%D1%80" TargetMode="External"/><Relationship Id="rId18" Type="http://schemas.openxmlformats.org/officeDocument/2006/relationships/hyperlink" Target="https://ru.wikipedia.org/wiki/%D0%9A%D0%BE%D0%BC%D0%BC%D0%B5%D0%BD%D1%82%D0%B0%D1%80%D0%B8%D0%B8_(%D0%BF%D1%80%D0%BE%D0%B3%D1%80%D0%B0%D0%BC%D0%BC%D0%B8%D1%80%D0%BE%D0%B2%D0%B0%D0%BD%D0%B8%D0%B5)" TargetMode="External"/><Relationship Id="rId3" Type="http://schemas.openxmlformats.org/officeDocument/2006/relationships/hyperlink" Target="https://ru.wikipedia.org/wiki/C%2B%2B" TargetMode="External"/><Relationship Id="rId21" Type="http://schemas.openxmlformats.org/officeDocument/2006/relationships/hyperlink" Target="https://ru.wikipedia.org/wiki/%D0%9C%D0%BE%D0%B4%D1%83%D0%BB%D0%B0-2" TargetMode="External"/><Relationship Id="rId7" Type="http://schemas.openxmlformats.org/officeDocument/2006/relationships/hyperlink" Target="https://ru.wikipedia.org/wiki/%D0%9F%D0%B5%D1%80%D0%B5%D0%B3%D1%80%D1%83%D0%B7%D0%BA%D0%B0_%D0%BE%D0%BF%D0%B5%D1%80%D0%B0%D1%82%D0%BE%D1%80%D0%BE%D0%B2" TargetMode="External"/><Relationship Id="rId12" Type="http://schemas.openxmlformats.org/officeDocument/2006/relationships/hyperlink" Target="https://ru.wikipedia.org/wiki/%D0%9E%D0%B1%D0%BE%D0%B1%D1%89%D1%91%D0%BD%D0%BD%D0%BE%D0%B5_%D0%BF%D1%80%D0%BE%D0%B3%D1%80%D0%B0%D0%BC%D0%BC%D0%B8%D1%80%D0%BE%D0%B2%D0%B0%D0%BD%D0%B8%D0%B5" TargetMode="External"/><Relationship Id="rId17" Type="http://schemas.openxmlformats.org/officeDocument/2006/relationships/hyperlink" Target="https://ru.wikipedia.org/wiki/%D0%9E%D0%B1%D1%80%D0%B0%D0%B1%D0%BE%D1%82%D0%BA%D0%B0_%D0%B8%D1%81%D0%BA%D0%BB%D1%8E%D1%87%D0%B5%D0%BD%D0%B8%D0%B9" TargetMode="External"/><Relationship Id="rId2" Type="http://schemas.openxmlformats.org/officeDocument/2006/relationships/hyperlink" Target="https://ru.wikipedia.org/wiki/C-%D0%BF%D0%BE%D0%B4%D0%BE%D0%B1%D0%BD%D1%8B%D0%B9_%D1%81%D0%B8%D0%BD%D1%82%D0%B0%D0%BA%D1%81%D0%B8%D1%81" TargetMode="External"/><Relationship Id="rId16" Type="http://schemas.openxmlformats.org/officeDocument/2006/relationships/hyperlink" Target="https://ru.wikipedia.org/wiki/Language_Integrated_Query" TargetMode="External"/><Relationship Id="rId20" Type="http://schemas.openxmlformats.org/officeDocument/2006/relationships/hyperlink" Target="https://ru.wikipedia.org/wiki/Delphi_(%D1%8F%D0%B7%D1%8B%D0%BA_%D0%BF%D1%80%D0%BE%D0%B3%D1%80%D0%B0%D0%BC%D0%BC%D0%B8%D1%80%D0%BE%D0%B2%D0%B0%D0%BD%D0%B8%D1%8F)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u.wikipedia.org/wiki/%D0%9F%D0%BE%D0%BB%D0%B8%D0%BC%D0%BE%D1%80%D1%84%D0%B8%D0%B7%D0%BC_(%D0%B8%D0%BD%D1%84%D0%BE%D1%80%D0%BC%D0%B0%D1%82%D0%B8%D0%BA%D0%B0)" TargetMode="External"/><Relationship Id="rId11" Type="http://schemas.openxmlformats.org/officeDocument/2006/relationships/hyperlink" Target="https://ru.wikipedia.org/wiki/%D0%A1%D0%B2%D0%BE%D0%B9%D1%81%D1%82%D0%B2%D0%BE_(%D0%BF%D1%80%D0%BE%D0%B3%D1%80%D0%B0%D0%BC%D0%BC%D0%B8%D1%80%D0%BE%D0%B2%D0%B0%D0%BD%D0%B8%D0%B5)" TargetMode="External"/><Relationship Id="rId24" Type="http://schemas.openxmlformats.org/officeDocument/2006/relationships/hyperlink" Target="https://ru.wikipedia.org/wiki/%D0%98%D0%BD%D1%82%D0%B5%D1%80%D1%84%D0%B5%D0%B9%D1%81_(%D0%BE%D0%B1%D1%8A%D0%B5%D0%BA%D1%82%D0%BD%D0%BE-%D0%BE%D1%80%D0%B8%D0%B5%D0%BD%D1%82%D0%B8%D1%80%D0%BE%D0%B2%D0%B0%D0%BD%D0%BD%D0%BE%D0%B5_%D0%BF%D1%80%D0%BE%D0%B3%D1%80%D0%B0%D0%BC%D0%BC%D0%B8%D1%80%D0%BE%D0%B2%D0%B0%D0%BD%D0%B8%D0%B5)#%D0%9C%D0%BD%D0%BE%D0%B6%D0%B5%D1%81%D1%82%D0%B2%D0%B5%D0%BD%D0%BD%D0%BE%D0%B5_%D0%BD%D0%B0%D1%81%D0%BB%D0%B5%D0%B4%D0%BE%D0%B2%D0%B0%D0%BD%D0%B8%D0%B5_%D0%B8_%D1%80%D0%B5%D0%B0%D0%BB%D0%B8%D0%B7%D0%B0%D1%86%D0%B8%D1%8F_%D0%B8%D0%BD%D1%82%D0%B5%D1%80%D1%84%D0%B5%D0%B9%D1%81%D0%BE%D0%B2" TargetMode="External"/><Relationship Id="rId5" Type="http://schemas.openxmlformats.org/officeDocument/2006/relationships/hyperlink" Target="https://ru.wikipedia.org/wiki/%D0%A1%D1%82%D0%B0%D1%82%D0%B8%D1%87%D0%B5%D1%81%D0%BA%D0%B0%D1%8F_%D1%82%D0%B8%D0%BF%D0%B8%D0%B7%D0%B0%D1%86%D0%B8%D1%8F" TargetMode="External"/><Relationship Id="rId15" Type="http://schemas.openxmlformats.org/officeDocument/2006/relationships/hyperlink" Target="https://ru.wikipedia.org/wiki/%D0%97%D0%B0%D0%BC%D1%8B%D0%BA%D0%B0%D0%BD%D0%B8%D0%B5_(%D0%BF%D1%80%D0%BE%D0%B3%D1%80%D0%B0%D0%BC%D0%BC%D0%B8%D1%80%D0%BE%D0%B2%D0%B0%D0%BD%D0%B8%D0%B5)" TargetMode="External"/><Relationship Id="rId23" Type="http://schemas.openxmlformats.org/officeDocument/2006/relationships/hyperlink" Target="https://ru.wikipedia.org/wiki/%D0%9C%D0%BD%D0%BE%D0%B6%D0%B5%D1%81%D1%82%D0%B2%D0%B5%D0%BD%D0%BD%D0%BE%D0%B5_%D0%BD%D0%B0%D1%81%D0%BB%D0%B5%D0%B4%D0%BE%D0%B2%D0%B0%D0%BD%D0%B8%D0%B5" TargetMode="External"/><Relationship Id="rId10" Type="http://schemas.openxmlformats.org/officeDocument/2006/relationships/hyperlink" Target="https://ru.wikipedia.org/wiki/%D0%9F%D0%B5%D1%80%D0%B5%D0%BC%D0%B5%D0%BD%D0%BD%D0%B0%D1%8F_(%D0%BF%D1%80%D0%BE%D0%B3%D1%80%D0%B0%D0%BC%D0%BC%D0%B8%D1%80%D0%BE%D0%B2%D0%B0%D0%BD%D0%B8%D0%B5)" TargetMode="External"/><Relationship Id="rId19" Type="http://schemas.openxmlformats.org/officeDocument/2006/relationships/hyperlink" Target="https://ru.wikipedia.org/wiki/XML" TargetMode="External"/><Relationship Id="rId4" Type="http://schemas.openxmlformats.org/officeDocument/2006/relationships/hyperlink" Target="https://ru.wikipedia.org/wiki/Java" TargetMode="External"/><Relationship Id="rId9" Type="http://schemas.openxmlformats.org/officeDocument/2006/relationships/hyperlink" Target="https://ru.wikipedia.org/wiki/%D0%A1%D0%BE%D0%B1%D1%8B%D1%82%D0%B8%D0%B9%D0%BD%D0%BE-%D0%BE%D1%80%D0%B8%D0%B5%D0%BD%D1%82%D0%B8%D1%80%D0%BE%D0%B2%D0%B0%D0%BD%D0%BD%D0%BE%D0%B5_%D0%BF%D1%80%D0%BE%D0%B3%D1%80%D0%B0%D0%BC%D0%BC%D0%B8%D1%80%D0%BE%D0%B2%D0%B0%D0%BD%D0%B8%D0%B5" TargetMode="External"/><Relationship Id="rId14" Type="http://schemas.openxmlformats.org/officeDocument/2006/relationships/hyperlink" Target="https://ru.wikipedia.org/wiki/%D0%90%D0%BD%D0%BE%D0%BD%D0%B8%D0%BC%D0%BD%D0%B0%D1%8F_%D1%84%D1%83%D0%BD%D0%BA%D1%86%D0%B8%D1%8F" TargetMode="External"/><Relationship Id="rId22" Type="http://schemas.openxmlformats.org/officeDocument/2006/relationships/hyperlink" Target="https://ru.wikipedia.org/wiki/Smalltalk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ru.wikipedia.org/wiki/%D0%A1%D0%B0%D0%B9%D1%82" TargetMode="External"/><Relationship Id="rId13" Type="http://schemas.openxmlformats.org/officeDocument/2006/relationships/hyperlink" Target="https://ru.wikipedia.org/wiki/Windows" TargetMode="External"/><Relationship Id="rId18" Type="http://schemas.openxmlformats.org/officeDocument/2006/relationships/hyperlink" Target="https://ru.wikipedia.org/wiki/Windows_Phone" TargetMode="External"/><Relationship Id="rId3" Type="http://schemas.openxmlformats.org/officeDocument/2006/relationships/hyperlink" Target="https://ru.wikipedia.org/wiki/%D0%98%D0%BD%D1%82%D0%B5%D0%B3%D1%80%D0%B8%D1%80%D0%BE%D0%B2%D0%B0%D0%BD%D0%BD%D0%B0%D1%8F_%D1%81%D1%80%D0%B5%D0%B4%D0%B0_%D1%80%D0%B0%D0%B7%D1%80%D0%B0%D0%B1%D0%BE%D1%82%D0%BA%D0%B8" TargetMode="External"/><Relationship Id="rId7" Type="http://schemas.openxmlformats.org/officeDocument/2006/relationships/hyperlink" Target="https://ru.wikipedia.org/wiki/Windows_Forms" TargetMode="External"/><Relationship Id="rId12" Type="http://schemas.openxmlformats.org/officeDocument/2006/relationships/hyperlink" Target="https://ru.wikipedia.org/wiki/%D0%A3%D0%BF%D1%80%D0%B0%D0%B2%D0%BB%D1%8F%D0%B5%D0%BC%D1%8B%D0%B9_%D0%BA%D0%BE%D0%B4" TargetMode="External"/><Relationship Id="rId17" Type="http://schemas.openxmlformats.org/officeDocument/2006/relationships/hyperlink" Target="https://ru.wikipedia.org/wiki/Xbox" TargetMode="External"/><Relationship Id="rId2" Type="http://schemas.openxmlformats.org/officeDocument/2006/relationships/hyperlink" Target="https://ru.wikipedia.org/wiki/Microsoft" TargetMode="External"/><Relationship Id="rId16" Type="http://schemas.openxmlformats.org/officeDocument/2006/relationships/hyperlink" Target="https://ru.wikipedia.org/wiki/.NET_Framework" TargetMode="External"/><Relationship Id="rId20" Type="http://schemas.openxmlformats.org/officeDocument/2006/relationships/hyperlink" Target="https://ru.wikipedia.org/wiki/Silverligh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u.wikipedia.org/wiki/%D0%93%D1%80%D0%B0%D1%84%D0%B8%D1%87%D0%B5%D1%81%D0%BA%D0%B8%D0%B9_%D0%B8%D0%BD%D1%82%D0%B5%D1%80%D1%84%D0%B5%D0%B9%D1%81_%D0%BF%D0%BE%D0%BB%D1%8C%D0%B7%D0%BE%D0%B2%D0%B0%D1%82%D0%B5%D0%BB%D1%8F" TargetMode="External"/><Relationship Id="rId11" Type="http://schemas.openxmlformats.org/officeDocument/2006/relationships/hyperlink" Target="https://ru.wikipedia.org/wiki/%D0%9C%D0%B0%D1%88%D0%B8%D0%BD%D0%BD%D1%8B%D0%B9_%D0%BA%D0%BE%D0%B4" TargetMode="External"/><Relationship Id="rId5" Type="http://schemas.openxmlformats.org/officeDocument/2006/relationships/hyperlink" Target="https://ru.wikipedia.org/wiki/%D0%9F%D1%80%D0%B8%D0%BA%D0%BB%D0%B0%D0%B4%D0%BD%D0%BE%D0%B5_%D0%BF%D1%80%D0%BE%D0%B3%D1%80%D0%B0%D0%BC%D0%BC%D0%BD%D0%BE%D0%B5_%D0%BE%D0%B1%D0%B5%D1%81%D0%BF%D0%B5%D1%87%D0%B5%D0%BD%D0%B8%D0%B5" TargetMode="External"/><Relationship Id="rId15" Type="http://schemas.openxmlformats.org/officeDocument/2006/relationships/hyperlink" Target="https://ru.wikipedia.org/wiki/Windows_CE" TargetMode="External"/><Relationship Id="rId10" Type="http://schemas.openxmlformats.org/officeDocument/2006/relationships/hyperlink" Target="https://ru.wikipedia.org/wiki/%D0%92%D0%B5%D0%B1-%D1%81%D0%BB%D1%83%D0%B6%D0%B1%D0%B0" TargetMode="External"/><Relationship Id="rId19" Type="http://schemas.openxmlformats.org/officeDocument/2006/relationships/hyperlink" Target="https://ru.wikipedia.org/wiki/.NET_Compact_Framework" TargetMode="External"/><Relationship Id="rId4" Type="http://schemas.openxmlformats.org/officeDocument/2006/relationships/hyperlink" Target="https://ru.wikipedia.org/wiki/%D0%A2%D0%B5%D0%BA%D1%81%D1%82%D0%BE%D0%B2%D1%8B%D0%B9_%D0%B8%D0%BD%D1%82%D0%B5%D1%80%D1%84%D0%B5%D0%B9%D1%81_%D0%BF%D0%BE%D0%BB%D1%8C%D0%B7%D0%BE%D0%B2%D0%B0%D1%82%D0%B5%D0%BB%D1%8F" TargetMode="External"/><Relationship Id="rId9" Type="http://schemas.openxmlformats.org/officeDocument/2006/relationships/hyperlink" Target="https://ru.wikipedia.org/wiki/%D0%92%D0%B5%D0%B1-%D0%BF%D1%80%D0%B8%D0%BB%D0%BE%D0%B6%D0%B5%D0%BD%D0%B8%D0%B5" TargetMode="External"/><Relationship Id="rId14" Type="http://schemas.openxmlformats.org/officeDocument/2006/relationships/hyperlink" Target="https://ru.wikipedia.org/wiki/Windows_Mobile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11277" y="1769540"/>
            <a:ext cx="11277600" cy="1828801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Презентация на тему:</a:t>
            </a:r>
            <a:br>
              <a:rPr lang="ru-RU" dirty="0" smtClean="0"/>
            </a:br>
            <a:r>
              <a:rPr lang="ru-RU" dirty="0" smtClean="0"/>
              <a:t>«ПКМВ на языке </a:t>
            </a:r>
            <a:r>
              <a:rPr lang="en-US" dirty="0" smtClean="0"/>
              <a:t>C#</a:t>
            </a:r>
            <a:r>
              <a:rPr lang="ru-RU" dirty="0" smtClean="0"/>
              <a:t>»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108113" y="4778210"/>
            <a:ext cx="9440034" cy="1049867"/>
          </a:xfrm>
        </p:spPr>
        <p:txBody>
          <a:bodyPr/>
          <a:lstStyle/>
          <a:p>
            <a:pPr algn="r"/>
            <a:r>
              <a:rPr lang="ru-RU" dirty="0" smtClean="0"/>
              <a:t>Выполнили студенты группы П1-17</a:t>
            </a:r>
          </a:p>
          <a:p>
            <a:pPr algn="r"/>
            <a:r>
              <a:rPr lang="ru-RU" dirty="0" err="1" smtClean="0"/>
              <a:t>Бобнев</a:t>
            </a:r>
            <a:r>
              <a:rPr lang="ru-RU" dirty="0" smtClean="0"/>
              <a:t> </a:t>
            </a:r>
            <a:r>
              <a:rPr lang="ru-RU" dirty="0"/>
              <a:t>А</a:t>
            </a:r>
            <a:r>
              <a:rPr lang="ru-RU" dirty="0" smtClean="0"/>
              <a:t>.О. и </a:t>
            </a:r>
            <a:r>
              <a:rPr lang="ru-RU" dirty="0" err="1" smtClean="0"/>
              <a:t>Канавская</a:t>
            </a:r>
            <a:r>
              <a:rPr lang="ru-RU" dirty="0" smtClean="0"/>
              <a:t> М.В.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14" y="96012"/>
            <a:ext cx="11959808" cy="1871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2669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66451" y="2792361"/>
            <a:ext cx="80735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dirty="0" smtClean="0"/>
              <a:t>СПАСИБО ЗА ПРОСМОТР!</a:t>
            </a:r>
            <a:endParaRPr lang="ru-RU" sz="5400" dirty="0"/>
          </a:p>
        </p:txBody>
      </p:sp>
    </p:spTree>
    <p:extLst>
      <p:ext uri="{BB962C8B-B14F-4D97-AF65-F5344CB8AC3E}">
        <p14:creationId xmlns:p14="http://schemas.microsoft.com/office/powerpoint/2010/main" val="2151695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61077" y="185898"/>
            <a:ext cx="9905998" cy="1478570"/>
          </a:xfrm>
        </p:spPr>
        <p:txBody>
          <a:bodyPr/>
          <a:lstStyle/>
          <a:p>
            <a:r>
              <a:rPr lang="ru-RU" dirty="0" smtClean="0"/>
              <a:t>Определение ПКМВ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70909" y="1236764"/>
            <a:ext cx="9905999" cy="3541714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ПКМВ – это Профессиональный Калькулятор Математических Вычислений. Программа предназначена для вычислений каких либо чисел, вычисления дискриминанта, площади треугольника и трапеции.	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5995" y="3215965"/>
            <a:ext cx="5685714" cy="32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870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такое </a:t>
            </a:r>
            <a:r>
              <a:rPr lang="en-US" dirty="0" smtClean="0"/>
              <a:t>C#</a:t>
            </a:r>
            <a:r>
              <a:rPr lang="ru-RU" dirty="0" smtClean="0"/>
              <a:t>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6900" indent="0">
              <a:buNone/>
            </a:pPr>
            <a:r>
              <a:rPr lang="en-US" dirty="0" smtClean="0"/>
              <a:t>C#</a:t>
            </a:r>
            <a:r>
              <a:rPr lang="ru-RU" dirty="0"/>
              <a:t> </a:t>
            </a:r>
            <a:r>
              <a:rPr lang="ru-RU" dirty="0" smtClean="0"/>
              <a:t>- </a:t>
            </a:r>
            <a:r>
              <a:rPr lang="ru-RU" dirty="0">
                <a:effectLst/>
              </a:rPr>
              <a:t>объектно-ориентированный язык программирования</a:t>
            </a:r>
            <a:r>
              <a:rPr lang="ru-RU" dirty="0" smtClean="0">
                <a:effectLst/>
              </a:rPr>
              <a:t>.</a:t>
            </a:r>
          </a:p>
          <a:p>
            <a:pPr marL="36900" indent="0">
              <a:buNone/>
            </a:pPr>
            <a:r>
              <a:rPr lang="ru-RU" dirty="0">
                <a:effectLst/>
              </a:rPr>
              <a:t>C# относится к семье языков с </a:t>
            </a:r>
            <a:r>
              <a:rPr lang="ru-RU" dirty="0">
                <a:effectLst/>
                <a:hlinkClick r:id="rId2" tooltip="C-подобный синтаксис"/>
              </a:rPr>
              <a:t>C-подобным синтаксисом</a:t>
            </a:r>
            <a:r>
              <a:rPr lang="ru-RU" dirty="0">
                <a:effectLst/>
              </a:rPr>
              <a:t>, из них его синтаксис наиболее близок к </a:t>
            </a:r>
            <a:r>
              <a:rPr lang="ru-RU" dirty="0">
                <a:effectLst/>
                <a:hlinkClick r:id="rId3" tooltip="C++"/>
              </a:rPr>
              <a:t>C++</a:t>
            </a:r>
            <a:r>
              <a:rPr lang="ru-RU" dirty="0">
                <a:effectLst/>
              </a:rPr>
              <a:t> и </a:t>
            </a:r>
            <a:r>
              <a:rPr lang="ru-RU" dirty="0" err="1">
                <a:effectLst/>
                <a:hlinkClick r:id="rId4" tooltip="Java"/>
              </a:rPr>
              <a:t>Java</a:t>
            </a:r>
            <a:r>
              <a:rPr lang="ru-RU" dirty="0">
                <a:effectLst/>
              </a:rPr>
              <a:t>. Язык имеет </a:t>
            </a:r>
            <a:r>
              <a:rPr lang="ru-RU" dirty="0">
                <a:effectLst/>
                <a:hlinkClick r:id="rId5" tooltip="Статическая типизация"/>
              </a:rPr>
              <a:t>статическую типизацию</a:t>
            </a:r>
            <a:r>
              <a:rPr lang="ru-RU" dirty="0">
                <a:effectLst/>
              </a:rPr>
              <a:t>, поддерживает </a:t>
            </a:r>
            <a:r>
              <a:rPr lang="ru-RU" dirty="0">
                <a:effectLst/>
                <a:hlinkClick r:id="rId6" tooltip="Полиморфизм (информатика)"/>
              </a:rPr>
              <a:t>полиморфизм</a:t>
            </a:r>
            <a:r>
              <a:rPr lang="ru-RU" dirty="0">
                <a:effectLst/>
              </a:rPr>
              <a:t>, </a:t>
            </a:r>
            <a:r>
              <a:rPr lang="ru-RU" dirty="0">
                <a:effectLst/>
                <a:hlinkClick r:id="rId7" tooltip="Перегрузка операторов"/>
              </a:rPr>
              <a:t>перегрузку операторов</a:t>
            </a:r>
            <a:r>
              <a:rPr lang="ru-RU" dirty="0">
                <a:effectLst/>
              </a:rPr>
              <a:t> (в том числе операторов явного и неявного приведения типа), </a:t>
            </a:r>
            <a:r>
              <a:rPr lang="ru-RU" dirty="0">
                <a:effectLst/>
                <a:hlinkClick r:id="rId8" tooltip="Делегат (программирование)"/>
              </a:rPr>
              <a:t>делегаты</a:t>
            </a:r>
            <a:r>
              <a:rPr lang="ru-RU" dirty="0">
                <a:effectLst/>
              </a:rPr>
              <a:t>, атрибуты, </a:t>
            </a:r>
            <a:r>
              <a:rPr lang="ru-RU" dirty="0">
                <a:effectLst/>
                <a:hlinkClick r:id="rId9" tooltip="Событийно-ориентированное программирование"/>
              </a:rPr>
              <a:t>события</a:t>
            </a:r>
            <a:r>
              <a:rPr lang="ru-RU" dirty="0">
                <a:effectLst/>
              </a:rPr>
              <a:t>, </a:t>
            </a:r>
            <a:r>
              <a:rPr lang="ru-RU" dirty="0">
                <a:effectLst/>
                <a:hlinkClick r:id="rId10"/>
              </a:rPr>
              <a:t>переменные</a:t>
            </a:r>
            <a:r>
              <a:rPr lang="ru-RU" dirty="0">
                <a:effectLst/>
              </a:rPr>
              <a:t>, </a:t>
            </a:r>
            <a:r>
              <a:rPr lang="ru-RU" dirty="0">
                <a:effectLst/>
                <a:hlinkClick r:id="rId11" tooltip="Свойство (программирование)"/>
              </a:rPr>
              <a:t>свойства</a:t>
            </a:r>
            <a:r>
              <a:rPr lang="ru-RU" dirty="0">
                <a:effectLst/>
              </a:rPr>
              <a:t>, </a:t>
            </a:r>
            <a:r>
              <a:rPr lang="ru-RU" dirty="0">
                <a:effectLst/>
                <a:hlinkClick r:id="rId12" tooltip="Обобщённое программирование"/>
              </a:rPr>
              <a:t>обобщённые</a:t>
            </a:r>
            <a:r>
              <a:rPr lang="ru-RU" dirty="0">
                <a:effectLst/>
              </a:rPr>
              <a:t> типы и методы, </a:t>
            </a:r>
            <a:r>
              <a:rPr lang="ru-RU" dirty="0">
                <a:effectLst/>
                <a:hlinkClick r:id="rId13" tooltip="Итератор"/>
              </a:rPr>
              <a:t>итераторы</a:t>
            </a:r>
            <a:r>
              <a:rPr lang="ru-RU" dirty="0">
                <a:effectLst/>
              </a:rPr>
              <a:t>, </a:t>
            </a:r>
            <a:r>
              <a:rPr lang="ru-RU" dirty="0">
                <a:effectLst/>
                <a:hlinkClick r:id="rId14" tooltip="Анонимная функция"/>
              </a:rPr>
              <a:t>анонимные функции</a:t>
            </a:r>
            <a:r>
              <a:rPr lang="ru-RU" dirty="0">
                <a:effectLst/>
              </a:rPr>
              <a:t> с поддержкой </a:t>
            </a:r>
            <a:r>
              <a:rPr lang="ru-RU" dirty="0">
                <a:effectLst/>
                <a:hlinkClick r:id="rId15" tooltip="Замыкание (программирование)"/>
              </a:rPr>
              <a:t>замыканий</a:t>
            </a:r>
            <a:r>
              <a:rPr lang="ru-RU" dirty="0">
                <a:effectLst/>
              </a:rPr>
              <a:t>, </a:t>
            </a:r>
            <a:r>
              <a:rPr lang="ru-RU" dirty="0">
                <a:effectLst/>
                <a:hlinkClick r:id="rId16" tooltip="Language Integrated Query"/>
              </a:rPr>
              <a:t>LINQ</a:t>
            </a:r>
            <a:r>
              <a:rPr lang="ru-RU" dirty="0">
                <a:effectLst/>
              </a:rPr>
              <a:t>, </a:t>
            </a:r>
            <a:r>
              <a:rPr lang="ru-RU" dirty="0">
                <a:effectLst/>
                <a:hlinkClick r:id="rId17" tooltip="Обработка исключений"/>
              </a:rPr>
              <a:t>исключения</a:t>
            </a:r>
            <a:r>
              <a:rPr lang="ru-RU" dirty="0">
                <a:effectLst/>
              </a:rPr>
              <a:t>, </a:t>
            </a:r>
            <a:r>
              <a:rPr lang="ru-RU" dirty="0">
                <a:effectLst/>
                <a:hlinkClick r:id="rId18" tooltip="Комментарии (программирование)"/>
              </a:rPr>
              <a:t>комментарии</a:t>
            </a:r>
            <a:r>
              <a:rPr lang="ru-RU" dirty="0">
                <a:effectLst/>
              </a:rPr>
              <a:t> в формате </a:t>
            </a:r>
            <a:r>
              <a:rPr lang="ru-RU" dirty="0">
                <a:effectLst/>
                <a:hlinkClick r:id="rId19" tooltip="XML"/>
              </a:rPr>
              <a:t>XML</a:t>
            </a:r>
            <a:r>
              <a:rPr lang="ru-RU" dirty="0">
                <a:effectLst/>
              </a:rPr>
              <a:t>.</a:t>
            </a:r>
          </a:p>
          <a:p>
            <a:pPr marL="36900" indent="0">
              <a:buNone/>
            </a:pPr>
            <a:r>
              <a:rPr lang="ru-RU" dirty="0">
                <a:effectLst/>
              </a:rPr>
              <a:t>Переняв многое от своих предшественников — языков </a:t>
            </a:r>
            <a:r>
              <a:rPr lang="ru-RU" dirty="0">
                <a:effectLst/>
                <a:hlinkClick r:id="rId3" tooltip="C++"/>
              </a:rPr>
              <a:t>C++</a:t>
            </a:r>
            <a:r>
              <a:rPr lang="ru-RU" dirty="0">
                <a:effectLst/>
              </a:rPr>
              <a:t>, </a:t>
            </a:r>
            <a:r>
              <a:rPr lang="ru-RU" dirty="0" err="1">
                <a:effectLst/>
                <a:hlinkClick r:id="rId20" tooltip="Delphi (язык программирования)"/>
              </a:rPr>
              <a:t>Delphi</a:t>
            </a:r>
            <a:r>
              <a:rPr lang="ru-RU" dirty="0">
                <a:effectLst/>
              </a:rPr>
              <a:t>, </a:t>
            </a:r>
            <a:r>
              <a:rPr lang="ru-RU" dirty="0">
                <a:effectLst/>
                <a:hlinkClick r:id="rId21" tooltip="Модула-2"/>
              </a:rPr>
              <a:t>Модула</a:t>
            </a:r>
            <a:r>
              <a:rPr lang="ru-RU" dirty="0">
                <a:effectLst/>
              </a:rPr>
              <a:t>, </a:t>
            </a:r>
            <a:r>
              <a:rPr lang="ru-RU" dirty="0" err="1">
                <a:effectLst/>
                <a:hlinkClick r:id="rId22" tooltip="Smalltalk"/>
              </a:rPr>
              <a:t>Smalltalk</a:t>
            </a:r>
            <a:r>
              <a:rPr lang="ru-RU" dirty="0">
                <a:effectLst/>
              </a:rPr>
              <a:t> и, в особенности, </a:t>
            </a:r>
            <a:r>
              <a:rPr lang="ru-RU" dirty="0" err="1">
                <a:effectLst/>
                <a:hlinkClick r:id="rId4" tooltip="Java"/>
              </a:rPr>
              <a:t>Java</a:t>
            </a:r>
            <a:r>
              <a:rPr lang="ru-RU" dirty="0">
                <a:effectLst/>
              </a:rPr>
              <a:t> — С#, опираясь на практику их использования, исключает некоторые модели, зарекомендовавшие себя как проблематичные при разработке программных систем, например, C# в отличие от C++ не поддерживает </a:t>
            </a:r>
            <a:r>
              <a:rPr lang="ru-RU" dirty="0">
                <a:effectLst/>
                <a:hlinkClick r:id="rId23" tooltip="Множественное наследование"/>
              </a:rPr>
              <a:t>множественное наследование</a:t>
            </a:r>
            <a:r>
              <a:rPr lang="ru-RU" dirty="0">
                <a:effectLst/>
              </a:rPr>
              <a:t> классов (между тем допускается </a:t>
            </a:r>
            <a:r>
              <a:rPr lang="ru-RU" dirty="0">
                <a:effectLst/>
                <a:hlinkClick r:id="rId24" tooltip="Интерфейс (объектно-ориентированное программирование)"/>
              </a:rPr>
              <a:t>множественная реализация интерфейсов</a:t>
            </a:r>
            <a:r>
              <a:rPr lang="ru-RU" dirty="0">
                <a:effectLst/>
              </a:rPr>
              <a:t>).</a:t>
            </a:r>
          </a:p>
          <a:p>
            <a:pPr marL="3690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2861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Microsoft Visual Studio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n-US" dirty="0" smtClean="0"/>
              <a:t>Microsoft Visual Studio - </a:t>
            </a:r>
            <a:r>
              <a:rPr lang="ru-RU" dirty="0" smtClean="0">
                <a:effectLst/>
              </a:rPr>
              <a:t>линейка </a:t>
            </a:r>
            <a:r>
              <a:rPr lang="ru-RU" dirty="0">
                <a:effectLst/>
              </a:rPr>
              <a:t>продуктов компании </a:t>
            </a:r>
            <a:r>
              <a:rPr lang="ru-RU" dirty="0" err="1">
                <a:effectLst/>
                <a:hlinkClick r:id="rId2" tooltip="Microsoft"/>
              </a:rPr>
              <a:t>Microsoft</a:t>
            </a:r>
            <a:r>
              <a:rPr lang="ru-RU" dirty="0">
                <a:effectLst/>
              </a:rPr>
              <a:t>, включающих </a:t>
            </a:r>
            <a:r>
              <a:rPr lang="ru-RU" dirty="0">
                <a:effectLst/>
                <a:hlinkClick r:id="rId3" tooltip="Интегрированная среда разработки"/>
              </a:rPr>
              <a:t>интегрированную среду разработки</a:t>
            </a:r>
            <a:r>
              <a:rPr lang="ru-RU" dirty="0">
                <a:effectLst/>
              </a:rPr>
              <a:t> программного обеспечения и ряд других инструментальных инструментов. Данные продукты позволяют разрабатывать как </a:t>
            </a:r>
            <a:r>
              <a:rPr lang="ru-RU" dirty="0">
                <a:effectLst/>
                <a:hlinkClick r:id="rId4" tooltip="Текстовый интерфейс пользователя"/>
              </a:rPr>
              <a:t>консольные</a:t>
            </a:r>
            <a:r>
              <a:rPr lang="ru-RU" dirty="0">
                <a:effectLst/>
              </a:rPr>
              <a:t> </a:t>
            </a:r>
            <a:r>
              <a:rPr lang="ru-RU" dirty="0">
                <a:effectLst/>
                <a:hlinkClick r:id="rId5" tooltip="Прикладное программное обеспечение"/>
              </a:rPr>
              <a:t>приложения</a:t>
            </a:r>
            <a:r>
              <a:rPr lang="ru-RU" dirty="0">
                <a:effectLst/>
              </a:rPr>
              <a:t>, так и игры и приложения с </a:t>
            </a:r>
            <a:r>
              <a:rPr lang="ru-RU" dirty="0">
                <a:effectLst/>
                <a:hlinkClick r:id="rId6" tooltip="Графический интерфейс пользователя"/>
              </a:rPr>
              <a:t>графическим интерфейсом</a:t>
            </a:r>
            <a:r>
              <a:rPr lang="ru-RU" dirty="0">
                <a:effectLst/>
              </a:rPr>
              <a:t>, в том числе с поддержкой технологии </a:t>
            </a:r>
            <a:r>
              <a:rPr lang="ru-RU" dirty="0" err="1">
                <a:effectLst/>
                <a:hlinkClick r:id="rId7" tooltip="Windows Forms"/>
              </a:rPr>
              <a:t>Windows</a:t>
            </a:r>
            <a:r>
              <a:rPr lang="ru-RU" dirty="0">
                <a:effectLst/>
                <a:hlinkClick r:id="rId7" tooltip="Windows Forms"/>
              </a:rPr>
              <a:t> </a:t>
            </a:r>
            <a:r>
              <a:rPr lang="ru-RU" dirty="0" err="1">
                <a:effectLst/>
                <a:hlinkClick r:id="rId7" tooltip="Windows Forms"/>
              </a:rPr>
              <a:t>Forms</a:t>
            </a:r>
            <a:r>
              <a:rPr lang="ru-RU" dirty="0">
                <a:effectLst/>
              </a:rPr>
              <a:t>, а также </a:t>
            </a:r>
            <a:r>
              <a:rPr lang="ru-RU" dirty="0">
                <a:effectLst/>
                <a:hlinkClick r:id="rId8" tooltip="Сайт"/>
              </a:rPr>
              <a:t>веб-сайты</a:t>
            </a:r>
            <a:r>
              <a:rPr lang="ru-RU" dirty="0">
                <a:effectLst/>
              </a:rPr>
              <a:t>, </a:t>
            </a:r>
            <a:r>
              <a:rPr lang="ru-RU" dirty="0">
                <a:effectLst/>
                <a:hlinkClick r:id="rId9" tooltip="Веб-приложение"/>
              </a:rPr>
              <a:t>веб-приложения</a:t>
            </a:r>
            <a:r>
              <a:rPr lang="ru-RU" dirty="0">
                <a:effectLst/>
              </a:rPr>
              <a:t>, </a:t>
            </a:r>
            <a:r>
              <a:rPr lang="ru-RU" dirty="0">
                <a:effectLst/>
                <a:hlinkClick r:id="rId10" tooltip="Веб-служба"/>
              </a:rPr>
              <a:t>веб-службы</a:t>
            </a:r>
            <a:r>
              <a:rPr lang="ru-RU" dirty="0">
                <a:effectLst/>
              </a:rPr>
              <a:t> как в </a:t>
            </a:r>
            <a:r>
              <a:rPr lang="ru-RU" dirty="0">
                <a:effectLst/>
                <a:hlinkClick r:id="rId11" tooltip="Машинный код"/>
              </a:rPr>
              <a:t>родном</a:t>
            </a:r>
            <a:r>
              <a:rPr lang="ru-RU" dirty="0">
                <a:effectLst/>
              </a:rPr>
              <a:t>, так и в </a:t>
            </a:r>
            <a:r>
              <a:rPr lang="ru-RU" dirty="0">
                <a:effectLst/>
                <a:hlinkClick r:id="rId12" tooltip="Управляемый код"/>
              </a:rPr>
              <a:t>управляемом</a:t>
            </a:r>
            <a:r>
              <a:rPr lang="ru-RU" dirty="0">
                <a:effectLst/>
              </a:rPr>
              <a:t> кодах для всех платформ, поддерживаемых </a:t>
            </a:r>
            <a:r>
              <a:rPr lang="ru-RU" dirty="0" err="1">
                <a:effectLst/>
                <a:hlinkClick r:id="rId13" tooltip="Windows"/>
              </a:rPr>
              <a:t>Windows</a:t>
            </a:r>
            <a:r>
              <a:rPr lang="ru-RU" dirty="0">
                <a:effectLst/>
              </a:rPr>
              <a:t>, </a:t>
            </a:r>
            <a:r>
              <a:rPr lang="ru-RU" dirty="0" err="1">
                <a:effectLst/>
                <a:hlinkClick r:id="rId14" tooltip="Windows Mobile"/>
              </a:rPr>
              <a:t>Windows</a:t>
            </a:r>
            <a:r>
              <a:rPr lang="ru-RU" dirty="0">
                <a:effectLst/>
                <a:hlinkClick r:id="rId14" tooltip="Windows Mobile"/>
              </a:rPr>
              <a:t> </a:t>
            </a:r>
            <a:r>
              <a:rPr lang="ru-RU" dirty="0" err="1">
                <a:effectLst/>
                <a:hlinkClick r:id="rId14" tooltip="Windows Mobile"/>
              </a:rPr>
              <a:t>Mobile</a:t>
            </a:r>
            <a:r>
              <a:rPr lang="ru-RU" dirty="0">
                <a:effectLst/>
              </a:rPr>
              <a:t>, </a:t>
            </a:r>
            <a:r>
              <a:rPr lang="ru-RU" dirty="0" err="1">
                <a:effectLst/>
                <a:hlinkClick r:id="rId15" tooltip="Windows CE"/>
              </a:rPr>
              <a:t>Windows</a:t>
            </a:r>
            <a:r>
              <a:rPr lang="ru-RU" dirty="0">
                <a:effectLst/>
                <a:hlinkClick r:id="rId15" tooltip="Windows CE"/>
              </a:rPr>
              <a:t> CE</a:t>
            </a:r>
            <a:r>
              <a:rPr lang="ru-RU" dirty="0">
                <a:effectLst/>
              </a:rPr>
              <a:t>, </a:t>
            </a:r>
            <a:r>
              <a:rPr lang="ru-RU" dirty="0">
                <a:effectLst/>
                <a:hlinkClick r:id="rId16" tooltip=".NET Framework"/>
              </a:rPr>
              <a:t>.NET </a:t>
            </a:r>
            <a:r>
              <a:rPr lang="ru-RU" dirty="0" err="1">
                <a:effectLst/>
                <a:hlinkClick r:id="rId16" tooltip=".NET Framework"/>
              </a:rPr>
              <a:t>Framework</a:t>
            </a:r>
            <a:r>
              <a:rPr lang="ru-RU" dirty="0">
                <a:effectLst/>
              </a:rPr>
              <a:t>, </a:t>
            </a:r>
            <a:r>
              <a:rPr lang="ru-RU" dirty="0" err="1">
                <a:effectLst/>
                <a:hlinkClick r:id="rId17" tooltip="Xbox"/>
              </a:rPr>
              <a:t>Xbox</a:t>
            </a:r>
            <a:r>
              <a:rPr lang="ru-RU" dirty="0">
                <a:effectLst/>
              </a:rPr>
              <a:t>, </a:t>
            </a:r>
            <a:r>
              <a:rPr lang="ru-RU" dirty="0" err="1">
                <a:effectLst/>
                <a:hlinkClick r:id="rId18" tooltip="Windows Phone"/>
              </a:rPr>
              <a:t>Windows</a:t>
            </a:r>
            <a:r>
              <a:rPr lang="ru-RU" dirty="0">
                <a:effectLst/>
                <a:hlinkClick r:id="rId18" tooltip="Windows Phone"/>
              </a:rPr>
              <a:t> </a:t>
            </a:r>
            <a:r>
              <a:rPr lang="ru-RU" dirty="0" err="1">
                <a:effectLst/>
                <a:hlinkClick r:id="rId18" tooltip="Windows Phone"/>
              </a:rPr>
              <a:t>Phone</a:t>
            </a:r>
            <a:r>
              <a:rPr lang="ru-RU" dirty="0">
                <a:effectLst/>
              </a:rPr>
              <a:t> </a:t>
            </a:r>
            <a:r>
              <a:rPr lang="ru-RU" dirty="0">
                <a:effectLst/>
                <a:hlinkClick r:id="rId19" tooltip=".NET Compact Framework"/>
              </a:rPr>
              <a:t>.NET </a:t>
            </a:r>
            <a:r>
              <a:rPr lang="ru-RU" dirty="0" err="1">
                <a:effectLst/>
                <a:hlinkClick r:id="rId19" tooltip=".NET Compact Framework"/>
              </a:rPr>
              <a:t>Compact</a:t>
            </a:r>
            <a:r>
              <a:rPr lang="ru-RU" dirty="0">
                <a:effectLst/>
                <a:hlinkClick r:id="rId19" tooltip=".NET Compact Framework"/>
              </a:rPr>
              <a:t> </a:t>
            </a:r>
            <a:r>
              <a:rPr lang="ru-RU" dirty="0" err="1">
                <a:effectLst/>
                <a:hlinkClick r:id="rId19" tooltip=".NET Compact Framework"/>
              </a:rPr>
              <a:t>Framework</a:t>
            </a:r>
            <a:r>
              <a:rPr lang="ru-RU" dirty="0">
                <a:effectLst/>
              </a:rPr>
              <a:t> и </a:t>
            </a:r>
            <a:r>
              <a:rPr lang="ru-RU" dirty="0" err="1" smtClean="0">
                <a:effectLst/>
                <a:hlinkClick r:id="rId20" tooltip="Silverlight"/>
              </a:rPr>
              <a:t>Silverlight</a:t>
            </a:r>
            <a:r>
              <a:rPr lang="ru-RU" dirty="0" smtClean="0">
                <a:effectLst/>
              </a:rPr>
              <a:t>.</a:t>
            </a:r>
          </a:p>
          <a:p>
            <a:pPr marL="36900" indent="0">
              <a:buNone/>
            </a:pPr>
            <a:r>
              <a:rPr lang="ru-RU" dirty="0"/>
              <a:t>Встроенные языки включают </a:t>
            </a:r>
            <a:r>
              <a:rPr lang="en-US" dirty="0"/>
              <a:t>C,C ++ , C ++ / CLI , Visual Basic .NET , C#, </a:t>
            </a:r>
            <a:r>
              <a:rPr lang="en-US" dirty="0" err="1"/>
              <a:t>F#,JavaScript</a:t>
            </a:r>
            <a:r>
              <a:rPr lang="en-US" dirty="0"/>
              <a:t> , </a:t>
            </a:r>
            <a:r>
              <a:rPr lang="en-US" dirty="0" err="1"/>
              <a:t>TypeScript</a:t>
            </a:r>
            <a:r>
              <a:rPr lang="en-US" dirty="0"/>
              <a:t> , XML. , XSLT , HTML </a:t>
            </a:r>
            <a:r>
              <a:rPr lang="ru-RU" dirty="0"/>
              <a:t>и </a:t>
            </a:r>
            <a:r>
              <a:rPr lang="en-US" dirty="0" smtClean="0"/>
              <a:t>CSS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62948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работает программа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ru-RU" dirty="0" smtClean="0"/>
              <a:t>Думаю все знают, как работают калькуляторы. Откроем наш калькулятор. Когда мы ее запускаем, у нас высвечивается окно программы, а там мы выбираем, что хотим вычислить. Например, если хотим вычислить Дискриминант, то вводим числа в поля справа и нажимаем кнопку «Рассчитать дискриминант».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2359" y="3697157"/>
            <a:ext cx="4678249" cy="248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422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669" y="3567167"/>
            <a:ext cx="10821698" cy="241662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95144" y="974690"/>
            <a:ext cx="1169685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/>
              <a:t>Можно вычислить площадь треугольника и трапеции (вы можете написать в своем калькуляторе</a:t>
            </a:r>
          </a:p>
          <a:p>
            <a:r>
              <a:rPr lang="ru-RU" sz="2000" dirty="0"/>
              <a:t>д</a:t>
            </a:r>
            <a:r>
              <a:rPr lang="ru-RU" sz="2000" dirty="0" smtClean="0"/>
              <a:t>ругие фигуры и формулы.) Просто вводим числа в квадратные поля, и нажимаем на</a:t>
            </a:r>
          </a:p>
          <a:p>
            <a:r>
              <a:rPr lang="ru-RU" sz="2000" dirty="0"/>
              <a:t>к</a:t>
            </a:r>
            <a:r>
              <a:rPr lang="ru-RU" sz="2000" dirty="0" smtClean="0"/>
              <a:t>нопку «Рассчитать».</a:t>
            </a:r>
          </a:p>
        </p:txBody>
      </p:sp>
    </p:spTree>
    <p:extLst>
      <p:ext uri="{BB962C8B-B14F-4D97-AF65-F5344CB8AC3E}">
        <p14:creationId xmlns:p14="http://schemas.microsoft.com/office/powerpoint/2010/main" val="54135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77447" y="896789"/>
            <a:ext cx="106190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А если надо просто посчитать числа, то выбираем обычный калькулятор.</a:t>
            </a:r>
            <a:endParaRPr lang="ru-RU" sz="2400" dirty="0"/>
          </a:p>
          <a:p>
            <a:r>
              <a:rPr lang="ru-RU" sz="2400" dirty="0" smtClean="0"/>
              <a:t>Думаю тут нечего объяснять, вы сами знаете, что делать.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4092" y="2192627"/>
            <a:ext cx="4345943" cy="4027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8147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Код калькулятора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43292" y="1732449"/>
            <a:ext cx="10353762" cy="4058751"/>
          </a:xfrm>
        </p:spPr>
        <p:txBody>
          <a:bodyPr/>
          <a:lstStyle/>
          <a:p>
            <a:pPr marL="36900" indent="0">
              <a:buNone/>
            </a:pPr>
            <a:r>
              <a:rPr lang="ru-RU" dirty="0" smtClean="0"/>
              <a:t>Перейдем к основе нашей презентации. Мы писали калькулятор на языке </a:t>
            </a:r>
            <a:r>
              <a:rPr lang="en-US" dirty="0" smtClean="0"/>
              <a:t>C#</a:t>
            </a:r>
            <a:r>
              <a:rPr lang="ru-RU" dirty="0" smtClean="0"/>
              <a:t>. Если вы знаете язык </a:t>
            </a:r>
            <a:r>
              <a:rPr lang="en-US" dirty="0" smtClean="0"/>
              <a:t>C#</a:t>
            </a:r>
            <a:r>
              <a:rPr lang="ru-RU" dirty="0" smtClean="0"/>
              <a:t>, то вы быстрее поймете код программы. Программа находится в папке с презентацией.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2780" y="2861186"/>
            <a:ext cx="5050513" cy="3087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7127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0435" y="549849"/>
            <a:ext cx="808958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u="sng" dirty="0" smtClean="0"/>
              <a:t>ЗАДАНИЕ:</a:t>
            </a:r>
            <a:r>
              <a:rPr lang="ru-RU" sz="3200" dirty="0" smtClean="0"/>
              <a:t/>
            </a:r>
            <a:br>
              <a:rPr lang="ru-RU" sz="3200" dirty="0" smtClean="0"/>
            </a:br>
            <a:r>
              <a:rPr lang="ru-RU" sz="3200" dirty="0" smtClean="0"/>
              <a:t>Рассмотреть код, задать вопросы,</a:t>
            </a:r>
          </a:p>
          <a:p>
            <a:r>
              <a:rPr lang="ru-RU" sz="3200" dirty="0" smtClean="0"/>
              <a:t> и разработать программу «Калькулятор».</a:t>
            </a:r>
            <a:endParaRPr lang="ru-RU" sz="32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1889" y="2222089"/>
            <a:ext cx="7204826" cy="4173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8246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Грифель">
  <a:themeElements>
    <a:clrScheme name="Грифель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Грифель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рифель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TM04033929[[fn=Грифель]]</Template>
  <TotalTime>40</TotalTime>
  <Words>224</Words>
  <Application>Microsoft Office PowerPoint</Application>
  <PresentationFormat>Широкоэкранный</PresentationFormat>
  <Paragraphs>24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Calisto MT</vt:lpstr>
      <vt:lpstr>Trebuchet MS</vt:lpstr>
      <vt:lpstr>Wingdings 2</vt:lpstr>
      <vt:lpstr>Грифель</vt:lpstr>
      <vt:lpstr>Презентация на тему: «ПКМВ на языке C#»</vt:lpstr>
      <vt:lpstr>Определение ПКМВ</vt:lpstr>
      <vt:lpstr>Что такое C#?</vt:lpstr>
      <vt:lpstr>Microsoft Visual Studio</vt:lpstr>
      <vt:lpstr>Как работает программа</vt:lpstr>
      <vt:lpstr>Презентация PowerPoint</vt:lpstr>
      <vt:lpstr>Презентация PowerPoint</vt:lpstr>
      <vt:lpstr>Код калькулятора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на тему: «ПКМВ и его функции»</dc:title>
  <dc:creator>Феникс</dc:creator>
  <cp:lastModifiedBy>Феникс</cp:lastModifiedBy>
  <cp:revision>5</cp:revision>
  <dcterms:created xsi:type="dcterms:W3CDTF">2021-05-13T19:33:34Z</dcterms:created>
  <dcterms:modified xsi:type="dcterms:W3CDTF">2021-05-13T20:14:30Z</dcterms:modified>
</cp:coreProperties>
</file>