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62" r:id="rId4"/>
    <p:sldId id="263" r:id="rId5"/>
    <p:sldId id="264" r:id="rId6"/>
    <p:sldId id="270" r:id="rId7"/>
    <p:sldId id="265" r:id="rId8"/>
    <p:sldId id="259" r:id="rId9"/>
    <p:sldId id="267" r:id="rId10"/>
    <p:sldId id="266" r:id="rId11"/>
    <p:sldId id="268" r:id="rId12"/>
    <p:sldId id="269" r:id="rId13"/>
    <p:sldId id="261" r:id="rId14"/>
    <p:sldId id="26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9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2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9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64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13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659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737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4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1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08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38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4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6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5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5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77251" y="1843699"/>
            <a:ext cx="7045962" cy="1515533"/>
          </a:xfrm>
        </p:spPr>
        <p:txBody>
          <a:bodyPr/>
          <a:lstStyle/>
          <a:p>
            <a:r>
              <a:rPr lang="ru-RU" sz="3700" dirty="0"/>
              <a:t>Демонстрация </a:t>
            </a:r>
            <a:r>
              <a:rPr lang="ru-RU" sz="3700" dirty="0" smtClean="0"/>
              <a:t>сформирования компетенций при изучении ПМ.01</a:t>
            </a:r>
            <a:endParaRPr lang="ru-RU" sz="37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Презентацию подготовила</a:t>
            </a:r>
          </a:p>
          <a:p>
            <a:pPr algn="r"/>
            <a:r>
              <a:rPr lang="ru-RU" dirty="0" smtClean="0"/>
              <a:t>Студенка группы П1-17</a:t>
            </a:r>
          </a:p>
          <a:p>
            <a:pPr algn="r"/>
            <a:r>
              <a:rPr lang="ru-RU" dirty="0" smtClean="0"/>
              <a:t>Фролова Л.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5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ПК 1.4. Выполнение тестирования программных модулей </a:t>
            </a:r>
            <a:r>
              <a:rPr lang="ru-RU" sz="3200" dirty="0" smtClean="0"/>
              <a:t>в п</a:t>
            </a:r>
            <a:r>
              <a:rPr lang="ru-RU" sz="3200" dirty="0" smtClean="0"/>
              <a:t>роизводственной практике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3434" y="2437480"/>
            <a:ext cx="3916682" cy="153101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 smtClean="0">
                <a:solidFill>
                  <a:srgbClr val="C00000"/>
                </a:solidFill>
              </a:rPr>
              <a:t>Тестирование </a:t>
            </a:r>
            <a:r>
              <a:rPr lang="en-US" sz="1800" dirty="0" smtClean="0">
                <a:solidFill>
                  <a:srgbClr val="C00000"/>
                </a:solidFill>
              </a:rPr>
              <a:t>WCF-</a:t>
            </a:r>
            <a:r>
              <a:rPr lang="ru-RU" sz="1800" dirty="0" smtClean="0">
                <a:solidFill>
                  <a:srgbClr val="C00000"/>
                </a:solidFill>
              </a:rPr>
              <a:t>сервиса. </a:t>
            </a:r>
            <a:endParaRPr lang="ru-RU" sz="1800" dirty="0" smtClean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ru-RU" sz="1800" dirty="0" smtClean="0"/>
              <a:t>1. Запускаем </a:t>
            </a:r>
            <a:r>
              <a:rPr lang="ru-RU" sz="1800" dirty="0"/>
              <a:t>сервис. Происходит добавление службы</a:t>
            </a:r>
            <a:r>
              <a:rPr lang="ru-RU" sz="1800" dirty="0" smtClean="0"/>
              <a:t>.</a:t>
            </a:r>
            <a:r>
              <a:rPr lang="ru-RU" sz="1800" dirty="0"/>
              <a:t> После успешного добавления мы видим адрес нашего сервиса и доступные </a:t>
            </a:r>
            <a:r>
              <a:rPr lang="ru-RU" sz="1800" dirty="0" smtClean="0"/>
              <a:t>методы</a:t>
            </a:r>
            <a:r>
              <a:rPr lang="ru-RU" sz="1800" dirty="0"/>
              <a:t>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789" t="1000" r="1935" b="1431"/>
          <a:stretch/>
        </p:blipFill>
        <p:spPr>
          <a:xfrm>
            <a:off x="1231390" y="4032504"/>
            <a:ext cx="3573549" cy="2212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608" t="2358" r="835" b="925"/>
          <a:stretch/>
        </p:blipFill>
        <p:spPr>
          <a:xfrm>
            <a:off x="5230365" y="2619755"/>
            <a:ext cx="3118105" cy="1682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5070116" y="4302251"/>
            <a:ext cx="35435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2. </a:t>
            </a:r>
            <a:r>
              <a:rPr lang="ru-RU" dirty="0" smtClean="0"/>
              <a:t>Копируем </a:t>
            </a:r>
            <a:r>
              <a:rPr lang="ru-RU" dirty="0"/>
              <a:t>выделенный </a:t>
            </a:r>
            <a:r>
              <a:rPr lang="ru-RU" dirty="0" smtClean="0"/>
              <a:t>адрес. Открываем </a:t>
            </a:r>
            <a:r>
              <a:rPr lang="en-US" dirty="0" err="1"/>
              <a:t>SoapUI</a:t>
            </a:r>
            <a:r>
              <a:rPr lang="ru-RU" dirty="0"/>
              <a:t> 5.5.0, добавляем новый сервис, в поле </a:t>
            </a:r>
            <a:r>
              <a:rPr lang="en-US" dirty="0"/>
              <a:t>Name </a:t>
            </a:r>
            <a:r>
              <a:rPr lang="ru-RU" dirty="0"/>
              <a:t>пишем название ''</a:t>
            </a:r>
            <a:r>
              <a:rPr lang="ru-RU" dirty="0" err="1"/>
              <a:t>ServiceForUser</a:t>
            </a:r>
            <a:r>
              <a:rPr lang="en-US" dirty="0"/>
              <a:t>Test</a:t>
            </a:r>
            <a:r>
              <a:rPr lang="ru-RU" dirty="0"/>
              <a:t>'', в поле </a:t>
            </a:r>
            <a:r>
              <a:rPr lang="en-US" dirty="0"/>
              <a:t>Initial WSDL </a:t>
            </a:r>
            <a:r>
              <a:rPr lang="ru-RU" dirty="0"/>
              <a:t>вставляем скопированный адрес и добавляем в конец ''?</a:t>
            </a:r>
            <a:r>
              <a:rPr lang="en-US" dirty="0" err="1"/>
              <a:t>wsdl</a:t>
            </a:r>
            <a:r>
              <a:rPr lang="ru-RU" dirty="0"/>
              <a:t>''.</a:t>
            </a:r>
            <a:endParaRPr lang="ru-RU" i="1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4"/>
          <a:srcRect l="2007" t="1284" r="1324" b="1284"/>
          <a:stretch/>
        </p:blipFill>
        <p:spPr>
          <a:xfrm>
            <a:off x="8713776" y="3094939"/>
            <a:ext cx="2569920" cy="2199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8659366" y="2402779"/>
            <a:ext cx="2624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3. </a:t>
            </a:r>
            <a:r>
              <a:rPr lang="ru-RU" dirty="0" smtClean="0"/>
              <a:t>Мы видим, что наш проект успешно создался.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613647" y="5411156"/>
            <a:ext cx="3169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Язык программирования: </a:t>
            </a:r>
            <a:r>
              <a:rPr lang="en-US" dirty="0" smtClean="0"/>
              <a:t>C#</a:t>
            </a:r>
          </a:p>
          <a:p>
            <a:r>
              <a:rPr lang="ru-RU" dirty="0" smtClean="0"/>
              <a:t>Среда разработки: </a:t>
            </a:r>
            <a:r>
              <a:rPr lang="en-US" dirty="0" smtClean="0"/>
              <a:t>Visual Studio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7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ПК 1.5. Осуществление </a:t>
            </a:r>
            <a:r>
              <a:rPr lang="ru-RU" sz="3200" dirty="0"/>
              <a:t>оптимизацию программного кода </a:t>
            </a:r>
            <a:r>
              <a:rPr lang="ru-RU" sz="3200" dirty="0" smtClean="0"/>
              <a:t>модуля </a:t>
            </a:r>
            <a:r>
              <a:rPr lang="ru-RU" sz="3200" dirty="0" smtClean="0"/>
              <a:t>в прикладном программировании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556931"/>
            <a:ext cx="3468622" cy="23009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 smtClean="0">
                <a:solidFill>
                  <a:srgbClr val="C00000"/>
                </a:solidFill>
              </a:rPr>
              <a:t>1. Префиксный оператор предпочтительнее постфиксного. </a:t>
            </a:r>
            <a:r>
              <a:rPr lang="ru-RU" sz="1800" dirty="0" smtClean="0"/>
              <a:t>Иногда операторы постфикса могут заставить объект создать собственную копию, чтобы сохранить свое начальное состояние.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55" y="4631417"/>
            <a:ext cx="2983916" cy="1601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4987545" y="2556931"/>
            <a:ext cx="35105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C00000"/>
                </a:solidFill>
              </a:rPr>
              <a:t>2. Использование нескольких массивов вместо полей структуры.</a:t>
            </a: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Вместо обработки одного массива совокупных объектов параллельно обрабатывайте два или более массива одинаковой длины. Например, вместо приведенного ниже кода: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555" y="4867588"/>
            <a:ext cx="3060573" cy="1438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8721661" y="2556931"/>
            <a:ext cx="2807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</a:rPr>
              <a:t>Следующий </a:t>
            </a:r>
            <a:r>
              <a:rPr lang="ru-RU" dirty="0">
                <a:solidFill>
                  <a:srgbClr val="222222"/>
                </a:solidFill>
              </a:rPr>
              <a:t>код может быть быстрее: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t="10178" b="2238"/>
          <a:stretch/>
        </p:blipFill>
        <p:spPr>
          <a:xfrm>
            <a:off x="8756345" y="3289619"/>
            <a:ext cx="2717451" cy="1174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8756345" y="5587051"/>
            <a:ext cx="2592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</a:rPr>
              <a:t>Язык программирования:</a:t>
            </a:r>
          </a:p>
          <a:p>
            <a:r>
              <a:rPr lang="en-US" dirty="0" smtClean="0"/>
              <a:t>C++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9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ПК 1.5. Осуществление оптимизацию программного кода </a:t>
            </a:r>
            <a:r>
              <a:rPr lang="ru-RU" sz="3200" dirty="0" smtClean="0"/>
              <a:t>модуля </a:t>
            </a:r>
            <a:r>
              <a:rPr lang="ru-RU" sz="3200" dirty="0" smtClean="0"/>
              <a:t>в у</a:t>
            </a:r>
            <a:r>
              <a:rPr lang="ru-RU" sz="3200" dirty="0" smtClean="0"/>
              <a:t>чебной практике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9768839" cy="798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C00000"/>
                </a:solidFill>
              </a:rPr>
              <a:t>Вынос основного кода программы в </a:t>
            </a:r>
            <a:r>
              <a:rPr lang="ru-RU" sz="1800" dirty="0" smtClean="0">
                <a:solidFill>
                  <a:srgbClr val="C00000"/>
                </a:solidFill>
              </a:rPr>
              <a:t>отдельную. </a:t>
            </a:r>
            <a:r>
              <a:rPr lang="ru-RU" sz="1800" dirty="0"/>
              <a:t>Данный шаг помогает интерпретатору </a:t>
            </a:r>
            <a:r>
              <a:rPr lang="en-US" sz="1800" dirty="0"/>
              <a:t>Python </a:t>
            </a:r>
            <a:r>
              <a:rPr lang="ru-RU" sz="1800" dirty="0" smtClean="0"/>
              <a:t>лучше </a:t>
            </a:r>
            <a:r>
              <a:rPr lang="ru-RU" sz="1800" dirty="0"/>
              <a:t>проводить внутренние оптимизации про запуске, да и при использовании </a:t>
            </a:r>
            <a:r>
              <a:rPr lang="ru-RU" sz="1800" dirty="0" err="1"/>
              <a:t>psyco</a:t>
            </a:r>
            <a:r>
              <a:rPr lang="ru-RU" sz="1800" dirty="0"/>
              <a:t> данный шаг может сильно помочь, т.к. </a:t>
            </a:r>
            <a:r>
              <a:rPr lang="ru-RU" sz="1800" dirty="0" err="1"/>
              <a:t>psyco</a:t>
            </a:r>
            <a:r>
              <a:rPr lang="ru-RU" sz="1800" dirty="0"/>
              <a:t> оптимизирует лишь функции, не затрагивая основное тело программы.</a:t>
            </a:r>
            <a:br>
              <a:rPr lang="ru-RU" sz="1800" dirty="0"/>
            </a:br>
            <a:r>
              <a:rPr lang="ru-RU" sz="1800" dirty="0"/>
              <a:t>Если раньше </a:t>
            </a:r>
            <a:r>
              <a:rPr lang="ru-RU" sz="1800" dirty="0" smtClean="0"/>
              <a:t>расчетная </a:t>
            </a:r>
            <a:r>
              <a:rPr lang="ru-RU" sz="1800" dirty="0"/>
              <a:t>часть исходной программы выглядела так: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09" y="3732435"/>
            <a:ext cx="6554915" cy="649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1295401" y="4356751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22222"/>
                </a:solidFill>
              </a:rPr>
              <a:t>То, изменив её на: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409" y="4726083"/>
            <a:ext cx="6839825" cy="1108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1245869" y="5834135"/>
            <a:ext cx="3953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</a:rPr>
              <a:t>Мы </a:t>
            </a:r>
            <a:r>
              <a:rPr lang="ru-RU" dirty="0">
                <a:solidFill>
                  <a:srgbClr val="222222"/>
                </a:solidFill>
              </a:rPr>
              <a:t>получили </a:t>
            </a:r>
            <a:r>
              <a:rPr lang="ru-RU" dirty="0" smtClean="0">
                <a:solidFill>
                  <a:srgbClr val="222222"/>
                </a:solidFill>
              </a:rPr>
              <a:t>время</a:t>
            </a:r>
            <a:r>
              <a:rPr lang="ru-RU" dirty="0">
                <a:solidFill>
                  <a:srgbClr val="222222"/>
                </a:solidFill>
              </a:rPr>
              <a:t> </a:t>
            </a:r>
            <a:r>
              <a:rPr lang="ru-RU" b="1" dirty="0">
                <a:solidFill>
                  <a:srgbClr val="222222"/>
                </a:solidFill>
              </a:rPr>
              <a:t>78%</a:t>
            </a:r>
            <a:r>
              <a:rPr lang="ru-RU" dirty="0">
                <a:solidFill>
                  <a:srgbClr val="222222"/>
                </a:solidFill>
              </a:rPr>
              <a:t> от исходного.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12950" y="5557136"/>
            <a:ext cx="2650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Язык программирования: </a:t>
            </a:r>
            <a:endParaRPr lang="en-US" dirty="0" smtClean="0"/>
          </a:p>
          <a:p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9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6309" y="982132"/>
            <a:ext cx="10219942" cy="1303867"/>
          </a:xfrm>
        </p:spPr>
        <p:txBody>
          <a:bodyPr>
            <a:noAutofit/>
          </a:bodyPr>
          <a:lstStyle/>
          <a:p>
            <a:r>
              <a:rPr lang="ru-RU" sz="3200" dirty="0" smtClean="0"/>
              <a:t>ПК 1.6. </a:t>
            </a:r>
            <a:r>
              <a:rPr lang="ru-RU" sz="3200" dirty="0"/>
              <a:t>Разработка компонентов проектной и технической документации с использованием графических языков </a:t>
            </a:r>
            <a:r>
              <a:rPr lang="ru-RU" sz="3200" dirty="0" smtClean="0"/>
              <a:t>спецификаций </a:t>
            </a:r>
            <a:r>
              <a:rPr lang="ru-RU" sz="3200" dirty="0" smtClean="0"/>
              <a:t>в п</a:t>
            </a:r>
            <a:r>
              <a:rPr lang="ru-RU" sz="3200" dirty="0" smtClean="0"/>
              <a:t>рикладном программировании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257" y="2465635"/>
            <a:ext cx="5234559" cy="3760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8104632" y="2532888"/>
            <a:ext cx="24841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Приведенная диаграмма классов взята из Лабораторной работы №12 по прикладному программированию.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3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8645" y="717012"/>
            <a:ext cx="9601196" cy="1724492"/>
          </a:xfrm>
        </p:spPr>
        <p:txBody>
          <a:bodyPr>
            <a:noAutofit/>
          </a:bodyPr>
          <a:lstStyle/>
          <a:p>
            <a:r>
              <a:rPr lang="ru-RU" sz="3200" dirty="0" smtClean="0"/>
              <a:t>ПК 1.6. Разработка компонентов </a:t>
            </a:r>
            <a:r>
              <a:rPr lang="ru-RU" sz="3200" dirty="0"/>
              <a:t>проектной и технической документации с использованием графических языков </a:t>
            </a:r>
            <a:r>
              <a:rPr lang="ru-RU" sz="3200" dirty="0" smtClean="0"/>
              <a:t>спецификаций </a:t>
            </a:r>
            <a:r>
              <a:rPr lang="ru-RU" sz="3200" dirty="0" smtClean="0"/>
              <a:t>в к</a:t>
            </a:r>
            <a:r>
              <a:rPr lang="ru-RU" sz="3200" dirty="0" smtClean="0"/>
              <a:t>урсовом проекте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202968" y="2637120"/>
            <a:ext cx="26412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Данная диаграмма прецедентов</a:t>
            </a:r>
            <a:r>
              <a:rPr lang="ru-RU" dirty="0"/>
              <a:t>, являющаяся </a:t>
            </a:r>
            <a:r>
              <a:rPr lang="ru-RU" dirty="0" smtClean="0"/>
              <a:t>примером проектной документации </a:t>
            </a:r>
            <a:r>
              <a:rPr lang="ru-RU" dirty="0"/>
              <a:t>с использованием графических языков </a:t>
            </a:r>
            <a:r>
              <a:rPr lang="ru-RU" dirty="0" smtClean="0"/>
              <a:t>спецификаций, взята из курсового проекта. </a:t>
            </a:r>
            <a:r>
              <a:rPr lang="ru-RU" dirty="0"/>
              <a:t>Данная диаграмма описывает работу сотрудников предприятия. </a:t>
            </a:r>
          </a:p>
        </p:txBody>
      </p:sp>
      <p:pic>
        <p:nvPicPr>
          <p:cNvPr id="10" name="Рисунок 9" descr="Use Cas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98" y="2441504"/>
            <a:ext cx="5960238" cy="384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7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6" y="3608223"/>
            <a:ext cx="1790531" cy="13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72988"/>
            <a:ext cx="9601196" cy="1303867"/>
          </a:xfrm>
        </p:spPr>
        <p:txBody>
          <a:bodyPr>
            <a:noAutofit/>
          </a:bodyPr>
          <a:lstStyle/>
          <a:p>
            <a:r>
              <a:rPr lang="ru-RU" sz="3600" dirty="0" smtClean="0"/>
              <a:t>Таблица выбора рассматриваемых компетенций</a:t>
            </a:r>
            <a:endParaRPr lang="ru-RU" sz="3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480077"/>
              </p:ext>
            </p:extLst>
          </p:nvPr>
        </p:nvGraphicFramePr>
        <p:xfrm>
          <a:off x="1295400" y="2557463"/>
          <a:ext cx="9601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МДК.01.01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МДК.01.02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КП.01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УП.01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ПП.01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ПК</a:t>
                      </a:r>
                      <a:r>
                        <a:rPr lang="ru-RU" b="1" baseline="0" dirty="0" smtClean="0">
                          <a:solidFill>
                            <a:schemeClr val="bg1"/>
                          </a:solidFill>
                        </a:rPr>
                        <a:t> 1.1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+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+</a:t>
                      </a:r>
                      <a:endParaRPr lang="ru-RU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ПК 1.2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+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+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ПК 1.3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+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+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ПК</a:t>
                      </a:r>
                      <a:r>
                        <a:rPr lang="ru-RU" b="1" baseline="0" dirty="0" smtClean="0">
                          <a:solidFill>
                            <a:schemeClr val="bg1"/>
                          </a:solidFill>
                        </a:rPr>
                        <a:t> 1.4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+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+</a:t>
                      </a:r>
                      <a:endParaRPr lang="ru-RU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ПК 1.5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+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+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ПК</a:t>
                      </a:r>
                      <a:r>
                        <a:rPr lang="ru-RU" b="1" baseline="0" dirty="0" smtClean="0">
                          <a:solidFill>
                            <a:schemeClr val="bg1"/>
                          </a:solidFill>
                        </a:rPr>
                        <a:t> 1.6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+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+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68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ПК 1.1. Выполнение разработки </a:t>
            </a:r>
            <a:r>
              <a:rPr lang="ru-RU" sz="3200" dirty="0"/>
              <a:t>спецификаций отдельных </a:t>
            </a:r>
            <a:r>
              <a:rPr lang="ru-RU" sz="3200" dirty="0" smtClean="0"/>
              <a:t>компонент </a:t>
            </a:r>
            <a:r>
              <a:rPr lang="ru-RU" sz="3200" dirty="0" smtClean="0"/>
              <a:t>в </a:t>
            </a:r>
            <a:r>
              <a:rPr lang="ru-RU" sz="3200" dirty="0" smtClean="0"/>
              <a:t>курсовом </a:t>
            </a:r>
            <a:r>
              <a:rPr lang="ru-RU" sz="3200" dirty="0" smtClean="0"/>
              <a:t>проекте</a:t>
            </a:r>
            <a:endParaRPr lang="ru-RU" sz="32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137" y="2432636"/>
            <a:ext cx="7107934" cy="362069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196070" y="2573120"/>
            <a:ext cx="27005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</a:rPr>
              <a:t>Данная схема, являющаяся примером</a:t>
            </a:r>
            <a:r>
              <a:rPr lang="ru-RU" dirty="0" smtClean="0"/>
              <a:t> разработки спецификаций отдельных компонент,</a:t>
            </a:r>
            <a:r>
              <a:rPr lang="ru-RU" dirty="0" smtClean="0">
                <a:solidFill>
                  <a:srgbClr val="000000"/>
                </a:solidFill>
              </a:rPr>
              <a:t> взята из курсового проекта, тема которого: «Разработка приложения </a:t>
            </a:r>
            <a:r>
              <a:rPr lang="en-US" dirty="0" smtClean="0">
                <a:solidFill>
                  <a:srgbClr val="000000"/>
                </a:solidFill>
              </a:rPr>
              <a:t>“</a:t>
            </a:r>
            <a:r>
              <a:rPr lang="ru-RU" dirty="0" smtClean="0">
                <a:solidFill>
                  <a:srgbClr val="000000"/>
                </a:solidFill>
              </a:rPr>
              <a:t>Компьютерный мастер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  <a:r>
              <a:rPr lang="ru-RU" dirty="0" smtClean="0">
                <a:solidFill>
                  <a:srgbClr val="000000"/>
                </a:solidFill>
              </a:rPr>
              <a:t>».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4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68254" cy="1303867"/>
          </a:xfrm>
        </p:spPr>
        <p:txBody>
          <a:bodyPr>
            <a:noAutofit/>
          </a:bodyPr>
          <a:lstStyle/>
          <a:p>
            <a:r>
              <a:rPr lang="ru-RU" sz="3200" dirty="0"/>
              <a:t>ПК 1.1. Выполнение разработки спецификаций отдельных компонент </a:t>
            </a:r>
            <a:r>
              <a:rPr lang="ru-RU" sz="3200" dirty="0" smtClean="0"/>
              <a:t>в производственной практике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85" y="2586742"/>
            <a:ext cx="5089208" cy="3181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7062216" y="2586742"/>
            <a:ext cx="3901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</a:rPr>
              <a:t>Данная диаграмма классов, являющаяся примером</a:t>
            </a:r>
            <a:r>
              <a:rPr lang="ru-RU" dirty="0" smtClean="0"/>
              <a:t> разработки спецификаций отдельных компонент,</a:t>
            </a:r>
            <a:r>
              <a:rPr lang="ru-RU" dirty="0" smtClean="0">
                <a:solidFill>
                  <a:srgbClr val="000000"/>
                </a:solidFill>
              </a:rPr>
              <a:t> взята из производственной практики. По ней, в обучающий целях, создавался </a:t>
            </a:r>
            <a:r>
              <a:rPr lang="en-US" dirty="0" err="1" smtClean="0">
                <a:solidFill>
                  <a:srgbClr val="000000"/>
                </a:solidFill>
              </a:rPr>
              <a:t>api</a:t>
            </a:r>
            <a:r>
              <a:rPr lang="ru-RU" dirty="0" smtClean="0">
                <a:solidFill>
                  <a:srgbClr val="000000"/>
                </a:solidFill>
              </a:rPr>
              <a:t>-сервис.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7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ПК 1.2. Осуществление разработки </a:t>
            </a:r>
            <a:r>
              <a:rPr lang="ru-RU" sz="3200" dirty="0"/>
              <a:t>кода программного продукта на основе готовых спецификаций на уровне </a:t>
            </a:r>
            <a:r>
              <a:rPr lang="ru-RU" sz="3200" dirty="0" smtClean="0"/>
              <a:t>модуля в прикладном программировании</a:t>
            </a:r>
            <a:endParaRPr lang="ru-RU" sz="32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737" y="2488880"/>
            <a:ext cx="4498229" cy="28466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15" y="3340056"/>
            <a:ext cx="4646785" cy="29626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107" y="2520885"/>
            <a:ext cx="4452213" cy="2782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1586937" y="5571926"/>
            <a:ext cx="2592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Язык программирования:</a:t>
            </a:r>
          </a:p>
          <a:p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14521" y="2520885"/>
            <a:ext cx="24729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Данные скриншоты представляют собой пример </a:t>
            </a:r>
            <a:r>
              <a:rPr lang="ru-RU" dirty="0"/>
              <a:t>разработки кода программного продукта на основе готовых спецификаций на уровне </a:t>
            </a:r>
            <a:r>
              <a:rPr lang="ru-RU" dirty="0" smtClean="0"/>
              <a:t>модуля. Программа позволяет пользователю работать со списком автобусов.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ПК 1.2. Осуществление разработки кода программного продукта на основе готовых спецификаций на уровне </a:t>
            </a:r>
            <a:r>
              <a:rPr lang="ru-RU" sz="3200" dirty="0" smtClean="0"/>
              <a:t>модуля </a:t>
            </a:r>
            <a:r>
              <a:rPr lang="ru-RU" sz="3200" dirty="0" smtClean="0"/>
              <a:t>в у</a:t>
            </a:r>
            <a:r>
              <a:rPr lang="ru-RU" sz="3200" dirty="0" smtClean="0"/>
              <a:t>чебной практике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700" y="2456880"/>
            <a:ext cx="3717981" cy="2407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30" y="3204143"/>
            <a:ext cx="3185158" cy="2830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707" y="4475227"/>
            <a:ext cx="3426821" cy="1747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7472824" y="2429247"/>
            <a:ext cx="40041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Данные скриншоты представляют собой пример разработки кода программного продукта на основе готовых спецификаций на уровне </a:t>
            </a:r>
            <a:r>
              <a:rPr lang="ru-RU" dirty="0" smtClean="0"/>
              <a:t>модуля. Программа не была закончена. В целях: доработать её до  уровня   курсового  проекта  на </a:t>
            </a:r>
            <a:r>
              <a:rPr lang="ru-RU" dirty="0" smtClean="0"/>
              <a:t> следующий  год</a:t>
            </a:r>
            <a:r>
              <a:rPr lang="ru-RU" dirty="0"/>
              <a:t>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916672" y="4364290"/>
            <a:ext cx="25603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Она представляет собой магазин игрушек, имеет разные возможности для работников и клиентов.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19330" y="2455371"/>
            <a:ext cx="2592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Язык программирования:</a:t>
            </a:r>
          </a:p>
          <a:p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88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ПК </a:t>
            </a:r>
            <a:r>
              <a:rPr lang="ru-RU" sz="3600" dirty="0" smtClean="0"/>
              <a:t>1.3. </a:t>
            </a:r>
            <a:r>
              <a:rPr lang="ru-RU" sz="3600" dirty="0"/>
              <a:t>Выполнение отладки программных модулей с использованием специализированных программных средств </a:t>
            </a:r>
            <a:r>
              <a:rPr lang="ru-RU" sz="3600" dirty="0" smtClean="0"/>
              <a:t>в системном программировании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76264" y="2535712"/>
            <a:ext cx="4415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Ошибка возникла при решении задачи №22 раздела 2 из учебника программирования, авторами которого являются Брайан </a:t>
            </a:r>
            <a:r>
              <a:rPr lang="ru-RU" dirty="0" err="1" smtClean="0"/>
              <a:t>Керниган</a:t>
            </a:r>
            <a:r>
              <a:rPr lang="ru-RU" dirty="0" smtClean="0"/>
              <a:t> и </a:t>
            </a:r>
            <a:r>
              <a:rPr lang="ru-RU" dirty="0" err="1" smtClean="0"/>
              <a:t>Деннис</a:t>
            </a:r>
            <a:r>
              <a:rPr lang="ru-RU" dirty="0" smtClean="0"/>
              <a:t> </a:t>
            </a:r>
            <a:r>
              <a:rPr lang="ru-RU" dirty="0" err="1" smtClean="0"/>
              <a:t>Ритчи</a:t>
            </a:r>
            <a:r>
              <a:rPr lang="ru-RU" dirty="0" smtClean="0"/>
              <a:t>. Решением </a:t>
            </a:r>
            <a:r>
              <a:rPr lang="ru-RU" dirty="0"/>
              <a:t>было </a:t>
            </a:r>
            <a:r>
              <a:rPr lang="ru-RU" dirty="0" smtClean="0"/>
              <a:t>объявить переменную </a:t>
            </a:r>
            <a:r>
              <a:rPr lang="en-US" dirty="0" smtClean="0"/>
              <a:t>k </a:t>
            </a:r>
            <a:r>
              <a:rPr lang="ru-RU" dirty="0" smtClean="0"/>
              <a:t>на </a:t>
            </a:r>
            <a:r>
              <a:rPr lang="ru-RU" dirty="0"/>
              <a:t>строке </a:t>
            </a:r>
            <a:r>
              <a:rPr lang="ru-RU" dirty="0" smtClean="0"/>
              <a:t>17: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47949"/>
            <a:ext cx="5307126" cy="35053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8088522" y="5868662"/>
            <a:ext cx="310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Язык программирования: </a:t>
            </a:r>
            <a:r>
              <a:rPr lang="en-US" dirty="0" smtClean="0"/>
              <a:t>C++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476" y="4154528"/>
            <a:ext cx="3309567" cy="292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0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832104"/>
            <a:ext cx="9601196" cy="1527047"/>
          </a:xfrm>
        </p:spPr>
        <p:txBody>
          <a:bodyPr>
            <a:noAutofit/>
          </a:bodyPr>
          <a:lstStyle/>
          <a:p>
            <a:r>
              <a:rPr lang="ru-RU" sz="3200" dirty="0" smtClean="0"/>
              <a:t>ПК 1.3. Выполнение отладки </a:t>
            </a:r>
            <a:r>
              <a:rPr lang="ru-RU" sz="3200" dirty="0"/>
              <a:t>программных модулей с использованием специализированных программных </a:t>
            </a:r>
            <a:r>
              <a:rPr lang="ru-RU" sz="3200" dirty="0" smtClean="0"/>
              <a:t>средств </a:t>
            </a:r>
            <a:r>
              <a:rPr lang="ru-RU" sz="3200" dirty="0" smtClean="0"/>
              <a:t>в к</a:t>
            </a:r>
            <a:r>
              <a:rPr lang="ru-RU" sz="3200" dirty="0" smtClean="0"/>
              <a:t>урсовом проекте</a:t>
            </a:r>
            <a:endParaRPr lang="ru-RU" sz="32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95401" y="5289896"/>
            <a:ext cx="4520183" cy="12599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Решением было подключить файл </a:t>
            </a:r>
            <a:r>
              <a:rPr lang="en-US" sz="1800" dirty="0" err="1"/>
              <a:t>unitOrders</a:t>
            </a:r>
            <a:r>
              <a:rPr lang="ru-RU" sz="1800" dirty="0"/>
              <a:t>, ибо иначе форма с названием </a:t>
            </a:r>
            <a:r>
              <a:rPr lang="en-US" sz="1800" dirty="0" err="1"/>
              <a:t>FormOrdersShow</a:t>
            </a:r>
            <a:r>
              <a:rPr lang="en-US" sz="1800" dirty="0"/>
              <a:t> </a:t>
            </a:r>
            <a:r>
              <a:rPr lang="ru-RU" sz="1800" dirty="0"/>
              <a:t>не могла найтись.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3" y="2499995"/>
            <a:ext cx="4520182" cy="2789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2343"/>
          <a:stretch/>
        </p:blipFill>
        <p:spPr>
          <a:xfrm>
            <a:off x="6560624" y="2499995"/>
            <a:ext cx="3881823" cy="2535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6479518" y="5053142"/>
            <a:ext cx="44170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Решением было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удалить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некоторое пустые процедуры, которые создались нечаянным нажатием на компоненты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формы.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636313" y="5976472"/>
            <a:ext cx="2739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Среда разработки: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Lazarus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0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ПК 1.4. Выполнение </a:t>
            </a:r>
            <a:r>
              <a:rPr lang="ru-RU" sz="3200" dirty="0" smtClean="0"/>
              <a:t>тестирования </a:t>
            </a:r>
            <a:r>
              <a:rPr lang="ru-RU" sz="3200" dirty="0"/>
              <a:t>программных модулей </a:t>
            </a:r>
            <a:r>
              <a:rPr lang="ru-RU" sz="3200" dirty="0" smtClean="0"/>
              <a:t>в курсовом проекте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355764"/>
            <a:ext cx="10015727" cy="39170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b="1" dirty="0"/>
              <a:t>Входные данные: </a:t>
            </a:r>
            <a:r>
              <a:rPr lang="ru-RU" sz="1600" dirty="0"/>
              <a:t>Логин, </a:t>
            </a:r>
            <a:r>
              <a:rPr lang="ru-RU" sz="1600" dirty="0" smtClean="0"/>
              <a:t>пароль.</a:t>
            </a:r>
          </a:p>
          <a:p>
            <a:pPr marL="0" indent="0" algn="just">
              <a:buNone/>
            </a:pPr>
            <a:r>
              <a:rPr lang="ru-RU" sz="1600" b="1" dirty="0" smtClean="0"/>
              <a:t>Тестовый </a:t>
            </a:r>
            <a:r>
              <a:rPr lang="ru-RU" sz="1600" b="1" dirty="0"/>
              <a:t>сценарий работы: </a:t>
            </a:r>
            <a:r>
              <a:rPr lang="ru-RU" sz="1600" dirty="0"/>
              <a:t>Мастер авторизуется под своей учетной записью, вводя логин и пароль. Логин и пароль могут состоять только из латинских букв и цифр. В случае если мастер включит русскую раскладку или допустит ошибку в логине или пароле, то программа выдаст сообщение о неправильном вводе. А если мастер введет все правильно, то программа откроет таблицу с данными клиентов</a:t>
            </a:r>
            <a:r>
              <a:rPr lang="ru-RU" sz="1600" dirty="0" smtClean="0"/>
              <a:t>.</a:t>
            </a:r>
            <a:endParaRPr lang="ru-RU" sz="1600" dirty="0"/>
          </a:p>
          <a:p>
            <a:pPr marL="0" indent="0" algn="just">
              <a:buNone/>
            </a:pPr>
            <a:r>
              <a:rPr lang="ru-RU" sz="1600" b="1" dirty="0"/>
              <a:t>Тестовые наборы:</a:t>
            </a:r>
            <a:endParaRPr lang="ru-RU" sz="1600" dirty="0"/>
          </a:p>
          <a:p>
            <a:pPr marL="0" indent="0" algn="just">
              <a:buNone/>
            </a:pPr>
            <a:r>
              <a:rPr lang="ru-RU" sz="1600" dirty="0"/>
              <a:t>1) Ввожу логин: </a:t>
            </a:r>
            <a:r>
              <a:rPr lang="en-US" sz="1600" dirty="0" err="1"/>
              <a:t>abramov</a:t>
            </a:r>
            <a:endParaRPr lang="ru-RU" sz="1600" dirty="0"/>
          </a:p>
          <a:p>
            <a:pPr marL="0" indent="0" algn="just">
              <a:buNone/>
            </a:pPr>
            <a:r>
              <a:rPr lang="ru-RU" sz="1600" b="1" dirty="0"/>
              <a:t>    </a:t>
            </a:r>
            <a:r>
              <a:rPr lang="ru-RU" sz="1600" dirty="0"/>
              <a:t>Ввожу пароль: 123</a:t>
            </a:r>
            <a:r>
              <a:rPr lang="en-US" sz="1600" dirty="0" err="1"/>
              <a:t>qwd</a:t>
            </a:r>
            <a:endParaRPr lang="ru-RU" sz="1600" dirty="0"/>
          </a:p>
          <a:p>
            <a:pPr marL="0" indent="0" algn="just">
              <a:buNone/>
            </a:pPr>
            <a:r>
              <a:rPr lang="ru-RU" sz="1600" dirty="0"/>
              <a:t>Результат: будет произведен вход.</a:t>
            </a:r>
          </a:p>
          <a:p>
            <a:pPr marL="0" indent="0" algn="just">
              <a:buNone/>
            </a:pPr>
            <a:r>
              <a:rPr lang="ru-RU" sz="1600" dirty="0"/>
              <a:t>2) Ввожу логин: </a:t>
            </a:r>
            <a:r>
              <a:rPr lang="en-US" sz="1600" dirty="0" err="1" smtClean="0"/>
              <a:t>abamov</a:t>
            </a:r>
            <a:endParaRPr lang="ru-RU" sz="1600" dirty="0"/>
          </a:p>
          <a:p>
            <a:pPr marL="0" indent="0" algn="just">
              <a:buNone/>
            </a:pPr>
            <a:r>
              <a:rPr lang="ru-RU" sz="1600" b="1" dirty="0"/>
              <a:t>    </a:t>
            </a:r>
            <a:r>
              <a:rPr lang="ru-RU" sz="1600" dirty="0"/>
              <a:t>Ввожу пароль: 123</a:t>
            </a:r>
            <a:r>
              <a:rPr lang="en-US" sz="1600" dirty="0" err="1"/>
              <a:t>qwd</a:t>
            </a:r>
            <a:endParaRPr lang="ru-RU" sz="1600" dirty="0"/>
          </a:p>
          <a:p>
            <a:pPr marL="0" indent="0" algn="just">
              <a:buNone/>
            </a:pPr>
            <a:r>
              <a:rPr lang="ru-RU" sz="1600" dirty="0"/>
              <a:t>Результат: неверный логин или пароль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839" y="3590807"/>
            <a:ext cx="2875217" cy="2627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288" y="4025228"/>
            <a:ext cx="2651761" cy="797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45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822</TotalTime>
  <Words>780</Words>
  <Application>Microsoft Office PowerPoint</Application>
  <PresentationFormat>Широкоэкранный</PresentationFormat>
  <Paragraphs>83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Garamond</vt:lpstr>
      <vt:lpstr>Times New Roman</vt:lpstr>
      <vt:lpstr>Натуральные материалы</vt:lpstr>
      <vt:lpstr>Демонстрация сформирования компетенций при изучении ПМ.01</vt:lpstr>
      <vt:lpstr>Таблица выбора рассматриваемых компетенций</vt:lpstr>
      <vt:lpstr>ПК 1.1. Выполнение разработки спецификаций отдельных компонент в курсовом проекте</vt:lpstr>
      <vt:lpstr>ПК 1.1. Выполнение разработки спецификаций отдельных компонент в производственной практике</vt:lpstr>
      <vt:lpstr>ПК 1.2. Осуществление разработки кода программного продукта на основе готовых спецификаций на уровне модуля в прикладном программировании</vt:lpstr>
      <vt:lpstr>ПК 1.2. Осуществление разработки кода программного продукта на основе готовых спецификаций на уровне модуля в учебной практике</vt:lpstr>
      <vt:lpstr>ПК 1.3. Выполнение отладки программных модулей с использованием специализированных программных средств в системном программировании</vt:lpstr>
      <vt:lpstr>ПК 1.3. Выполнение отладки программных модулей с использованием специализированных программных средств в курсовом проекте</vt:lpstr>
      <vt:lpstr>ПК 1.4. Выполнение тестирования программных модулей в курсовом проекте</vt:lpstr>
      <vt:lpstr>ПК 1.4. Выполнение тестирования программных модулей в производственной практике</vt:lpstr>
      <vt:lpstr>ПК 1.5. Осуществление оптимизацию программного кода модуля в прикладном программировании</vt:lpstr>
      <vt:lpstr>ПК 1.5. Осуществление оптимизацию программного кода модуля в учебной практике</vt:lpstr>
      <vt:lpstr>ПК 1.6. Разработка компонентов проектной и технической документации с использованием графических языков спецификаций в прикладном программировании</vt:lpstr>
      <vt:lpstr>ПК 1.6. Разработка компонентов проектной и технической документации с использованием графических языков спецификаций в курсовом проекте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Демонстрация сформирования компетенций при изучении ПМ.01</dc:title>
  <dc:creator>Проблема Твоя</dc:creator>
  <cp:lastModifiedBy>Проблема Твоя</cp:lastModifiedBy>
  <cp:revision>47</cp:revision>
  <dcterms:created xsi:type="dcterms:W3CDTF">2020-07-01T08:10:03Z</dcterms:created>
  <dcterms:modified xsi:type="dcterms:W3CDTF">2020-07-03T05:22:59Z</dcterms:modified>
</cp:coreProperties>
</file>