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4" r:id="rId4"/>
    <p:sldId id="260" r:id="rId5"/>
    <p:sldId id="261" r:id="rId6"/>
    <p:sldId id="293" r:id="rId7"/>
    <p:sldId id="295" r:id="rId8"/>
    <p:sldId id="296" r:id="rId9"/>
    <p:sldId id="292" r:id="rId10"/>
    <p:sldId id="28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28" autoAdjust="0"/>
  </p:normalViewPr>
  <p:slideViewPr>
    <p:cSldViewPr>
      <p:cViewPr>
        <p:scale>
          <a:sx n="100" d="100"/>
          <a:sy n="100" d="100"/>
        </p:scale>
        <p:origin x="-10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CDEE-67BF-41D8-B57E-B5826E860B95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16DE5-8A71-4B65-BA71-F978D9E050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Титульный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16DE5-8A71-4B65-BA71-F978D9E0504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Страница</a:t>
            </a:r>
            <a:r>
              <a:rPr lang="ru-RU" baseline="0" dirty="0" smtClean="0"/>
              <a:t> 1 (Слайд 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16DE5-8A71-4B65-BA71-F978D9E0504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F36A02-191E-4344-93EB-737642B6641D}" type="datetimeFigureOut">
              <a:rPr lang="ru-RU" smtClean="0"/>
              <a:pPr/>
              <a:t>20.06.2014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4DB934-4FF5-42B6-8238-3A9A595B2F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36912"/>
            <a:ext cx="6480048" cy="2301240"/>
          </a:xfrm>
        </p:spPr>
        <p:txBody>
          <a:bodyPr>
            <a:normAutofit/>
          </a:bodyPr>
          <a:lstStyle/>
          <a:p>
            <a:r>
              <a:rPr lang="ru-RU" sz="3600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Разработка Интернет-магазина «Электроники»</a:t>
            </a:r>
            <a:endParaRPr lang="ru-RU" sz="3600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1484784"/>
            <a:ext cx="6120680" cy="792088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на тему: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481" y="6211669"/>
            <a:ext cx="2595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Выполнил: Абдуллаев М.С.</a:t>
            </a:r>
          </a:p>
          <a:p>
            <a:pPr algn="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Группа: К46АСУ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7897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Финансово-Технологическая Академия</a:t>
            </a:r>
          </a:p>
          <a:p>
            <a:pPr algn="ctr"/>
            <a:r>
              <a:rPr lang="ru-RU" sz="1400" dirty="0"/>
              <a:t>Королёвский колледж космического машиностроения и технологии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420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56376" cy="72008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Цели и задачи </a:t>
            </a:r>
            <a:r>
              <a:rPr lang="ru-RU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выпускной квалификационной работы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189857"/>
            <a:ext cx="7467600" cy="5047455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ru-RU" sz="2000" dirty="0" smtClean="0"/>
              <a:t>Цель выпускной квалификационной работы</a:t>
            </a:r>
            <a:r>
              <a:rPr lang="en-US" sz="2000" dirty="0" smtClean="0"/>
              <a:t>:</a:t>
            </a:r>
          </a:p>
          <a:p>
            <a:pPr marL="36576" indent="0" algn="ctr">
              <a:buNone/>
            </a:pPr>
            <a:endParaRPr lang="en-US" sz="2000" dirty="0" smtClean="0"/>
          </a:p>
          <a:p>
            <a:pPr algn="just"/>
            <a:r>
              <a:rPr lang="ru-RU" sz="1600" dirty="0"/>
              <a:t>Разработка </a:t>
            </a:r>
            <a:r>
              <a:rPr lang="ru-RU" sz="1600" dirty="0" smtClean="0"/>
              <a:t>Интернет-магазина </a:t>
            </a:r>
            <a:r>
              <a:rPr lang="ru-RU" sz="1600" dirty="0"/>
              <a:t>электроники с </a:t>
            </a:r>
            <a:r>
              <a:rPr lang="ru-RU" sz="1600" dirty="0" smtClean="0"/>
              <a:t>возможностью управления контентом</a:t>
            </a:r>
            <a:endParaRPr lang="en-US" sz="1600" dirty="0" smtClean="0"/>
          </a:p>
          <a:p>
            <a:pPr marL="36576" indent="0" algn="just">
              <a:buNone/>
            </a:pPr>
            <a:endParaRPr lang="en-US" sz="1600" dirty="0" smtClean="0"/>
          </a:p>
          <a:p>
            <a:pPr marL="36576" indent="0" algn="ctr">
              <a:buNone/>
            </a:pPr>
            <a:r>
              <a:rPr lang="ru-RU" sz="2000" dirty="0"/>
              <a:t>Задачи </a:t>
            </a:r>
            <a:r>
              <a:rPr lang="ru-RU" sz="2000" dirty="0" smtClean="0"/>
              <a:t>выпускной квалификационной работы</a:t>
            </a:r>
            <a:r>
              <a:rPr lang="en-US" sz="2000" dirty="0" smtClean="0"/>
              <a:t>:</a:t>
            </a:r>
          </a:p>
          <a:p>
            <a:pPr marL="36576" indent="0" algn="ctr">
              <a:buNone/>
            </a:pPr>
            <a:endParaRPr lang="ru-RU" sz="2000" dirty="0"/>
          </a:p>
          <a:p>
            <a:pPr lvl="0" algn="just">
              <a:spcAft>
                <a:spcPts val="0"/>
              </a:spcAft>
            </a:pPr>
            <a:r>
              <a:rPr lang="ru-RU" sz="1600" dirty="0"/>
              <a:t>изучить теоретические основы разработки веб-приложений;</a:t>
            </a:r>
          </a:p>
          <a:p>
            <a:pPr lvl="0" algn="just">
              <a:spcAft>
                <a:spcPts val="0"/>
              </a:spcAft>
            </a:pPr>
            <a:r>
              <a:rPr lang="ru-RU" sz="1600" dirty="0"/>
              <a:t>определить функциональное назначение веб-сайта и основные системные требования проекта;</a:t>
            </a:r>
          </a:p>
          <a:p>
            <a:pPr lvl="0" algn="just">
              <a:spcAft>
                <a:spcPts val="0"/>
              </a:spcAft>
            </a:pPr>
            <a:r>
              <a:rPr lang="ru-RU" sz="1600" dirty="0"/>
              <a:t>разработать структуру </a:t>
            </a:r>
            <a:r>
              <a:rPr lang="ru-RU" sz="1600" dirty="0" smtClean="0"/>
              <a:t>страниц</a:t>
            </a:r>
            <a:r>
              <a:rPr lang="ru-RU" sz="1600" dirty="0"/>
              <a:t>;</a:t>
            </a:r>
          </a:p>
          <a:p>
            <a:pPr lvl="0" algn="just">
              <a:spcAft>
                <a:spcPts val="0"/>
              </a:spcAft>
            </a:pPr>
            <a:r>
              <a:rPr lang="ru-RU" sz="1600" dirty="0"/>
              <a:t>спроектировать и разработать базу данных хранения контента </a:t>
            </a:r>
          </a:p>
          <a:p>
            <a:pPr lvl="0" algn="just">
              <a:spcAft>
                <a:spcPts val="0"/>
              </a:spcAft>
            </a:pPr>
            <a:r>
              <a:rPr lang="ru-RU" sz="1600" dirty="0"/>
              <a:t>провести тестирование, размещение на </a:t>
            </a:r>
            <a:r>
              <a:rPr lang="ru-RU" sz="1600" dirty="0" smtClean="0"/>
              <a:t>сервере;</a:t>
            </a:r>
            <a:endParaRPr lang="ru-RU" sz="1600" dirty="0"/>
          </a:p>
          <a:p>
            <a:pPr lvl="0" algn="just">
              <a:spcAft>
                <a:spcPts val="0"/>
              </a:spcAft>
            </a:pPr>
            <a:r>
              <a:rPr lang="ru-RU" sz="1600" dirty="0"/>
              <a:t>произвести расчёты основных экономических показателей;</a:t>
            </a:r>
          </a:p>
          <a:p>
            <a:pPr marL="36576" indent="0" algn="ctr">
              <a:buNone/>
            </a:pP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6704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Модель «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AS-IS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Мурад\Desktop\Выпускная квалификационная работа\ASIS\ASI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34" y="1340768"/>
            <a:ext cx="69342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7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7560840" cy="3240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Язык программирования</a:t>
            </a:r>
            <a:r>
              <a:rPr lang="en-US" sz="2400" dirty="0" smtClean="0"/>
              <a:t>: C#;</a:t>
            </a:r>
          </a:p>
          <a:p>
            <a:r>
              <a:rPr lang="ru-RU" sz="2400" dirty="0" smtClean="0"/>
              <a:t>Система управления базами данных</a:t>
            </a:r>
            <a:r>
              <a:rPr lang="en-US" sz="2400" dirty="0" smtClean="0"/>
              <a:t>: MS SQL Server 2008 R2;</a:t>
            </a:r>
          </a:p>
          <a:p>
            <a:r>
              <a:rPr lang="ru-RU" sz="2400" dirty="0" smtClean="0"/>
              <a:t>Среда разработки</a:t>
            </a:r>
            <a:r>
              <a:rPr lang="en-US" sz="2400" dirty="0" smtClean="0"/>
              <a:t>: Microsoft Visual Studio 2010;</a:t>
            </a:r>
          </a:p>
          <a:p>
            <a:r>
              <a:rPr lang="ru-RU" sz="2400" dirty="0" smtClean="0"/>
              <a:t>Язык гипертекстовой разметки</a:t>
            </a:r>
            <a:r>
              <a:rPr lang="en-US" sz="2400" dirty="0" smtClean="0"/>
              <a:t> HTML;</a:t>
            </a:r>
          </a:p>
          <a:p>
            <a:r>
              <a:rPr lang="ru-RU" sz="2400" dirty="0" smtClean="0"/>
              <a:t>Таблиц</a:t>
            </a:r>
            <a:r>
              <a:rPr lang="ru-RU" sz="2400" dirty="0"/>
              <a:t>ы</a:t>
            </a:r>
            <a:r>
              <a:rPr lang="ru-RU" sz="2400" dirty="0" smtClean="0"/>
              <a:t> каскадных стилей</a:t>
            </a:r>
            <a:r>
              <a:rPr lang="en-US" sz="2400" dirty="0"/>
              <a:t> </a:t>
            </a:r>
            <a:r>
              <a:rPr lang="en-US" sz="2400" dirty="0" smtClean="0"/>
              <a:t>CSS;</a:t>
            </a:r>
            <a:endParaRPr lang="ru-RU" sz="2400" dirty="0" smtClean="0"/>
          </a:p>
          <a:p>
            <a:r>
              <a:rPr lang="ru-RU" sz="2400" dirty="0" smtClean="0"/>
              <a:t>Язык сценариев </a:t>
            </a:r>
            <a:r>
              <a:rPr lang="en-US" sz="2400" dirty="0" smtClean="0"/>
              <a:t>JavaScript.</a:t>
            </a:r>
            <a:endParaRPr lang="ru-RU" sz="2400" dirty="0" smtClean="0"/>
          </a:p>
          <a:p>
            <a:pPr marL="36576" indent="0">
              <a:buNone/>
            </a:pPr>
            <a:endParaRPr lang="en-US" sz="2400" dirty="0" smtClean="0"/>
          </a:p>
          <a:p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5904656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Средства разработки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670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Структура сайта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Режим </a:t>
            </a:r>
            <a:r>
              <a:rPr lang="ru-RU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«Пользователь» </a:t>
            </a:r>
          </a:p>
        </p:txBody>
      </p:sp>
      <p:pic>
        <p:nvPicPr>
          <p:cNvPr id="1026" name="Picture 2" descr="C:\Users\Мурад\Desktop\Выпускная квалификационная работа\Режим Пользователь\User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5760640" cy="5752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670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Структура сайта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Режим «Администратор» 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Мурад\Desktop\Выпускная квалификационная работа\Режим Администратор\Adm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3404519" cy="5948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59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6704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Схема базы данных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C:\Users\Мурад\Desktop\Выпускная квалификационная работа\схема БД 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03769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86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6704" cy="72008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Модель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TO-BE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» 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Мурад\Desktop\Выпускная квалификационная работа\ToBE\TOB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0104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92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87624" y="116632"/>
            <a:ext cx="5904656" cy="72008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Экономическая часть</a:t>
            </a:r>
            <a:endParaRPr lang="ru-RU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72238"/>
              </p:ext>
            </p:extLst>
          </p:nvPr>
        </p:nvGraphicFramePr>
        <p:xfrm>
          <a:off x="1331640" y="1340768"/>
          <a:ext cx="6096000" cy="3498966"/>
        </p:xfrm>
        <a:graphic>
          <a:graphicData uri="http://schemas.openxmlformats.org/drawingml/2006/table">
            <a:tbl>
              <a:tblPr/>
              <a:tblGrid>
                <a:gridCol w="383440"/>
                <a:gridCol w="2628672"/>
                <a:gridCol w="1506685"/>
                <a:gridCol w="1577203"/>
              </a:tblGrid>
              <a:tr h="486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Элемент затрат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Сумма (руб.)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Удельный вес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(%)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Заработная плата обслуживающего персонала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96,48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4,17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5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Calibri"/>
                          <a:cs typeface="Times New Roman"/>
                        </a:rPr>
                        <a:t>Взносы на социальное страхование и обеспечение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29,13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1,26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Накладные расходы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Calibri"/>
                          <a:cs typeface="Times New Roman"/>
                        </a:rPr>
                        <a:t>144,72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6,26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Амортизационные отчисления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416,66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18,02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Затраты на ремонт оборудования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333,33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14,42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Затраты на электроэнергию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291,81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12,62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Затраты</a:t>
                      </a:r>
                      <a:r>
                        <a:rPr lang="ru-RU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на материалы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,25</a:t>
                      </a:r>
                      <a:endParaRPr lang="ru-RU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286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Calibri"/>
                          <a:cs typeface="Times New Roman"/>
                        </a:rPr>
                        <a:t>ИТОГО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2312,13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99" marR="679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539552" y="5157192"/>
            <a:ext cx="6696744" cy="864096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20624" indent="-384048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sz="1600" dirty="0">
                <a:latin typeface="+mn-lt"/>
                <a:ea typeface="+mn-ea"/>
                <a:cs typeface="+mn-cs"/>
              </a:rPr>
              <a:t>Стоимость одного часа ПЭВМ составила</a:t>
            </a:r>
            <a:r>
              <a:rPr lang="en-US" sz="1600" dirty="0">
                <a:latin typeface="+mn-lt"/>
                <a:ea typeface="+mn-ea"/>
                <a:cs typeface="+mn-cs"/>
              </a:rPr>
              <a:t> 82,17 </a:t>
            </a:r>
            <a:r>
              <a:rPr lang="ru-RU" sz="1600" dirty="0">
                <a:latin typeface="+mn-lt"/>
                <a:ea typeface="+mn-ea"/>
                <a:cs typeface="+mn-cs"/>
              </a:rPr>
              <a:t>руб.</a:t>
            </a:r>
          </a:p>
          <a:p>
            <a:pPr marL="420624" indent="-384048" algn="just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ru-RU" sz="1600" dirty="0">
                <a:latin typeface="+mn-lt"/>
                <a:ea typeface="+mn-ea"/>
                <a:cs typeface="+mn-cs"/>
              </a:rPr>
              <a:t>Затраты на составление и отладку программы составили 2312,13 руб.</a:t>
            </a:r>
          </a:p>
        </p:txBody>
      </p:sp>
    </p:spTree>
    <p:extLst>
      <p:ext uri="{BB962C8B-B14F-4D97-AF65-F5344CB8AC3E}">
        <p14:creationId xmlns:p14="http://schemas.microsoft.com/office/powerpoint/2010/main" val="3217870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Другая 2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0000"/>
      </a:accent1>
      <a:accent2>
        <a:srgbClr val="FF000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000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882</TotalTime>
  <Words>248</Words>
  <Application>Microsoft Office PowerPoint</Application>
  <PresentationFormat>Экран (4:3)</PresentationFormat>
  <Paragraphs>76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Разработка Интернет-магазина «Электроники»</vt:lpstr>
      <vt:lpstr>Цели и задачи выпускной квалификационной работы</vt:lpstr>
      <vt:lpstr>Модель «AS-IS» </vt:lpstr>
      <vt:lpstr>Средства разработки</vt:lpstr>
      <vt:lpstr>Структура сайта. Режим «Пользователь» </vt:lpstr>
      <vt:lpstr>Структура сайта. Режим «Администратор» </vt:lpstr>
      <vt:lpstr>Схема базы данных</vt:lpstr>
      <vt:lpstr>Модель «TO-BE» </vt:lpstr>
      <vt:lpstr>Презентация PowerPoint</vt:lpstr>
      <vt:lpstr>Спасибо за внимание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автоматизированных информационных систем»</dc:title>
  <dc:creator>Александр</dc:creator>
  <cp:lastModifiedBy>Мурад</cp:lastModifiedBy>
  <cp:revision>99</cp:revision>
  <dcterms:created xsi:type="dcterms:W3CDTF">2013-06-23T10:30:19Z</dcterms:created>
  <dcterms:modified xsi:type="dcterms:W3CDTF">2014-06-20T03:17:09Z</dcterms:modified>
</cp:coreProperties>
</file>