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9" r:id="rId4"/>
    <p:sldId id="262" r:id="rId5"/>
    <p:sldId id="268" r:id="rId6"/>
    <p:sldId id="269" r:id="rId7"/>
    <p:sldId id="264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9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9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2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7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45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3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C970C2-7551-494F-85E0-82530026BAA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A813D3-FDCA-4D85-9AD1-86C851A7C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285917"/>
            <a:ext cx="8825658" cy="2677648"/>
          </a:xfrm>
        </p:spPr>
        <p:txBody>
          <a:bodyPr>
            <a:noAutofit/>
          </a:bodyPr>
          <a:lstStyle/>
          <a:p>
            <a:r>
              <a:rPr lang="ru-RU" sz="4000" dirty="0">
                <a:cs typeface="Times New Roman" panose="02020603050405020304" pitchFamily="18" charset="0"/>
              </a:rPr>
              <a:t>Разработка </a:t>
            </a:r>
            <a:r>
              <a:rPr lang="ru-RU" sz="4000" dirty="0" smtClean="0">
                <a:cs typeface="Times New Roman" panose="02020603050405020304" pitchFamily="18" charset="0"/>
              </a:rPr>
              <a:t>информационно-аналитической </a:t>
            </a:r>
            <a:r>
              <a:rPr lang="ru-RU" sz="4000" dirty="0">
                <a:cs typeface="Times New Roman" panose="02020603050405020304" pitchFamily="18" charset="0"/>
              </a:rPr>
              <a:t>системы </a:t>
            </a:r>
            <a:r>
              <a:rPr lang="ru-RU" sz="4000" dirty="0" smtClean="0">
                <a:cs typeface="Times New Roman" panose="02020603050405020304" pitchFamily="18" charset="0"/>
              </a:rPr>
              <a:t>для мониторинга движения контингента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857956"/>
            <a:ext cx="10058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Выполнил студент группы п1-17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Юшаков Никита</a:t>
            </a:r>
            <a:endParaRPr lang="ru-RU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0329" y="1905506"/>
            <a:ext cx="6311343" cy="30469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u-RU" sz="9600" b="1" dirty="0" smtClean="0"/>
              <a:t>Спасибо за </a:t>
            </a:r>
          </a:p>
          <a:p>
            <a:r>
              <a:rPr lang="ru-RU" sz="9600" b="1" dirty="0" smtClean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68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pPr algn="ctr"/>
            <a:r>
              <a:rPr lang="ru-RU" dirty="0" smtClean="0"/>
              <a:t>Цель дипломного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683171" y="3543300"/>
            <a:ext cx="8825659" cy="24765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Разработать информационно-аналитическую систему для мониторинга движения контингента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946" y="2287088"/>
            <a:ext cx="4351025" cy="2283824"/>
          </a:xfrm>
        </p:spPr>
        <p:txBody>
          <a:bodyPr/>
          <a:lstStyle/>
          <a:p>
            <a:r>
              <a:rPr lang="ru-RU" dirty="0" smtClean="0">
                <a:cs typeface="Calibri Light" panose="020F0302020204030204" pitchFamily="34" charset="0"/>
              </a:rPr>
              <a:t>Задачи дипломного проекта</a:t>
            </a:r>
            <a:endParaRPr lang="ru-RU" dirty="0">
              <a:cs typeface="Calibri Light" panose="020F0302020204030204" pitchFamily="34" charset="0"/>
            </a:endParaRPr>
          </a:p>
        </p:txBody>
      </p:sp>
      <p:sp>
        <p:nvSpPr>
          <p:cNvPr id="4" name="Google Shape;241;p38"/>
          <p:cNvSpPr txBox="1">
            <a:spLocks/>
          </p:cNvSpPr>
          <p:nvPr/>
        </p:nvSpPr>
        <p:spPr>
          <a:xfrm>
            <a:off x="8090716" y="1842180"/>
            <a:ext cx="1961954" cy="8278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AS-IS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To-BE</a:t>
            </a:r>
            <a:endParaRPr lang="ru-RU" sz="1600" dirty="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5" name="Google Shape;244;p38"/>
          <p:cNvSpPr txBox="1">
            <a:spLocks/>
          </p:cNvSpPr>
          <p:nvPr/>
        </p:nvSpPr>
        <p:spPr>
          <a:xfrm>
            <a:off x="8090716" y="1216665"/>
            <a:ext cx="2454000" cy="402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Постановка задачи</a:t>
            </a:r>
            <a:endParaRPr lang="ru-RU" sz="1600" dirty="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6" name="Google Shape;245;p38"/>
          <p:cNvSpPr txBox="1">
            <a:spLocks/>
          </p:cNvSpPr>
          <p:nvPr/>
        </p:nvSpPr>
        <p:spPr>
          <a:xfrm>
            <a:off x="7062821" y="1372326"/>
            <a:ext cx="750435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0"/>
              </a:spcBef>
            </a:pPr>
            <a:r>
              <a:rPr lang="en" sz="2800" dirty="0" smtClean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01</a:t>
            </a:r>
            <a:endParaRPr lang="en" sz="2800" dirty="0">
              <a:solidFill>
                <a:schemeClr val="tx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7" name="Google Shape;246;p38"/>
          <p:cNvSpPr txBox="1">
            <a:spLocks/>
          </p:cNvSpPr>
          <p:nvPr/>
        </p:nvSpPr>
        <p:spPr>
          <a:xfrm>
            <a:off x="7062821" y="2225111"/>
            <a:ext cx="715827" cy="61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0"/>
              </a:spcBef>
            </a:pPr>
            <a:r>
              <a:rPr lang="en" sz="2800" dirty="0" smtClean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02</a:t>
            </a:r>
            <a:endParaRPr lang="en" sz="2800" dirty="0">
              <a:solidFill>
                <a:schemeClr val="tx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8" name="Google Shape;248;p38"/>
          <p:cNvSpPr txBox="1">
            <a:spLocks/>
          </p:cNvSpPr>
          <p:nvPr/>
        </p:nvSpPr>
        <p:spPr>
          <a:xfrm>
            <a:off x="8090716" y="2786206"/>
            <a:ext cx="2454000" cy="633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6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Выбор средств программирования</a:t>
            </a:r>
            <a:endParaRPr lang="ru-RU" sz="1600" dirty="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9" name="Google Shape;250;p38"/>
          <p:cNvSpPr txBox="1">
            <a:spLocks/>
          </p:cNvSpPr>
          <p:nvPr/>
        </p:nvSpPr>
        <p:spPr>
          <a:xfrm>
            <a:off x="8090716" y="3706823"/>
            <a:ext cx="2454000" cy="899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cs typeface="Calibri Light" panose="020F0302020204030204" pitchFamily="34" charset="0"/>
              </a:rPr>
              <a:t>Разработка программного продукта</a:t>
            </a:r>
            <a:endParaRPr lang="ru-RU" sz="1600" dirty="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10" name="Google Shape;251;p38"/>
          <p:cNvSpPr txBox="1">
            <a:spLocks/>
          </p:cNvSpPr>
          <p:nvPr/>
        </p:nvSpPr>
        <p:spPr>
          <a:xfrm>
            <a:off x="7022797" y="3053159"/>
            <a:ext cx="755851" cy="9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0"/>
              </a:spcBef>
            </a:pPr>
            <a:r>
              <a:rPr lang="en" sz="2800" dirty="0" smtClean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03</a:t>
            </a:r>
            <a:endParaRPr lang="en" sz="2800" dirty="0">
              <a:solidFill>
                <a:schemeClr val="tx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1" name="Google Shape;252;p38"/>
          <p:cNvSpPr txBox="1">
            <a:spLocks/>
          </p:cNvSpPr>
          <p:nvPr/>
        </p:nvSpPr>
        <p:spPr>
          <a:xfrm>
            <a:off x="6974672" y="4133611"/>
            <a:ext cx="803976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0"/>
              </a:spcBef>
            </a:pPr>
            <a:r>
              <a:rPr lang="en" sz="2800" dirty="0" smtClean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04</a:t>
            </a:r>
            <a:endParaRPr lang="en" sz="2800" dirty="0">
              <a:solidFill>
                <a:schemeClr val="tx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xmlns="" id="{7358DB16-FBAC-4DDA-AA4B-08DC6A2BA37A}"/>
              </a:ext>
            </a:extLst>
          </p:cNvPr>
          <p:cNvSpPr txBox="1">
            <a:spLocks/>
          </p:cNvSpPr>
          <p:nvPr/>
        </p:nvSpPr>
        <p:spPr bwMode="gray">
          <a:xfrm>
            <a:off x="6974589" y="5319578"/>
            <a:ext cx="804059" cy="46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2800" dirty="0" smtClean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05</a:t>
            </a:r>
            <a:endParaRPr lang="ru-RU" sz="2800" dirty="0">
              <a:solidFill>
                <a:schemeClr val="tx1"/>
              </a:solidFill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13" name="Google Shape;250;p38">
            <a:extLst>
              <a:ext uri="{FF2B5EF4-FFF2-40B4-BE49-F238E27FC236}">
                <a16:creationId xmlns:a16="http://schemas.microsoft.com/office/drawing/2014/main" xmlns="" id="{FF43DA56-BB23-4DB1-8A24-24F9B56BFB9B}"/>
              </a:ext>
            </a:extLst>
          </p:cNvPr>
          <p:cNvSpPr txBox="1">
            <a:spLocks/>
          </p:cNvSpPr>
          <p:nvPr/>
        </p:nvSpPr>
        <p:spPr>
          <a:xfrm>
            <a:off x="8095853" y="4893292"/>
            <a:ext cx="2448863" cy="89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rPr>
              <a:t>Расчет экономических показателей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007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683171" y="3543300"/>
            <a:ext cx="8825659" cy="24765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Создать </a:t>
            </a:r>
            <a:r>
              <a:rPr lang="ru-RU" sz="2400" dirty="0" smtClean="0">
                <a:solidFill>
                  <a:schemeClr val="tx1"/>
                </a:solidFill>
              </a:rPr>
              <a:t>базу данных </a:t>
            </a:r>
            <a:r>
              <a:rPr lang="ru-RU" sz="2400" dirty="0">
                <a:solidFill>
                  <a:schemeClr val="tx1"/>
                </a:solidFill>
              </a:rPr>
              <a:t>с таблицами и запросами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Создать приложение с интерфейсом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Создать файл-форму для заполнения данными о движении </a:t>
            </a:r>
            <a:r>
              <a:rPr lang="ru-RU" sz="2400" dirty="0" smtClean="0">
                <a:solidFill>
                  <a:schemeClr val="tx1"/>
                </a:solidFill>
              </a:rPr>
              <a:t>контингента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9137" y="745068"/>
            <a:ext cx="9253727" cy="1166028"/>
          </a:xfrm>
        </p:spPr>
        <p:txBody>
          <a:bodyPr/>
          <a:lstStyle/>
          <a:p>
            <a:pPr algn="ctr"/>
            <a:r>
              <a:rPr lang="ru-RU" sz="4000" b="1" dirty="0" smtClean="0"/>
              <a:t>Бизнес-процессы </a:t>
            </a:r>
            <a:r>
              <a:rPr lang="ru-RU" sz="4000" b="1" dirty="0"/>
              <a:t>сбора </a:t>
            </a:r>
            <a:r>
              <a:rPr lang="ru-RU" sz="4000" b="1" dirty="0" smtClean="0"/>
              <a:t>и обработки </a:t>
            </a:r>
            <a:r>
              <a:rPr lang="ru-RU" sz="4000" b="1" dirty="0"/>
              <a:t>данных о </a:t>
            </a:r>
            <a:r>
              <a:rPr lang="ru-RU" sz="4000" b="1" dirty="0" smtClean="0"/>
              <a:t>контингенте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7739" y="2321973"/>
            <a:ext cx="4825157" cy="576262"/>
          </a:xfrm>
        </p:spPr>
        <p:txBody>
          <a:bodyPr/>
          <a:lstStyle/>
          <a:p>
            <a:pPr algn="ctr"/>
            <a:r>
              <a:rPr lang="en-US" dirty="0" smtClean="0"/>
              <a:t>AS-IS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09557" y="2330514"/>
            <a:ext cx="4825159" cy="576262"/>
          </a:xfrm>
        </p:spPr>
        <p:txBody>
          <a:bodyPr/>
          <a:lstStyle/>
          <a:p>
            <a:pPr algn="ctr"/>
            <a:r>
              <a:rPr lang="en-US" dirty="0" smtClean="0"/>
              <a:t>TO-BE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5" y="2898234"/>
            <a:ext cx="5371863" cy="386832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4" y="2906776"/>
            <a:ext cx="5371863" cy="38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171" y="973668"/>
            <a:ext cx="8825659" cy="706964"/>
          </a:xfrm>
        </p:spPr>
        <p:txBody>
          <a:bodyPr/>
          <a:lstStyle/>
          <a:p>
            <a:pPr algn="ctr"/>
            <a:r>
              <a:rPr lang="ru-RU" dirty="0"/>
              <a:t>Выбор средств программирования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882" y="3810111"/>
            <a:ext cx="3309281" cy="576262"/>
          </a:xfrm>
        </p:spPr>
        <p:txBody>
          <a:bodyPr/>
          <a:lstStyle/>
          <a:p>
            <a:pPr algn="ctr"/>
            <a:r>
              <a:rPr lang="ru-RU" dirty="0" smtClean="0"/>
              <a:t>Язык программирования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18"/>
          </p:nvPr>
        </p:nvSpPr>
        <p:spPr>
          <a:xfrm>
            <a:off x="688303" y="4386373"/>
            <a:ext cx="3050438" cy="91795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Python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587806" y="3811580"/>
            <a:ext cx="3050438" cy="576263"/>
          </a:xfrm>
        </p:spPr>
        <p:txBody>
          <a:bodyPr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9"/>
          </p:nvPr>
        </p:nvSpPr>
        <p:spPr>
          <a:xfrm>
            <a:off x="4587806" y="4387841"/>
            <a:ext cx="3050438" cy="91795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Microsoft SQL Server</a:t>
            </a:r>
            <a:endParaRPr lang="ru-RU" sz="32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57887" y="3810111"/>
            <a:ext cx="3051095" cy="576262"/>
          </a:xfrm>
        </p:spPr>
        <p:txBody>
          <a:bodyPr/>
          <a:lstStyle/>
          <a:p>
            <a:pPr algn="ctr"/>
            <a:r>
              <a:rPr lang="ru-RU" dirty="0" smtClean="0"/>
              <a:t>Графическая среда для работы с сервером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0"/>
          </p:nvPr>
        </p:nvSpPr>
        <p:spPr>
          <a:xfrm>
            <a:off x="8357887" y="4386370"/>
            <a:ext cx="3051096" cy="91795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SQL Server Management Studio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68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ER-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2050" name="Picture 2" descr="ER-мод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96" y="2371472"/>
            <a:ext cx="5583809" cy="440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Интерфейс «</a:t>
            </a:r>
            <a:r>
              <a:rPr lang="en-US" dirty="0" err="1" smtClean="0"/>
              <a:t>StudInStudOut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715" y="2363724"/>
            <a:ext cx="7080428" cy="3012948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83" y="3271012"/>
            <a:ext cx="5809885" cy="3416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758" y="3693223"/>
            <a:ext cx="1860202" cy="29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171" y="973668"/>
            <a:ext cx="8825659" cy="706964"/>
          </a:xfrm>
        </p:spPr>
        <p:txBody>
          <a:bodyPr/>
          <a:lstStyle/>
          <a:p>
            <a:pPr algn="ctr"/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2244" y="4315277"/>
            <a:ext cx="3141878" cy="576262"/>
          </a:xfrm>
        </p:spPr>
        <p:txBody>
          <a:bodyPr/>
          <a:lstStyle/>
          <a:p>
            <a:pPr algn="ctr"/>
            <a:r>
              <a:rPr lang="ru-RU" sz="2800" dirty="0"/>
              <a:t>С</a:t>
            </a:r>
            <a:r>
              <a:rPr lang="ru-RU" sz="2800" dirty="0" smtClean="0"/>
              <a:t>тоимость </a:t>
            </a:r>
            <a:r>
              <a:rPr lang="ru-RU" sz="2800" dirty="0"/>
              <a:t>одного часа работы </a:t>
            </a:r>
            <a:r>
              <a:rPr lang="ru-RU" sz="2800" dirty="0" smtClean="0"/>
              <a:t>ПК (руб.)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1830409" y="5022376"/>
            <a:ext cx="1765549" cy="72472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279,33</a:t>
            </a:r>
            <a:endParaRPr lang="ru-RU" sz="4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12721" y="4423828"/>
            <a:ext cx="3147009" cy="576262"/>
          </a:xfrm>
        </p:spPr>
        <p:txBody>
          <a:bodyPr/>
          <a:lstStyle/>
          <a:p>
            <a:pPr algn="ctr"/>
            <a:r>
              <a:rPr lang="ru-RU" sz="2800" dirty="0"/>
              <a:t>З</a:t>
            </a:r>
            <a:r>
              <a:rPr lang="ru-RU" sz="2800" dirty="0" smtClean="0"/>
              <a:t>атраты </a:t>
            </a:r>
            <a:r>
              <a:rPr lang="ru-RU" sz="2800" dirty="0"/>
              <a:t>на составление и отладку </a:t>
            </a:r>
            <a:r>
              <a:rPr lang="ru-RU" sz="2800" dirty="0" smtClean="0"/>
              <a:t>программы (руб.)</a:t>
            </a:r>
            <a:endParaRPr lang="ru-RU" sz="2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923045" y="5095716"/>
            <a:ext cx="2326361" cy="651383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11636,25</a:t>
            </a:r>
            <a:endParaRPr lang="ru-RU" sz="40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888329" y="4423828"/>
            <a:ext cx="3145730" cy="576262"/>
          </a:xfrm>
        </p:spPr>
        <p:txBody>
          <a:bodyPr/>
          <a:lstStyle/>
          <a:p>
            <a:pPr algn="ctr"/>
            <a:r>
              <a:rPr lang="ru-RU" sz="2800" dirty="0"/>
              <a:t>Р</a:t>
            </a:r>
            <a:r>
              <a:rPr lang="ru-RU" sz="2800" dirty="0" smtClean="0"/>
              <a:t>ост </a:t>
            </a:r>
            <a:r>
              <a:rPr lang="ru-RU" sz="2800" dirty="0"/>
              <a:t>производительности </a:t>
            </a:r>
            <a:r>
              <a:rPr lang="ru-RU" sz="2800" dirty="0" smtClean="0"/>
              <a:t>труд (%)</a:t>
            </a:r>
            <a:endParaRPr lang="ru-RU" sz="28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8728203" y="5000090"/>
            <a:ext cx="1465983" cy="679006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66,07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482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130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 Light</vt:lpstr>
      <vt:lpstr>Century Gothic</vt:lpstr>
      <vt:lpstr>Didact Gothic</vt:lpstr>
      <vt:lpstr>Times New Roman</vt:lpstr>
      <vt:lpstr>Wingdings 3</vt:lpstr>
      <vt:lpstr>Ион (конференц-зал)</vt:lpstr>
      <vt:lpstr>Разработка информационно-аналитической системы для мониторинга движения контингента</vt:lpstr>
      <vt:lpstr>Цель дипломного проекта</vt:lpstr>
      <vt:lpstr>Задачи дипломного проекта</vt:lpstr>
      <vt:lpstr>Постановка задачи</vt:lpstr>
      <vt:lpstr>Бизнес-процессы сбора и обработки данных о контингенте</vt:lpstr>
      <vt:lpstr>Выбор средств программирования</vt:lpstr>
      <vt:lpstr>ER-модель</vt:lpstr>
      <vt:lpstr>Интерфейс «StudInStudOut»</vt:lpstr>
      <vt:lpstr>Экономические показатели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информационно-аналитической системы для мониторинга движения контингента</dc:title>
  <dc:creator>Пользователь Windows</dc:creator>
  <cp:lastModifiedBy>Пользователь Windows</cp:lastModifiedBy>
  <cp:revision>30</cp:revision>
  <dcterms:created xsi:type="dcterms:W3CDTF">2021-06-13T14:12:08Z</dcterms:created>
  <dcterms:modified xsi:type="dcterms:W3CDTF">2021-06-13T21:17:23Z</dcterms:modified>
</cp:coreProperties>
</file>