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62" r:id="rId4"/>
    <p:sldId id="258" r:id="rId5"/>
    <p:sldId id="260" r:id="rId6"/>
    <p:sldId id="263" r:id="rId7"/>
    <p:sldId id="265" r:id="rId8"/>
    <p:sldId id="271" r:id="rId9"/>
    <p:sldId id="268" r:id="rId10"/>
    <p:sldId id="266" r:id="rId11"/>
    <p:sldId id="267" r:id="rId12"/>
    <p:sldId id="269" r:id="rId13"/>
    <p:sldId id="27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6" autoAdjust="0"/>
  </p:normalViewPr>
  <p:slideViewPr>
    <p:cSldViewPr snapToGrid="0">
      <p:cViewPr varScale="1">
        <p:scale>
          <a:sx n="106" d="100"/>
          <a:sy n="106" d="100"/>
        </p:scale>
        <p:origin x="6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ru-R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57703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6CE3C32-551A-4460-A82C-8731ECEDCCAF}" type="datetimeFigureOut">
              <a:rPr lang="ru-RU" smtClean="0"/>
              <a:t>04.07.2021</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96899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243454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2372102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243722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CE3C32-551A-4460-A82C-8731ECEDCCAF}" type="datetimeFigureOut">
              <a:rPr lang="ru-RU" smtClean="0"/>
              <a:t>04.07.2021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377050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CE3C32-551A-4460-A82C-8731ECEDCCAF}" type="datetimeFigureOut">
              <a:rPr lang="ru-RU" smtClean="0"/>
              <a:t>04.07.2021</a:t>
            </a:fld>
            <a:endParaRPr lang="ru-RU"/>
          </a:p>
        </p:txBody>
      </p:sp>
      <p:sp>
        <p:nvSpPr>
          <p:cNvPr id="8" name="Footer Placeholder 7"/>
          <p:cNvSpPr>
            <a:spLocks noGrp="1"/>
          </p:cNvSpPr>
          <p:nvPr>
            <p:ph type="ftr" sz="quarter" idx="11"/>
          </p:nvPr>
        </p:nvSpPr>
        <p:spPr>
          <a:xfrm>
            <a:off x="561111" y="6391838"/>
            <a:ext cx="3644282" cy="304801"/>
          </a:xfrm>
        </p:spPr>
        <p:txBody>
          <a:bodyPr/>
          <a:lstStyle/>
          <a:p>
            <a:endParaRPr lang="ru-RU"/>
          </a:p>
        </p:txBody>
      </p:sp>
      <p:sp>
        <p:nvSpPr>
          <p:cNvPr id="9" name="Slide Number Placeholder 8"/>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93096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2008291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373725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164783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6CE3C32-551A-4460-A82C-8731ECEDCCAF}" type="datetimeFigureOut">
              <a:rPr lang="ru-RU" smtClean="0"/>
              <a:t>04.07.2021</a:t>
            </a:fld>
            <a:endParaRPr lang="ru-RU"/>
          </a:p>
        </p:txBody>
      </p:sp>
      <p:sp>
        <p:nvSpPr>
          <p:cNvPr id="5" name="Footer Placeholder 4"/>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79964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6CE3C32-551A-4460-A82C-8731ECEDCCAF}" type="datetimeFigureOut">
              <a:rPr lang="ru-RU" smtClean="0"/>
              <a:t>04.07.2021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126036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6CE3C32-551A-4460-A82C-8731ECEDCCAF}" type="datetimeFigureOut">
              <a:rPr lang="ru-RU" smtClean="0"/>
              <a:t>04.07.2021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426261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6CE3C32-551A-4460-A82C-8731ECEDCCAF}" type="datetimeFigureOut">
              <a:rPr lang="ru-RU" smtClean="0"/>
              <a:t>04.07.2021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347874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E3C32-551A-4460-A82C-8731ECEDCCAF}" type="datetimeFigureOut">
              <a:rPr lang="ru-RU" smtClean="0"/>
              <a:t>04.07.2021</a:t>
            </a:fld>
            <a:endParaRPr lang="ru-RU"/>
          </a:p>
        </p:txBody>
      </p:sp>
      <p:sp>
        <p:nvSpPr>
          <p:cNvPr id="3" name="Footer Placeholder 2"/>
          <p:cNvSpPr>
            <a:spLocks noGrp="1"/>
          </p:cNvSpPr>
          <p:nvPr>
            <p:ph type="ftr" sz="quarter" idx="11"/>
          </p:nvPr>
        </p:nvSpPr>
        <p:spPr/>
        <p:txBody>
          <a:bodyPr/>
          <a:lstStyle/>
          <a:p>
            <a:endParaRPr lang="ru-R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408064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6CE3C32-551A-4460-A82C-8731ECEDCCAF}" type="datetimeFigureOut">
              <a:rPr lang="ru-RU" smtClean="0"/>
              <a:t>04.07.2021</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223889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6CE3C32-551A-4460-A82C-8731ECEDCCAF}" type="datetimeFigureOut">
              <a:rPr lang="ru-RU" smtClean="0"/>
              <a:t>04.07.2021</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089F8E-8A73-4110-8573-D06770960ABF}" type="slidenum">
              <a:rPr lang="ru-RU" smtClean="0"/>
              <a:t>‹#›</a:t>
            </a:fld>
            <a:endParaRPr lang="ru-RU"/>
          </a:p>
        </p:txBody>
      </p:sp>
    </p:spTree>
    <p:extLst>
      <p:ext uri="{BB962C8B-B14F-4D97-AF65-F5344CB8AC3E}">
        <p14:creationId xmlns:p14="http://schemas.microsoft.com/office/powerpoint/2010/main" val="1238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6CE3C32-551A-4460-A82C-8731ECEDCCAF}" type="datetimeFigureOut">
              <a:rPr lang="ru-RU" smtClean="0"/>
              <a:t>04.07.2021</a:t>
            </a:fld>
            <a:endParaRPr lang="ru-R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ru-R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089F8E-8A73-4110-8573-D06770960ABF}" type="slidenum">
              <a:rPr lang="ru-RU" smtClean="0"/>
              <a:t>‹#›</a:t>
            </a:fld>
            <a:endParaRPr lang="ru-RU"/>
          </a:p>
        </p:txBody>
      </p:sp>
    </p:spTree>
    <p:extLst>
      <p:ext uri="{BB962C8B-B14F-4D97-AF65-F5344CB8AC3E}">
        <p14:creationId xmlns:p14="http://schemas.microsoft.com/office/powerpoint/2010/main" val="211559296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6F5476C-33EA-4EFD-B5EC-B5D6685723F3}"/>
              </a:ext>
            </a:extLst>
          </p:cNvPr>
          <p:cNvSpPr>
            <a:spLocks noGrp="1"/>
          </p:cNvSpPr>
          <p:nvPr>
            <p:ph type="ctrTitle"/>
          </p:nvPr>
        </p:nvSpPr>
        <p:spPr>
          <a:xfrm>
            <a:off x="1154955" y="1195811"/>
            <a:ext cx="8825658" cy="3437149"/>
          </a:xfrm>
        </p:spPr>
        <p:txBody>
          <a:bodyPr>
            <a:normAutofit fontScale="90000"/>
          </a:bodyPr>
          <a:lstStyle/>
          <a:p>
            <a:pPr algn="ctr">
              <a:lnSpc>
                <a:spcPct val="105000"/>
              </a:lnSpc>
              <a:spcAft>
                <a:spcPts val="800"/>
              </a:spcAft>
              <a:tabLst>
                <a:tab pos="3060065" algn="ctr"/>
                <a:tab pos="3743325" algn="l"/>
              </a:tabLst>
            </a:pPr>
            <a:r>
              <a:rPr lang="ru-RU" sz="3600" b="1" dirty="0" smtClean="0">
                <a:latin typeface="Times New Roman" panose="02020603050405020304" pitchFamily="18" charset="0"/>
                <a:ea typeface="Calibri" panose="020F0502020204030204" pitchFamily="34" charset="0"/>
                <a:cs typeface="Times New Roman" panose="02020603050405020304" pitchFamily="18" charset="0"/>
              </a:rPr>
              <a:t>Экзаменационный билет</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3600" b="1" dirty="0" smtClean="0">
                <a:latin typeface="Times New Roman" panose="02020603050405020304" pitchFamily="18" charset="0"/>
                <a:ea typeface="Calibri" panose="020F0502020204030204" pitchFamily="34" charset="0"/>
                <a:cs typeface="Times New Roman" panose="02020603050405020304" pitchFamily="18" charset="0"/>
              </a:rPr>
              <a:t>№16</a:t>
            </a: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3600" b="1" dirty="0" smtClean="0">
                <a:latin typeface="Times New Roman" panose="02020603050405020304" pitchFamily="18" charset="0"/>
                <a:ea typeface="Calibri" panose="020F0502020204030204" pitchFamily="34" charset="0"/>
                <a:cs typeface="Times New Roman" panose="02020603050405020304" pitchFamily="18" charset="0"/>
              </a:rPr>
              <a:t>по</a:t>
            </a:r>
            <a: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t> модулю </a:t>
            </a:r>
            <a:r>
              <a:rPr lang="ru-RU" sz="3600" b="1" dirty="0" smtClean="0">
                <a:latin typeface="Times New Roman" panose="02020603050405020304" pitchFamily="18" charset="0"/>
                <a:ea typeface="Calibri" panose="020F0502020204030204" pitchFamily="34" charset="0"/>
                <a:cs typeface="Times New Roman" panose="02020603050405020304" pitchFamily="18" charset="0"/>
              </a:rPr>
              <a:t>ПМ</a:t>
            </a:r>
            <a: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t>.01 «</a:t>
            </a:r>
            <a:r>
              <a:rPr lang="ru-RU" sz="3600" b="1" dirty="0">
                <a:latin typeface="Times New Roman" panose="02020603050405020304" pitchFamily="18" charset="0"/>
                <a:cs typeface="Times New Roman" panose="02020603050405020304" pitchFamily="18" charset="0"/>
              </a:rPr>
              <a:t>Разработка программных модулей  программного обеспечения для компьютерных систем</a:t>
            </a:r>
            <a: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t>»</a:t>
            </a:r>
            <a:b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br>
            <a: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t/>
            </a:r>
            <a:b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br>
            <a: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t>Тема</a:t>
            </a:r>
            <a:r>
              <a:rPr lang="ru-RU" sz="3600" b="1" dirty="0">
                <a:effectLst/>
                <a:latin typeface="Times New Roman" panose="02020603050405020304" pitchFamily="18" charset="0"/>
                <a:ea typeface="Calibri" panose="020F0502020204030204" pitchFamily="34" charset="0"/>
                <a:cs typeface="Times New Roman" panose="02020603050405020304" pitchFamily="18" charset="0"/>
              </a:rPr>
              <a:t>: «Приложение </a:t>
            </a:r>
            <a:r>
              <a:rPr lang="ru-RU" sz="3600" b="1"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ru-RU" sz="3600" b="1" dirty="0">
                <a:latin typeface="Times New Roman" panose="02020603050405020304" pitchFamily="18" charset="0"/>
                <a:cs typeface="Times New Roman" panose="02020603050405020304" pitchFamily="18" charset="0"/>
              </a:rPr>
              <a:t>Учет производственной </a:t>
            </a:r>
            <a:r>
              <a:rPr lang="ru-RU" sz="3600" b="1" dirty="0" smtClean="0">
                <a:latin typeface="Times New Roman" panose="02020603050405020304" pitchFamily="18" charset="0"/>
                <a:cs typeface="Times New Roman" panose="02020603050405020304" pitchFamily="18" charset="0"/>
              </a:rPr>
              <a:t>деятельности</a:t>
            </a:r>
            <a:r>
              <a:rPr lang="ru-RU" sz="36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3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xmlns="" id="{0BF722EA-5F0F-4449-B299-1CDE2AD84B4D}"/>
              </a:ext>
            </a:extLst>
          </p:cNvPr>
          <p:cNvSpPr>
            <a:spLocks noGrp="1"/>
          </p:cNvSpPr>
          <p:nvPr>
            <p:ph type="subTitle" idx="1"/>
          </p:nvPr>
        </p:nvSpPr>
        <p:spPr>
          <a:xfrm>
            <a:off x="1234853" y="4702629"/>
            <a:ext cx="9507127" cy="1192144"/>
          </a:xfrm>
        </p:spPr>
        <p:txBody>
          <a:bodyPr>
            <a:noAutofit/>
          </a:bodyPr>
          <a:lstStyle/>
          <a:p>
            <a:endParaRPr lang="ru-RU" sz="2000" b="1" dirty="0" smtClean="0">
              <a:solidFill>
                <a:schemeClr val="bg1"/>
              </a:solidFill>
              <a:latin typeface="Times New Roman" panose="02020603050405020304" pitchFamily="18" charset="0"/>
              <a:cs typeface="Times New Roman" panose="02020603050405020304" pitchFamily="18" charset="0"/>
            </a:endParaRPr>
          </a:p>
          <a:p>
            <a:r>
              <a:rPr lang="ru-RU" sz="2000" b="1" dirty="0" smtClean="0">
                <a:solidFill>
                  <a:schemeClr val="bg1"/>
                </a:solidFill>
                <a:latin typeface="Times New Roman" panose="02020603050405020304" pitchFamily="18" charset="0"/>
                <a:cs typeface="Times New Roman" panose="02020603050405020304" pitchFamily="18" charset="0"/>
              </a:rPr>
              <a:t>Выполнил студент группы п1-18</a:t>
            </a:r>
            <a:r>
              <a:rPr lang="en-US" sz="2000" b="1" dirty="0" smtClean="0">
                <a:solidFill>
                  <a:schemeClr val="bg1"/>
                </a:solidFill>
                <a:latin typeface="Times New Roman" panose="02020603050405020304" pitchFamily="18" charset="0"/>
                <a:cs typeface="Times New Roman" panose="02020603050405020304" pitchFamily="18" charset="0"/>
              </a:rPr>
              <a:t>:</a:t>
            </a:r>
            <a:endParaRPr lang="ru-RU" sz="2000" b="1" dirty="0">
              <a:solidFill>
                <a:schemeClr val="bg1"/>
              </a:solidFill>
              <a:latin typeface="Times New Roman" panose="02020603050405020304" pitchFamily="18" charset="0"/>
              <a:cs typeface="Times New Roman" panose="02020603050405020304" pitchFamily="18" charset="0"/>
            </a:endParaRPr>
          </a:p>
          <a:p>
            <a:r>
              <a:rPr lang="ru-RU" sz="2000" b="1" dirty="0" err="1" smtClean="0">
                <a:solidFill>
                  <a:schemeClr val="bg1"/>
                </a:solidFill>
                <a:latin typeface="Times New Roman" panose="02020603050405020304" pitchFamily="18" charset="0"/>
                <a:cs typeface="Times New Roman" panose="02020603050405020304" pitchFamily="18" charset="0"/>
              </a:rPr>
              <a:t>бАтраков</a:t>
            </a:r>
            <a:r>
              <a:rPr lang="ru-RU" sz="2000" b="1" dirty="0">
                <a:solidFill>
                  <a:schemeClr val="bg1"/>
                </a:solidFill>
                <a:latin typeface="Times New Roman" panose="02020603050405020304" pitchFamily="18" charset="0"/>
                <a:cs typeface="Times New Roman" panose="02020603050405020304" pitchFamily="18" charset="0"/>
              </a:rPr>
              <a:t> </a:t>
            </a:r>
            <a:r>
              <a:rPr lang="ru-RU" sz="2000" b="1" dirty="0" smtClean="0">
                <a:solidFill>
                  <a:schemeClr val="bg1"/>
                </a:solidFill>
                <a:latin typeface="Times New Roman" panose="02020603050405020304" pitchFamily="18" charset="0"/>
                <a:cs typeface="Times New Roman" panose="02020603050405020304" pitchFamily="18" charset="0"/>
              </a:rPr>
              <a:t>Данила </a:t>
            </a:r>
            <a:r>
              <a:rPr lang="ru-RU" sz="2000" b="1" dirty="0" err="1" smtClean="0">
                <a:solidFill>
                  <a:schemeClr val="bg1"/>
                </a:solidFill>
                <a:latin typeface="Times New Roman" panose="02020603050405020304" pitchFamily="18" charset="0"/>
                <a:cs typeface="Times New Roman" panose="02020603050405020304" pitchFamily="18" charset="0"/>
              </a:rPr>
              <a:t>сергеевич</a:t>
            </a:r>
            <a:endParaRPr lang="ru-RU"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64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ПК 1.3 Отладка одного из модулей при разработке</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В ходе написания </a:t>
            </a:r>
            <a:r>
              <a:rPr lang="ru-RU" dirty="0" smtClean="0">
                <a:latin typeface="Times New Roman" panose="02020603050405020304" pitchFamily="18" charset="0"/>
                <a:cs typeface="Times New Roman" panose="02020603050405020304" pitchFamily="18" charset="0"/>
              </a:rPr>
              <a:t>проекта </a:t>
            </a:r>
            <a:r>
              <a:rPr lang="ru-RU" dirty="0">
                <a:latin typeface="Times New Roman" panose="02020603050405020304" pitchFamily="18" charset="0"/>
                <a:cs typeface="Times New Roman" panose="02020603050405020304" pitchFamily="18" charset="0"/>
              </a:rPr>
              <a:t>был найден </a:t>
            </a:r>
            <a:r>
              <a:rPr lang="ru-RU" dirty="0" smtClean="0">
                <a:latin typeface="Times New Roman" panose="02020603050405020304" pitchFamily="18" charset="0"/>
                <a:cs typeface="Times New Roman" panose="02020603050405020304" pitchFamily="18" charset="0"/>
              </a:rPr>
              <a:t>баг, который возникал во время работы приложения. </a:t>
            </a:r>
            <a:r>
              <a:rPr lang="ru-RU" dirty="0">
                <a:latin typeface="Times New Roman" panose="02020603050405020304" pitchFamily="18" charset="0"/>
                <a:cs typeface="Times New Roman" panose="02020603050405020304" pitchFamily="18" charset="0"/>
              </a:rPr>
              <a:t>А именно при запуске программы не было функциональной кнопки «</a:t>
            </a:r>
            <a:r>
              <a:rPr lang="ru-RU" dirty="0" smtClean="0">
                <a:latin typeface="Times New Roman" panose="02020603050405020304" pitchFamily="18" charset="0"/>
                <a:cs typeface="Times New Roman" panose="02020603050405020304" pitchFamily="18" charset="0"/>
              </a:rPr>
              <a:t>Удалить», это произошло из-за ошибки в названии функции. </a:t>
            </a:r>
            <a:endParaRPr lang="ru-RU" dirty="0">
              <a:latin typeface="Times New Roman" panose="02020603050405020304" pitchFamily="18" charset="0"/>
              <a:cs typeface="Times New Roman" panose="02020603050405020304" pitchFamily="18" charset="0"/>
            </a:endParaRPr>
          </a:p>
          <a:p>
            <a:endParaRPr lang="ru-RU" dirty="0"/>
          </a:p>
        </p:txBody>
      </p:sp>
      <p:pic>
        <p:nvPicPr>
          <p:cNvPr id="5" name="Рисунок 4"/>
          <p:cNvPicPr>
            <a:picLocks noChangeAspect="1"/>
          </p:cNvPicPr>
          <p:nvPr/>
        </p:nvPicPr>
        <p:blipFill>
          <a:blip r:embed="rId2"/>
          <a:stretch>
            <a:fillRect/>
          </a:stretch>
        </p:blipFill>
        <p:spPr>
          <a:xfrm>
            <a:off x="2159789" y="3607707"/>
            <a:ext cx="6595702" cy="2343074"/>
          </a:xfrm>
          <a:prstGeom prst="rect">
            <a:avLst/>
          </a:prstGeom>
        </p:spPr>
      </p:pic>
    </p:spTree>
    <p:extLst>
      <p:ext uri="{BB962C8B-B14F-4D97-AF65-F5344CB8AC3E}">
        <p14:creationId xmlns:p14="http://schemas.microsoft.com/office/powerpoint/2010/main" val="8993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625558"/>
            <a:ext cx="8761413" cy="708025"/>
          </a:xfrm>
        </p:spPr>
        <p:txBody>
          <a:bodyPr/>
          <a:lstStyle/>
          <a:p>
            <a:r>
              <a:rPr lang="en-US" dirty="0"/>
              <a:t/>
            </a:r>
            <a:br>
              <a:rPr lang="en-US" dirty="0"/>
            </a:br>
            <a:endParaRPr lang="ru-RU" dirty="0"/>
          </a:p>
        </p:txBody>
      </p:sp>
      <p:sp>
        <p:nvSpPr>
          <p:cNvPr id="3" name="Объект 2"/>
          <p:cNvSpPr>
            <a:spLocks noGrp="1"/>
          </p:cNvSpPr>
          <p:nvPr>
            <p:ph idx="4294967295"/>
          </p:nvPr>
        </p:nvSpPr>
        <p:spPr>
          <a:xfrm>
            <a:off x="0" y="1333583"/>
            <a:ext cx="8824913" cy="3416300"/>
          </a:xfrm>
        </p:spPr>
        <p:txBody>
          <a:bodyPr/>
          <a:lstStyle/>
          <a:p>
            <a:r>
              <a:rPr lang="ru-RU" dirty="0">
                <a:latin typeface="Times New Roman" panose="02020603050405020304" pitchFamily="18" charset="0"/>
                <a:cs typeface="Times New Roman" panose="02020603050405020304" pitchFamily="18" charset="0"/>
              </a:rPr>
              <a:t>При проверке кода были исправлены найденные ошибки, в результате при запуске программы ошибок не было </a:t>
            </a:r>
          </a:p>
          <a:p>
            <a:pPr marL="0" indent="0">
              <a:buNone/>
            </a:pPr>
            <a:endParaRPr lang="ru-RU" dirty="0"/>
          </a:p>
        </p:txBody>
      </p:sp>
      <p:pic>
        <p:nvPicPr>
          <p:cNvPr id="4" name="Рисунок 3"/>
          <p:cNvPicPr>
            <a:picLocks noChangeAspect="1"/>
          </p:cNvPicPr>
          <p:nvPr/>
        </p:nvPicPr>
        <p:blipFill rotWithShape="1">
          <a:blip r:embed="rId2"/>
          <a:srcRect l="328" r="-1"/>
          <a:stretch/>
        </p:blipFill>
        <p:spPr>
          <a:xfrm>
            <a:off x="1323703" y="2225842"/>
            <a:ext cx="8061335" cy="2868673"/>
          </a:xfrm>
          <a:prstGeom prst="rect">
            <a:avLst/>
          </a:prstGeom>
        </p:spPr>
      </p:pic>
    </p:spTree>
    <p:extLst>
      <p:ext uri="{BB962C8B-B14F-4D97-AF65-F5344CB8AC3E}">
        <p14:creationId xmlns:p14="http://schemas.microsoft.com/office/powerpoint/2010/main" val="187631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ПК 1.4 Тестовые наборы и тестирование одного из модулей</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В качестве тестового набора был</a:t>
            </a:r>
            <a:r>
              <a:rPr lang="ru-RU" dirty="0">
                <a:latin typeface="Times New Roman" panose="02020603050405020304" pitchFamily="18" charset="0"/>
                <a:cs typeface="Times New Roman" panose="02020603050405020304" pitchFamily="18" charset="0"/>
              </a:rPr>
              <a:t>а</a:t>
            </a:r>
            <a:r>
              <a:rPr lang="ru-RU" dirty="0" smtClean="0">
                <a:latin typeface="Times New Roman" panose="02020603050405020304" pitchFamily="18" charset="0"/>
                <a:cs typeface="Times New Roman" panose="02020603050405020304" pitchFamily="18" charset="0"/>
              </a:rPr>
              <a:t> использована </a:t>
            </a:r>
            <a:r>
              <a:rPr lang="ru-RU" dirty="0">
                <a:latin typeface="Times New Roman" panose="02020603050405020304" pitchFamily="18" charset="0"/>
                <a:cs typeface="Times New Roman" panose="02020603050405020304" pitchFamily="18" charset="0"/>
              </a:rPr>
              <a:t>встроенная в </a:t>
            </a:r>
            <a:r>
              <a:rPr lang="en-US" dirty="0" err="1" smtClean="0">
                <a:latin typeface="Times New Roman" panose="02020603050405020304" pitchFamily="18" charset="0"/>
                <a:cs typeface="Times New Roman" panose="02020603050405020304" pitchFamily="18" charset="0"/>
              </a:rPr>
              <a:t>PyCharm</a:t>
            </a:r>
            <a:r>
              <a:rPr lang="ru-RU" dirty="0" smtClean="0">
                <a:latin typeface="Times New Roman" panose="02020603050405020304" pitchFamily="18" charset="0"/>
                <a:cs typeface="Times New Roman" panose="02020603050405020304" pitchFamily="18" charset="0"/>
              </a:rPr>
              <a:t> функция,</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под название «</a:t>
            </a:r>
            <a:r>
              <a:rPr lang="en-US" dirty="0" smtClean="0">
                <a:latin typeface="Times New Roman" panose="02020603050405020304" pitchFamily="18" charset="0"/>
                <a:cs typeface="Times New Roman" panose="02020603050405020304" pitchFamily="18" charset="0"/>
              </a:rPr>
              <a:t>Debug</a:t>
            </a:r>
            <a:r>
              <a:rPr lang="ru-RU" dirty="0" smtClean="0">
                <a:latin typeface="Times New Roman" panose="02020603050405020304" pitchFamily="18" charset="0"/>
                <a:cs typeface="Times New Roman" panose="02020603050405020304" pitchFamily="18" charset="0"/>
              </a:rPr>
              <a:t>», в результате чего была выявлена ошибка в названии функции - «</a:t>
            </a: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delete_id</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endParaRPr lang="en-US" dirty="0" smtClean="0"/>
          </a:p>
          <a:p>
            <a:endParaRPr lang="ru-RU" dirty="0"/>
          </a:p>
        </p:txBody>
      </p:sp>
      <p:pic>
        <p:nvPicPr>
          <p:cNvPr id="5" name="Рисунок 4"/>
          <p:cNvPicPr>
            <a:picLocks noChangeAspect="1"/>
          </p:cNvPicPr>
          <p:nvPr/>
        </p:nvPicPr>
        <p:blipFill>
          <a:blip r:embed="rId2"/>
          <a:stretch>
            <a:fillRect/>
          </a:stretch>
        </p:blipFill>
        <p:spPr>
          <a:xfrm>
            <a:off x="1591759" y="3747163"/>
            <a:ext cx="7887801" cy="2038635"/>
          </a:xfrm>
          <a:prstGeom prst="rect">
            <a:avLst/>
          </a:prstGeom>
        </p:spPr>
      </p:pic>
    </p:spTree>
    <p:extLst>
      <p:ext uri="{BB962C8B-B14F-4D97-AF65-F5344CB8AC3E}">
        <p14:creationId xmlns:p14="http://schemas.microsoft.com/office/powerpoint/2010/main" val="69880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ПК 1.5 Значение временной сложности О для одного из методов. Значение О оптимального кода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0">
              <a:buNone/>
            </a:pPr>
            <a:endParaRPr lang="ru-RU" dirty="0" smtClean="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О(1), </a:t>
            </a:r>
            <a:r>
              <a:rPr lang="ru-RU" dirty="0" err="1">
                <a:latin typeface="Times New Roman" panose="02020603050405020304" pitchFamily="18" charset="0"/>
                <a:cs typeface="Times New Roman" panose="02020603050405020304" pitchFamily="18" charset="0"/>
              </a:rPr>
              <a:t>т.к</a:t>
            </a:r>
            <a:r>
              <a:rPr lang="ru-RU" dirty="0">
                <a:latin typeface="Times New Roman" panose="02020603050405020304" pitchFamily="18" charset="0"/>
                <a:cs typeface="Times New Roman" panose="02020603050405020304" pitchFamily="18" charset="0"/>
              </a:rPr>
              <a:t> вычислительная сложность алгоритма не зависит от входных данных. Однако, это не значит, что алгоритм выполняется за одну операцию или требует очень мало времени. Это означает, что время не зависит от входных данных.</a:t>
            </a:r>
          </a:p>
          <a:p>
            <a:r>
              <a:rPr lang="ru-RU" dirty="0">
                <a:latin typeface="Times New Roman" panose="02020603050405020304" pitchFamily="18" charset="0"/>
                <a:cs typeface="Times New Roman" panose="02020603050405020304" pitchFamily="18" charset="0"/>
              </a:rPr>
              <a:t>Значение О для оптимального кода будет О(</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т.к</a:t>
            </a:r>
            <a:r>
              <a:rPr lang="ru-RU" dirty="0">
                <a:latin typeface="Times New Roman" panose="02020603050405020304" pitchFamily="18" charset="0"/>
                <a:cs typeface="Times New Roman" panose="02020603050405020304" pitchFamily="18" charset="0"/>
              </a:rPr>
              <a:t> сложность алгоритма линейно растёт с увеличением входных </a:t>
            </a:r>
            <a:r>
              <a:rPr lang="ru-RU" dirty="0" smtClean="0">
                <a:latin typeface="Times New Roman" panose="02020603050405020304" pitchFamily="18" charset="0"/>
                <a:cs typeface="Times New Roman" panose="02020603050405020304" pitchFamily="18" charset="0"/>
              </a:rPr>
              <a:t>данных</a:t>
            </a:r>
            <a:endParaRPr lang="ru-RU" dirty="0">
              <a:latin typeface="Times New Roman" panose="02020603050405020304" pitchFamily="18"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184388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54B52EC-C513-4C27-8AFE-A63934F392A5}"/>
              </a:ext>
            </a:extLst>
          </p:cNvPr>
          <p:cNvSpPr>
            <a:spLocks noGrp="1"/>
          </p:cNvSpPr>
          <p:nvPr>
            <p:ph type="title"/>
          </p:nvPr>
        </p:nvSpPr>
        <p:spPr>
          <a:xfrm>
            <a:off x="1634347" y="3592581"/>
            <a:ext cx="8761413" cy="706964"/>
          </a:xfrm>
        </p:spPr>
        <p:txBody>
          <a:bodyPr>
            <a:normAutofit/>
          </a:bodyPr>
          <a:lstStyle/>
          <a:p>
            <a:pPr algn="ctr"/>
            <a:r>
              <a:rPr lang="ru-RU" dirty="0">
                <a:solidFill>
                  <a:schemeClr val="tx1"/>
                </a:solidFill>
                <a:latin typeface="Times New Roman" panose="02020603050405020304" pitchFamily="18" charset="0"/>
                <a:cs typeface="Times New Roman" panose="02020603050405020304" pitchFamily="18" charset="0"/>
              </a:rPr>
              <a:t>Спасибо за внимание</a:t>
            </a:r>
          </a:p>
        </p:txBody>
      </p:sp>
      <p:pic>
        <p:nvPicPr>
          <p:cNvPr id="4" name="Рисунок 3"/>
          <p:cNvPicPr>
            <a:picLocks noChangeAspect="1"/>
          </p:cNvPicPr>
          <p:nvPr/>
        </p:nvPicPr>
        <p:blipFill>
          <a:blip r:embed="rId2"/>
          <a:stretch>
            <a:fillRect/>
          </a:stretch>
        </p:blipFill>
        <p:spPr>
          <a:xfrm>
            <a:off x="0" y="-85310"/>
            <a:ext cx="12192000" cy="7028620"/>
          </a:xfrm>
          <a:prstGeom prst="rect">
            <a:avLst/>
          </a:prstGeom>
        </p:spPr>
      </p:pic>
    </p:spTree>
    <p:extLst>
      <p:ext uri="{BB962C8B-B14F-4D97-AF65-F5344CB8AC3E}">
        <p14:creationId xmlns:p14="http://schemas.microsoft.com/office/powerpoint/2010/main" val="190246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Курс «Профессия Python-разработчик»: обучение на Python-разработчика онлайн  — Skil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049" y="2456035"/>
            <a:ext cx="5298574" cy="4702589"/>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xmlns="" id="{739CA442-8928-4657-8AB3-AB4E16194E16}"/>
              </a:ext>
            </a:extLst>
          </p:cNvPr>
          <p:cNvSpPr>
            <a:spLocks noGrp="1"/>
          </p:cNvSpPr>
          <p:nvPr>
            <p:ph type="title"/>
          </p:nvPr>
        </p:nvSpPr>
        <p:spPr>
          <a:xfrm>
            <a:off x="1296996" y="947035"/>
            <a:ext cx="8761413" cy="706964"/>
          </a:xfrm>
        </p:spPr>
        <p:txBody>
          <a:bodyPr/>
          <a:lstStyle/>
          <a:p>
            <a:pPr algn="ctr"/>
            <a:r>
              <a:rPr lang="ru-RU" dirty="0">
                <a:latin typeface="Times New Roman" panose="02020603050405020304" pitchFamily="18" charset="0"/>
                <a:cs typeface="Times New Roman" panose="02020603050405020304" pitchFamily="18" charset="0"/>
              </a:rPr>
              <a:t>Инструменты</a:t>
            </a:r>
          </a:p>
        </p:txBody>
      </p:sp>
      <p:sp>
        <p:nvSpPr>
          <p:cNvPr id="3" name="Объект 2">
            <a:extLst>
              <a:ext uri="{FF2B5EF4-FFF2-40B4-BE49-F238E27FC236}">
                <a16:creationId xmlns:a16="http://schemas.microsoft.com/office/drawing/2014/main" xmlns="" id="{4580BA41-5BCD-4C40-A9D8-95130E521852}"/>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Визуальная часть</a:t>
            </a:r>
            <a:r>
              <a:rPr lang="ru-RU"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Логическая часть: </a:t>
            </a:r>
            <a:r>
              <a:rPr lang="en-US" dirty="0" smtClean="0">
                <a:latin typeface="Times New Roman" panose="02020603050405020304" pitchFamily="18" charset="0"/>
                <a:cs typeface="Times New Roman" panose="02020603050405020304" pitchFamily="18" charset="0"/>
              </a:rPr>
              <a:t>Python</a:t>
            </a:r>
          </a:p>
          <a:p>
            <a:r>
              <a:rPr lang="en-US" dirty="0" smtClean="0">
                <a:latin typeface="Times New Roman" panose="02020603050405020304" pitchFamily="18" charset="0"/>
                <a:cs typeface="Times New Roman" panose="02020603050405020304" pitchFamily="18" charset="0"/>
              </a:rPr>
              <a:t>IDE</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PyCharm</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54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ПК 1.6 Описание задачи</a:t>
            </a:r>
            <a:endParaRPr lang="ru-RU" dirty="0"/>
          </a:p>
        </p:txBody>
      </p:sp>
      <p:sp>
        <p:nvSpPr>
          <p:cNvPr id="3" name="Объект 2"/>
          <p:cNvSpPr>
            <a:spLocks noGrp="1"/>
          </p:cNvSpPr>
          <p:nvPr>
            <p:ph idx="1"/>
          </p:nvPr>
        </p:nvSpPr>
        <p:spPr/>
        <p:txBody>
          <a:bodyPr>
            <a:normAutofit fontScale="77500" lnSpcReduction="20000"/>
          </a:bodyPr>
          <a:lstStyle/>
          <a:p>
            <a:r>
              <a:rPr lang="ru-RU" b="1" dirty="0">
                <a:latin typeface="Times New Roman" panose="02020603050405020304" pitchFamily="18" charset="0"/>
                <a:cs typeface="Times New Roman" panose="02020603050405020304" pitchFamily="18" charset="0"/>
              </a:rPr>
              <a:t>Краткое описание программы:</a:t>
            </a: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Разработать </a:t>
            </a:r>
            <a:r>
              <a:rPr lang="en-US" dirty="0">
                <a:latin typeface="Times New Roman" panose="02020603050405020304" pitchFamily="18" charset="0"/>
                <a:cs typeface="Times New Roman" panose="02020603050405020304" pitchFamily="18" charset="0"/>
              </a:rPr>
              <a:t>DATABASE</a:t>
            </a:r>
            <a:r>
              <a:rPr lang="ru-RU" dirty="0">
                <a:latin typeface="Times New Roman" panose="02020603050405020304" pitchFamily="18" charset="0"/>
                <a:cs typeface="Times New Roman" panose="02020603050405020304" pitchFamily="18" charset="0"/>
              </a:rPr>
              <a:t>-приложение с возможностью создания и редактирования баз данных для </a:t>
            </a:r>
            <a:r>
              <a:rPr lang="ru-RU" dirty="0" smtClean="0">
                <a:latin typeface="Times New Roman" panose="02020603050405020304" pitchFamily="18" charset="0"/>
                <a:cs typeface="Times New Roman" panose="02020603050405020304" pitchFamily="18" charset="0"/>
              </a:rPr>
              <a:t>учета производственной деятельности</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 использованием языка </a:t>
            </a:r>
            <a:r>
              <a:rPr lang="en-US" dirty="0">
                <a:latin typeface="Times New Roman" panose="02020603050405020304" pitchFamily="18" charset="0"/>
                <a:cs typeface="Times New Roman" panose="02020603050405020304" pitchFamily="18" charset="0"/>
              </a:rPr>
              <a:t>Python</a:t>
            </a:r>
            <a:r>
              <a:rPr lang="ru-RU" dirty="0">
                <a:latin typeface="Times New Roman" panose="02020603050405020304" pitchFamily="18" charset="0"/>
                <a:cs typeface="Times New Roman" panose="02020603050405020304" pitchFamily="18" charset="0"/>
              </a:rPr>
              <a:t>.</a:t>
            </a:r>
          </a:p>
          <a:p>
            <a:r>
              <a:rPr lang="ru-RU" b="1" dirty="0">
                <a:latin typeface="Times New Roman" panose="02020603050405020304" pitchFamily="18" charset="0"/>
                <a:cs typeface="Times New Roman" panose="02020603050405020304" pitchFamily="18" charset="0"/>
              </a:rPr>
              <a:t>Полное описание задачи:</a:t>
            </a: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В окне приложения есть графы:</a:t>
            </a:r>
          </a:p>
          <a:p>
            <a:pPr marL="0" lvl="0" indent="0">
              <a:buNone/>
            </a:pPr>
            <a:r>
              <a:rPr lang="ru-RU" dirty="0">
                <a:latin typeface="Times New Roman" panose="02020603050405020304" pitchFamily="18" charset="0"/>
                <a:cs typeface="Times New Roman" panose="02020603050405020304" pitchFamily="18" charset="0"/>
              </a:rPr>
              <a:t>Кнопки, для создания или открытия базы данных и информации о программе.</a:t>
            </a:r>
          </a:p>
          <a:p>
            <a:pPr marL="0" lvl="0" indent="0">
              <a:buNone/>
            </a:pPr>
            <a:r>
              <a:rPr lang="ru-RU" dirty="0">
                <a:latin typeface="Times New Roman" panose="02020603050405020304" pitchFamily="18" charset="0"/>
                <a:cs typeface="Times New Roman" panose="02020603050405020304" pitchFamily="18" charset="0"/>
              </a:rPr>
              <a:t>Поля для заполнения базы данных.</a:t>
            </a:r>
          </a:p>
          <a:p>
            <a:pPr marL="0" lvl="0" indent="0">
              <a:buNone/>
            </a:pPr>
            <a:r>
              <a:rPr lang="ru-RU" dirty="0">
                <a:latin typeface="Times New Roman" panose="02020603050405020304" pitchFamily="18" charset="0"/>
                <a:cs typeface="Times New Roman" panose="02020603050405020304" pitchFamily="18" charset="0"/>
              </a:rPr>
              <a:t>Поле для удаления заказа из базы данных по его </a:t>
            </a:r>
            <a:r>
              <a:rPr lang="en-US" dirty="0">
                <a:latin typeface="Times New Roman" panose="02020603050405020304" pitchFamily="18" charset="0"/>
                <a:cs typeface="Times New Roman" panose="02020603050405020304" pitchFamily="18" charset="0"/>
              </a:rPr>
              <a:t>ID</a:t>
            </a:r>
            <a:r>
              <a:rPr lang="ru-RU" dirty="0">
                <a:latin typeface="Times New Roman" panose="02020603050405020304" pitchFamily="18" charset="0"/>
                <a:cs typeface="Times New Roman" panose="02020603050405020304" pitchFamily="18" charset="0"/>
              </a:rPr>
              <a:t>.</a:t>
            </a:r>
          </a:p>
          <a:p>
            <a:r>
              <a:rPr lang="ru-RU" b="1" dirty="0">
                <a:latin typeface="Times New Roman" panose="02020603050405020304" pitchFamily="18" charset="0"/>
                <a:cs typeface="Times New Roman" panose="02020603050405020304" pitchFamily="18" charset="0"/>
              </a:rPr>
              <a:t>Входные данные:</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ID </a:t>
            </a:r>
            <a:r>
              <a:rPr lang="ru-RU" dirty="0" smtClean="0">
                <a:latin typeface="Times New Roman" panose="02020603050405020304" pitchFamily="18" charset="0"/>
                <a:cs typeface="Times New Roman" panose="02020603050405020304" pitchFamily="18" charset="0"/>
              </a:rPr>
              <a:t>; Дата; Практикант; Содержание работы; Ответственный; </a:t>
            </a:r>
            <a:r>
              <a:rPr lang="ru-RU" dirty="0">
                <a:latin typeface="Times New Roman" panose="02020603050405020304" pitchFamily="18" charset="0"/>
                <a:cs typeface="Times New Roman" panose="02020603050405020304" pitchFamily="18" charset="0"/>
              </a:rPr>
              <a:t>Удаление по </a:t>
            </a:r>
            <a:r>
              <a:rPr lang="en-US" dirty="0">
                <a:latin typeface="Times New Roman" panose="02020603050405020304" pitchFamily="18" charset="0"/>
                <a:cs typeface="Times New Roman" panose="02020603050405020304" pitchFamily="18" charset="0"/>
              </a:rPr>
              <a:t>ID</a:t>
            </a:r>
            <a:r>
              <a:rPr lang="ru-RU" dirty="0">
                <a:latin typeface="Times New Roman" panose="02020603050405020304" pitchFamily="18" charset="0"/>
                <a:cs typeface="Times New Roman" panose="02020603050405020304" pitchFamily="18" charset="0"/>
              </a:rPr>
              <a:t>.</a:t>
            </a:r>
          </a:p>
          <a:p>
            <a:r>
              <a:rPr lang="ru-RU" b="1" dirty="0">
                <a:latin typeface="Times New Roman" panose="02020603050405020304" pitchFamily="18" charset="0"/>
                <a:cs typeface="Times New Roman" panose="02020603050405020304" pitchFamily="18" charset="0"/>
              </a:rPr>
              <a:t>Выходные данные:</a:t>
            </a: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База данных с результатами введенных данных.</a:t>
            </a:r>
          </a:p>
          <a:p>
            <a:endParaRPr lang="ru-RU" dirty="0"/>
          </a:p>
        </p:txBody>
      </p:sp>
    </p:spTree>
    <p:extLst>
      <p:ext uri="{BB962C8B-B14F-4D97-AF65-F5344CB8AC3E}">
        <p14:creationId xmlns:p14="http://schemas.microsoft.com/office/powerpoint/2010/main" val="239970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D3D0821-BD41-41E2-AD50-E499ECE2929B}"/>
              </a:ext>
            </a:extLst>
          </p:cNvPr>
          <p:cNvSpPr>
            <a:spLocks noGrp="1"/>
          </p:cNvSpPr>
          <p:nvPr>
            <p:ph type="title"/>
          </p:nvPr>
        </p:nvSpPr>
        <p:spPr/>
        <p:txBody>
          <a:bodyPr/>
          <a:lstStyle/>
          <a:p>
            <a:pPr algn="ctr"/>
            <a:r>
              <a:rPr lang="ru-RU" dirty="0" smtClean="0"/>
              <a:t>ПК 1.6 Диаграмма </a:t>
            </a:r>
            <a:r>
              <a:rPr lang="ru-RU" dirty="0"/>
              <a:t>прецедентов</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710" y="2526982"/>
            <a:ext cx="3468140" cy="3927158"/>
          </a:xfrm>
          <a:prstGeom prst="rect">
            <a:avLst/>
          </a:prstGeom>
        </p:spPr>
      </p:pic>
    </p:spTree>
    <p:extLst>
      <p:ext uri="{BB962C8B-B14F-4D97-AF65-F5344CB8AC3E}">
        <p14:creationId xmlns:p14="http://schemas.microsoft.com/office/powerpoint/2010/main" val="163308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AF42DFE-4F4B-4C01-8954-F1EA9D2743E9}"/>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ПК 1.1 Диаграмма </a:t>
            </a:r>
            <a:r>
              <a:rPr lang="ru-RU" dirty="0">
                <a:latin typeface="Times New Roman" panose="02020603050405020304" pitchFamily="18" charset="0"/>
                <a:cs typeface="Times New Roman" panose="02020603050405020304" pitchFamily="18" charset="0"/>
              </a:rPr>
              <a:t>классов</a:t>
            </a:r>
          </a:p>
        </p:txBody>
      </p:sp>
      <p:sp>
        <p:nvSpPr>
          <p:cNvPr id="3" name="Прямоугольник 2"/>
          <p:cNvSpPr/>
          <p:nvPr/>
        </p:nvSpPr>
        <p:spPr>
          <a:xfrm>
            <a:off x="6958149" y="3774281"/>
            <a:ext cx="1254034" cy="1340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638" y="2643717"/>
            <a:ext cx="6428338" cy="3612227"/>
          </a:xfrm>
          <a:prstGeom prst="rect">
            <a:avLst/>
          </a:prstGeom>
        </p:spPr>
      </p:pic>
    </p:spTree>
    <p:extLst>
      <p:ext uri="{BB962C8B-B14F-4D97-AF65-F5344CB8AC3E}">
        <p14:creationId xmlns:p14="http://schemas.microsoft.com/office/powerpoint/2010/main" val="86533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154954" y="3342784"/>
            <a:ext cx="5687219" cy="3515216"/>
          </a:xfrm>
          <a:prstGeom prst="rect">
            <a:avLst/>
          </a:prstGeom>
        </p:spPr>
      </p:pic>
      <p:sp>
        <p:nvSpPr>
          <p:cNvPr id="2" name="Заголовок 1"/>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ПК 1.2 Определение классов по диаграмме</a:t>
            </a:r>
            <a:r>
              <a:rPr lang="ru-RU" dirty="0" smtClean="0"/>
              <a:t/>
            </a:r>
            <a:br>
              <a:rPr lang="ru-RU" dirty="0" smtClean="0"/>
            </a:br>
            <a:endParaRPr lang="ru-RU" dirty="0"/>
          </a:p>
        </p:txBody>
      </p:sp>
      <p:sp>
        <p:nvSpPr>
          <p:cNvPr id="3" name="Объект 2"/>
          <p:cNvSpPr>
            <a:spLocks noGrp="1"/>
          </p:cNvSpPr>
          <p:nvPr>
            <p:ph idx="1"/>
          </p:nvPr>
        </p:nvSpPr>
        <p:spPr/>
        <p:txBody>
          <a:bodyPr/>
          <a:lstStyle/>
          <a:p>
            <a:pPr marL="0" indent="0"/>
            <a:r>
              <a:rPr lang="ru-RU" dirty="0" smtClean="0">
                <a:latin typeface="Times New Roman" panose="02020603050405020304" pitchFamily="18" charset="0"/>
                <a:cs typeface="Times New Roman" panose="02020603050405020304" pitchFamily="18" charset="0"/>
              </a:rPr>
              <a:t>Листинг 1. </a:t>
            </a:r>
            <a:r>
              <a:rPr lang="en-US" dirty="0" smtClean="0">
                <a:latin typeface="Times New Roman" panose="02020603050405020304" pitchFamily="18" charset="0"/>
                <a:cs typeface="Times New Roman" panose="02020603050405020304" pitchFamily="18" charset="0"/>
              </a:rPr>
              <a:t>(class Database):</a:t>
            </a:r>
          </a:p>
          <a:p>
            <a:pPr marL="0" indent="0">
              <a:buNone/>
            </a:pPr>
            <a:r>
              <a:rPr lang="ru-RU" dirty="0">
                <a:latin typeface="Times New Roman" panose="02020603050405020304" pitchFamily="18" charset="0"/>
                <a:cs typeface="Times New Roman" panose="02020603050405020304" pitchFamily="18" charset="0"/>
              </a:rPr>
              <a:t>Инициализация базы данных</a:t>
            </a:r>
            <a:endParaRPr lang="en-US" dirty="0" smtClean="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5321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625558"/>
            <a:ext cx="8761413" cy="708025"/>
          </a:xfrm>
        </p:spPr>
        <p:txBody>
          <a:bodyPr/>
          <a:lstStyle/>
          <a:p>
            <a:r>
              <a:rPr lang="en-US" dirty="0"/>
              <a:t/>
            </a:r>
            <a:br>
              <a:rPr lang="en-US" dirty="0"/>
            </a:br>
            <a:endParaRPr lang="ru-RU" dirty="0"/>
          </a:p>
        </p:txBody>
      </p:sp>
      <p:sp>
        <p:nvSpPr>
          <p:cNvPr id="3" name="Объект 2"/>
          <p:cNvSpPr>
            <a:spLocks noGrp="1"/>
          </p:cNvSpPr>
          <p:nvPr>
            <p:ph idx="4294967295"/>
          </p:nvPr>
        </p:nvSpPr>
        <p:spPr>
          <a:xfrm>
            <a:off x="0" y="625558"/>
            <a:ext cx="8824913" cy="3416300"/>
          </a:xfrm>
        </p:spPr>
        <p:txBody>
          <a:bodyPr/>
          <a:lstStyle/>
          <a:p>
            <a:pPr marL="1076325" indent="-179388">
              <a:tabLst>
                <a:tab pos="985838" algn="l"/>
              </a:tabLst>
            </a:pPr>
            <a:r>
              <a:rPr lang="ru-RU" dirty="0" smtClean="0">
                <a:latin typeface="Times New Roman" panose="02020603050405020304" pitchFamily="18" charset="0"/>
                <a:cs typeface="Times New Roman" panose="02020603050405020304" pitchFamily="18" charset="0"/>
              </a:rPr>
              <a:t>Листинг 2.</a:t>
            </a:r>
            <a:r>
              <a:rPr lang="en-US" dirty="0" smtClean="0">
                <a:latin typeface="Times New Roman" panose="02020603050405020304" pitchFamily="18" charset="0"/>
                <a:cs typeface="Times New Roman" panose="02020603050405020304" pitchFamily="18" charset="0"/>
              </a:rPr>
              <a:t> (class</a:t>
            </a:r>
            <a:r>
              <a:rPr lang="ru-RU"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DatabaseHelper</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pPr marL="1076325" indent="-179388">
              <a:buNone/>
              <a:tabLst>
                <a:tab pos="985838" algn="l"/>
              </a:tabLst>
            </a:pPr>
            <a:r>
              <a:rPr lang="ru-RU" dirty="0" smtClean="0">
                <a:latin typeface="Times New Roman" panose="02020603050405020304" pitchFamily="18" charset="0"/>
                <a:cs typeface="Times New Roman" panose="02020603050405020304" pitchFamily="18" charset="0"/>
              </a:rPr>
              <a:t>Утилитарные функции приложения</a:t>
            </a:r>
            <a:endParaRPr lang="en-US" dirty="0" smtClean="0">
              <a:latin typeface="Times New Roman" panose="02020603050405020304" pitchFamily="18" charset="0"/>
              <a:cs typeface="Times New Roman" panose="02020603050405020304" pitchFamily="18" charset="0"/>
            </a:endParaRPr>
          </a:p>
          <a:p>
            <a:pPr marL="0" indent="0">
              <a:buNone/>
            </a:pPr>
            <a:endParaRPr lang="ru-RU" dirty="0"/>
          </a:p>
        </p:txBody>
      </p:sp>
      <p:pic>
        <p:nvPicPr>
          <p:cNvPr id="6" name="Рисунок 5"/>
          <p:cNvPicPr/>
          <p:nvPr/>
        </p:nvPicPr>
        <p:blipFill rotWithShape="1">
          <a:blip r:embed="rId2">
            <a:extLst>
              <a:ext uri="{28A0092B-C50C-407E-A947-70E740481C1C}">
                <a14:useLocalDpi xmlns:a14="http://schemas.microsoft.com/office/drawing/2010/main" val="0"/>
              </a:ext>
            </a:extLst>
          </a:blip>
          <a:srcRect b="3609"/>
          <a:stretch/>
        </p:blipFill>
        <p:spPr bwMode="auto">
          <a:xfrm>
            <a:off x="848805" y="1333583"/>
            <a:ext cx="9064740" cy="53478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90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010321" y="1333583"/>
            <a:ext cx="9237861" cy="5415511"/>
          </a:xfrm>
          <a:prstGeom prst="rect">
            <a:avLst/>
          </a:prstGeom>
        </p:spPr>
      </p:pic>
      <p:sp>
        <p:nvSpPr>
          <p:cNvPr id="2" name="Заголовок 1"/>
          <p:cNvSpPr>
            <a:spLocks noGrp="1"/>
          </p:cNvSpPr>
          <p:nvPr>
            <p:ph type="title" idx="4294967295"/>
          </p:nvPr>
        </p:nvSpPr>
        <p:spPr>
          <a:xfrm>
            <a:off x="0" y="625558"/>
            <a:ext cx="8761413" cy="708025"/>
          </a:xfrm>
        </p:spPr>
        <p:txBody>
          <a:bodyPr/>
          <a:lstStyle/>
          <a:p>
            <a:r>
              <a:rPr lang="en-US" dirty="0"/>
              <a:t/>
            </a:r>
            <a:br>
              <a:rPr lang="en-US" dirty="0"/>
            </a:br>
            <a:endParaRPr lang="ru-RU" dirty="0"/>
          </a:p>
        </p:txBody>
      </p:sp>
      <p:sp>
        <p:nvSpPr>
          <p:cNvPr id="3" name="Объект 2"/>
          <p:cNvSpPr>
            <a:spLocks noGrp="1"/>
          </p:cNvSpPr>
          <p:nvPr>
            <p:ph idx="4294967295"/>
          </p:nvPr>
        </p:nvSpPr>
        <p:spPr>
          <a:xfrm>
            <a:off x="0" y="625558"/>
            <a:ext cx="8824913" cy="3416300"/>
          </a:xfrm>
        </p:spPr>
        <p:txBody>
          <a:bodyPr/>
          <a:lstStyle/>
          <a:p>
            <a:pPr marL="1076325" indent="-179388">
              <a:tabLst>
                <a:tab pos="985838" algn="l"/>
              </a:tabLst>
            </a:pPr>
            <a:r>
              <a:rPr lang="ru-RU" dirty="0" smtClean="0">
                <a:latin typeface="Times New Roman" panose="02020603050405020304" pitchFamily="18" charset="0"/>
                <a:cs typeface="Times New Roman" panose="02020603050405020304" pitchFamily="18" charset="0"/>
              </a:rPr>
              <a:t>Листинг </a:t>
            </a:r>
            <a:r>
              <a:rPr lang="en-US" dirty="0" smtClean="0">
                <a:latin typeface="Times New Roman" panose="02020603050405020304" pitchFamily="18" charset="0"/>
                <a:cs typeface="Times New Roman" panose="02020603050405020304" pitchFamily="18" charset="0"/>
              </a:rPr>
              <a:t>3</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(class Window):</a:t>
            </a:r>
            <a:endParaRPr lang="ru-RU" dirty="0" smtClean="0">
              <a:latin typeface="Times New Roman" panose="02020603050405020304" pitchFamily="18" charset="0"/>
              <a:cs typeface="Times New Roman" panose="02020603050405020304" pitchFamily="18" charset="0"/>
            </a:endParaRPr>
          </a:p>
          <a:p>
            <a:pPr marL="1076325" indent="-179388">
              <a:buNone/>
              <a:tabLst>
                <a:tab pos="985838" algn="l"/>
              </a:tabLst>
            </a:pPr>
            <a:r>
              <a:rPr lang="ru-RU" dirty="0">
                <a:latin typeface="Times New Roman" panose="02020603050405020304" pitchFamily="18" charset="0"/>
                <a:cs typeface="Times New Roman" panose="02020603050405020304" pitchFamily="18" charset="0"/>
              </a:rPr>
              <a:t>Работа с окном приложения</a:t>
            </a:r>
            <a:endParaRPr lang="en-US" dirty="0" smtClean="0">
              <a:latin typeface="Times New Roman" panose="02020603050405020304" pitchFamily="18"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145190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ПК 1.</a:t>
            </a:r>
            <a:r>
              <a:rPr lang="en-US" dirty="0" smtClean="0">
                <a:latin typeface="Times New Roman" panose="02020603050405020304" pitchFamily="18" charset="0"/>
                <a:cs typeface="Times New Roman" panose="02020603050405020304" pitchFamily="18" charset="0"/>
              </a:rPr>
              <a:t>2</a:t>
            </a:r>
            <a:r>
              <a:rPr lang="ru-RU" dirty="0" smtClean="0">
                <a:latin typeface="Times New Roman" panose="02020603050405020304" pitchFamily="18" charset="0"/>
                <a:cs typeface="Times New Roman" panose="02020603050405020304" pitchFamily="18" charset="0"/>
              </a:rPr>
              <a:t> Проект с классами для выполнения задания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449263" indent="-182563">
              <a:tabLst>
                <a:tab pos="985838" algn="l"/>
              </a:tabLst>
            </a:pPr>
            <a:r>
              <a:rPr lang="ru-RU" dirty="0" smtClean="0">
                <a:latin typeface="Times New Roman" panose="02020603050405020304" pitchFamily="18" charset="0"/>
                <a:cs typeface="Times New Roman" panose="02020603050405020304" pitchFamily="18" charset="0"/>
              </a:rPr>
              <a:t>Листинг 4.</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Главный модуль</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2566986" y="2983334"/>
            <a:ext cx="5528289" cy="3874666"/>
          </a:xfrm>
          <a:prstGeom prst="rect">
            <a:avLst/>
          </a:prstGeom>
        </p:spPr>
      </p:pic>
    </p:spTree>
    <p:extLst>
      <p:ext uri="{BB962C8B-B14F-4D97-AF65-F5344CB8AC3E}">
        <p14:creationId xmlns:p14="http://schemas.microsoft.com/office/powerpoint/2010/main" val="266193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Ион (конференц-зал)">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Ион (конференц-зал)">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конференц-зал)">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310</TotalTime>
  <Words>369</Words>
  <Application>Microsoft Office PowerPoint</Application>
  <PresentationFormat>Широкоэкранный</PresentationFormat>
  <Paragraphs>44</Paragraphs>
  <Slides>14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Century Gothic</vt:lpstr>
      <vt:lpstr>Times New Roman</vt:lpstr>
      <vt:lpstr>Wingdings 3</vt:lpstr>
      <vt:lpstr>Ион (конференц-зал)</vt:lpstr>
      <vt:lpstr>Экзаменационный билет №16 по модулю ПМ.01 «Разработка программных модулей  программного обеспечения для компьютерных систем»  Тема: «Приложение “Учет производственной деятельности“.»</vt:lpstr>
      <vt:lpstr>Инструменты</vt:lpstr>
      <vt:lpstr>ПК 1.6 Описание задачи</vt:lpstr>
      <vt:lpstr>ПК 1.6 Диаграмма прецедентов</vt:lpstr>
      <vt:lpstr>ПК 1.1 Диаграмма классов</vt:lpstr>
      <vt:lpstr>ПК 1.2 Определение классов по диаграмме </vt:lpstr>
      <vt:lpstr> </vt:lpstr>
      <vt:lpstr> </vt:lpstr>
      <vt:lpstr>ПК 1.2 Проект с классами для выполнения задания</vt:lpstr>
      <vt:lpstr>ПК 1.3 Отладка одного из модулей при разработке</vt:lpstr>
      <vt:lpstr> </vt:lpstr>
      <vt:lpstr>ПК 1.4 Тестовые наборы и тестирование одного из модулей</vt:lpstr>
      <vt:lpstr>ПК 1.5 Значение временной сложности О для одного из методов. Значение О оптимального кода</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 МДК.01.02 «Прикладное программирование» Тема: «Приложение “Таск-анализатор репозиториев”. Клиентная часть»</dc:title>
  <dc:creator>asd asd</dc:creator>
  <cp:lastModifiedBy>Учетная запись Майкрософт</cp:lastModifiedBy>
  <cp:revision>46</cp:revision>
  <dcterms:created xsi:type="dcterms:W3CDTF">2021-05-10T13:21:17Z</dcterms:created>
  <dcterms:modified xsi:type="dcterms:W3CDTF">2021-07-04T14:17:57Z</dcterms:modified>
</cp:coreProperties>
</file>