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0236f21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0236f21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0236f21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0236f21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0236f21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0236f21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0236f212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0236f212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0236f21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0236f21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0236f21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0236f21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0d34376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0d34376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0236f2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0236f2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0236f21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0236f21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0236f21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0236f21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0236f2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0236f2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0236f212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0236f212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0236f21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0236f21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0236f21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0236f21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7550" y="470175"/>
            <a:ext cx="7695900" cy="27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20124D"/>
                </a:solidFill>
              </a:rPr>
              <a:t>ЭКЗАМЕН</a:t>
            </a:r>
            <a:endParaRPr sz="31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20124D"/>
                </a:solidFill>
              </a:rPr>
              <a:t>По модулю ПМ.01 </a:t>
            </a:r>
            <a:endParaRPr sz="31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4400"/>
              <a:buFont typeface="Times New Roman"/>
              <a:buNone/>
            </a:pPr>
            <a:r>
              <a:rPr lang="ru" sz="3100">
                <a:solidFill>
                  <a:srgbClr val="20124D"/>
                </a:solidFill>
              </a:rPr>
              <a:t>«Разработка программных модулей программного обеспечения для</a:t>
            </a:r>
            <a:r>
              <a:rPr lang="ru" sz="45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3100">
                <a:solidFill>
                  <a:srgbClr val="20124D"/>
                </a:solidFill>
              </a:rPr>
              <a:t>компьютерных систем»</a:t>
            </a:r>
            <a:endParaRPr sz="3100">
              <a:solidFill>
                <a:srgbClr val="20124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42450" y="3203175"/>
            <a:ext cx="33399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Выполнил:</a:t>
            </a:r>
            <a:endParaRPr sz="2000"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Студент группы П2-17</a:t>
            </a:r>
            <a:endParaRPr sz="2000"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Соколов Ярослав</a:t>
            </a:r>
            <a:endParaRPr sz="2000"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255250" y="123550"/>
            <a:ext cx="76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ПК.1.4 по ПП </a:t>
            </a:r>
            <a:r>
              <a:rPr lang="ru">
                <a:solidFill>
                  <a:srgbClr val="20124D"/>
                </a:solidFill>
              </a:rPr>
              <a:t>0.1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00" y="1665375"/>
            <a:ext cx="1741650" cy="21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500" y="1665375"/>
            <a:ext cx="3910650" cy="21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219550" y="566400"/>
            <a:ext cx="7536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Тестирование модуля</a:t>
            </a:r>
            <a:endParaRPr sz="2000">
              <a:solidFill>
                <a:srgbClr val="20124D"/>
              </a:solidFill>
            </a:endParaRPr>
          </a:p>
          <a:p>
            <a:pPr indent="26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124D"/>
              </a:solidFill>
            </a:endParaRPr>
          </a:p>
          <a:p>
            <a:pPr indent="26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В результате тестирования были собраны конструкции</a:t>
            </a:r>
            <a:endParaRPr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794450" y="58000"/>
            <a:ext cx="80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ПК.1.5 по КП 0.1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Анализ оптимальности использования памяти и быстродействия </a:t>
            </a:r>
            <a:endParaRPr sz="2000">
              <a:solidFill>
                <a:srgbClr val="20124D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217100" y="901400"/>
            <a:ext cx="7501500" cy="14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от компилятора: Output Size: 135,3515625 KiB - Compilation Time: 0,19s 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нагрузка Загрузка ЦП 0,4% 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общая нагрузка на оперативную память 7,4 мб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нагрузка раздельно на Рисунке 11.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50" y="2225975"/>
            <a:ext cx="3956851" cy="6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68050" y="2633700"/>
            <a:ext cx="65997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Пустая программа: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от компилятора: Output Size: 127,931640625 KiB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Compilation Time: 0,25s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нагрузка Загрузка ЦП 0,1% 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общая нагрузка на оперативную память 6,5 мб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нагрузка раздельно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на Рисунке 12.</a:t>
            </a:r>
            <a:endParaRPr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0" y="4352575"/>
            <a:ext cx="4927349" cy="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087075" y="98725"/>
            <a:ext cx="763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ПК.1.5 по ПП </a:t>
            </a:r>
            <a:r>
              <a:rPr lang="ru">
                <a:solidFill>
                  <a:srgbClr val="20124D"/>
                </a:solidFill>
              </a:rPr>
              <a:t>0.1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Оптимизация программного кода модуля </a:t>
            </a:r>
            <a:endParaRPr sz="2000">
              <a:solidFill>
                <a:srgbClr val="20124D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388" y="3574125"/>
            <a:ext cx="6633474" cy="15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300" y="1568425"/>
            <a:ext cx="6737649" cy="15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736575" y="1125925"/>
            <a:ext cx="61773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до </a:t>
            </a:r>
            <a:r>
              <a:rPr lang="ru">
                <a:solidFill>
                  <a:srgbClr val="20124D"/>
                </a:solidFill>
              </a:rPr>
              <a:t>оптимизации </a:t>
            </a:r>
            <a:r>
              <a:rPr lang="ru">
                <a:solidFill>
                  <a:srgbClr val="20124D"/>
                </a:solidFill>
              </a:rPr>
              <a:t>программного кода 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128325" y="3099225"/>
            <a:ext cx="4863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после </a:t>
            </a:r>
            <a:r>
              <a:rPr lang="ru">
                <a:solidFill>
                  <a:srgbClr val="20124D"/>
                </a:solidFill>
              </a:rPr>
              <a:t>оптимизации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1125475" y="170025"/>
            <a:ext cx="75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ПК.1.6 по МДК 01.02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Диаграмма прецедентов</a:t>
            </a:r>
            <a:endParaRPr sz="2000">
              <a:solidFill>
                <a:srgbClr val="20124D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200" y="1414150"/>
            <a:ext cx="6999626" cy="31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627625" y="194975"/>
            <a:ext cx="83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ПК.1.6 по УП</a:t>
            </a:r>
            <a:r>
              <a:rPr lang="ru">
                <a:solidFill>
                  <a:srgbClr val="073763"/>
                </a:solidFill>
              </a:rPr>
              <a:t> </a:t>
            </a:r>
            <a:r>
              <a:rPr lang="ru">
                <a:solidFill>
                  <a:srgbClr val="20124D"/>
                </a:solidFill>
              </a:rPr>
              <a:t>0.1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Блок - схемы к задаче </a:t>
            </a:r>
            <a:r>
              <a:rPr lang="ru" sz="1900">
                <a:solidFill>
                  <a:srgbClr val="20124D"/>
                </a:solidFill>
              </a:rPr>
              <a:t>«</a:t>
            </a:r>
            <a:r>
              <a:rPr lang="ru" sz="2000">
                <a:solidFill>
                  <a:srgbClr val="20124D"/>
                </a:solidFill>
              </a:rPr>
              <a:t>Аналитический анализ</a:t>
            </a:r>
            <a:r>
              <a:rPr lang="ru">
                <a:solidFill>
                  <a:srgbClr val="20124D"/>
                </a:solidFill>
              </a:rPr>
              <a:t> </a:t>
            </a:r>
            <a:r>
              <a:rPr lang="ru" sz="2000">
                <a:solidFill>
                  <a:srgbClr val="20124D"/>
                </a:solidFill>
              </a:rPr>
              <a:t>программ</a:t>
            </a:r>
            <a:r>
              <a:rPr lang="ru" sz="1900">
                <a:solidFill>
                  <a:srgbClr val="20124D"/>
                </a:solidFill>
              </a:rPr>
              <a:t>»</a:t>
            </a:r>
            <a:endParaRPr sz="19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Блок</a:t>
            </a:r>
            <a:r>
              <a:rPr lang="ru">
                <a:solidFill>
                  <a:srgbClr val="FFFFFF"/>
                </a:solidFill>
              </a:rPr>
              <a:t> 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51" y="1200675"/>
            <a:ext cx="288310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638" y="1170125"/>
            <a:ext cx="319007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0707" y="1149750"/>
            <a:ext cx="13430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620350" y="2072100"/>
            <a:ext cx="5707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20124D"/>
                </a:solidFill>
              </a:rPr>
              <a:t>Спасибо за внимание!</a:t>
            </a:r>
            <a:endParaRPr sz="32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Компетенции и ПК</a:t>
            </a:r>
            <a:r>
              <a:rPr lang="ru">
                <a:solidFill>
                  <a:srgbClr val="20124D"/>
                </a:solidFill>
              </a:rPr>
              <a:t> 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Таблица отображения приведенных ПК </a:t>
            </a:r>
            <a:endParaRPr sz="2000"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в соответствующей компетенции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75" y="2030750"/>
            <a:ext cx="6901300" cy="17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100100" y="150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ПК.1.1 в МДК 01.02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Диаграмма классов</a:t>
            </a:r>
            <a:r>
              <a:rPr lang="ru">
                <a:solidFill>
                  <a:srgbClr val="20124D"/>
                </a:solidFill>
              </a:rPr>
              <a:t> 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125" y="1064350"/>
            <a:ext cx="5846000" cy="29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65875" y="-33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ПК.1.1 КП 0.1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Диаграмма класса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650" y="776100"/>
            <a:ext cx="5459875" cy="38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84400" y="52875"/>
            <a:ext cx="774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ПК.1.2 по МДК 01.01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Разработка проекта</a:t>
            </a:r>
            <a:endParaRPr sz="2000">
              <a:solidFill>
                <a:srgbClr val="20124D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150" y="1028700"/>
            <a:ext cx="6735152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57525" y="15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ПК.1.2 по МДК 01.02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Разработка проекта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50" y="1135650"/>
            <a:ext cx="7786148" cy="397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562150" y="4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ПК.1.3 по МДК 01.01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50" y="1694975"/>
            <a:ext cx="5940849" cy="12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278450" y="3010575"/>
            <a:ext cx="5574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Проблема была в разнице компиляторов. 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Результат после отладки.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000" y="3556800"/>
            <a:ext cx="3258901" cy="13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6259725" y="4409975"/>
            <a:ext cx="2933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Ошибок нет.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551825" y="585725"/>
            <a:ext cx="4725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  <a:latin typeface="Trebuchet MS"/>
                <a:ea typeface="Trebuchet MS"/>
                <a:cs typeface="Trebuchet MS"/>
                <a:sym typeface="Trebuchet MS"/>
              </a:rPr>
              <a:t>Отладка модуля при разработке</a:t>
            </a:r>
            <a:endParaRPr sz="1000">
              <a:solidFill>
                <a:srgbClr val="20124D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719600" y="1024950"/>
            <a:ext cx="7000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При попытке запустить программу компилятором было выведено следующее сообщение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23400" y="18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ПК.1.3 по УП 0.1  </a:t>
            </a:r>
            <a:endParaRPr>
              <a:solidFill>
                <a:srgbClr val="20124D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525" y="1472075"/>
            <a:ext cx="4667681" cy="11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656150" y="992075"/>
            <a:ext cx="5556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При попытке запустить программу компилятор вывел ошибку: 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637050" y="2872225"/>
            <a:ext cx="5463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6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Проблема была следующая: в </a:t>
            </a: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программном</a:t>
            </a: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 коде использовалась </a:t>
            </a: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необъявленная</a:t>
            </a: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   переменная.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26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Результат после отладки: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250" y="3473100"/>
            <a:ext cx="1692275" cy="1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132125" y="3839700"/>
            <a:ext cx="2169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Nunito"/>
                <a:ea typeface="Nunito"/>
                <a:cs typeface="Nunito"/>
                <a:sym typeface="Nunito"/>
              </a:rPr>
              <a:t>Ошибок нет.</a:t>
            </a:r>
            <a:endParaRPr>
              <a:solidFill>
                <a:srgbClr val="20124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761025" y="597750"/>
            <a:ext cx="47250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  <a:latin typeface="Trebuchet MS"/>
                <a:ea typeface="Trebuchet MS"/>
                <a:cs typeface="Trebuchet MS"/>
                <a:sym typeface="Trebuchet MS"/>
              </a:rPr>
              <a:t>Отладка модуля при разработке</a:t>
            </a:r>
            <a:endParaRPr sz="10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252750" y="231150"/>
            <a:ext cx="79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</a:rPr>
              <a:t>ПК.1.4 по КП 0.1</a:t>
            </a:r>
            <a:endParaRPr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0124D"/>
                </a:solidFill>
              </a:rPr>
              <a:t>Тестирование модуля</a:t>
            </a:r>
            <a:endParaRPr sz="2000">
              <a:solidFill>
                <a:srgbClr val="20124D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00" y="1209775"/>
            <a:ext cx="2636604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415750" y="1242600"/>
            <a:ext cx="42522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Для отладки использовался встроенный в среду разработки отладчик.</a:t>
            </a:r>
            <a:endParaRPr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021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	Отладка производилась посредством следующих действий:</a:t>
            </a:r>
            <a:endParaRPr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8997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aven Pro"/>
              <a:buChar char="●"/>
            </a:pPr>
            <a:r>
              <a:rPr lang="ru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Отслеживания значений переменных;</a:t>
            </a:r>
            <a:endParaRPr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8997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aven Pro"/>
              <a:buChar char="●"/>
            </a:pPr>
            <a:r>
              <a:rPr lang="ru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Проведение проверок процедур;</a:t>
            </a:r>
            <a:endParaRPr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8997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aven Pro"/>
              <a:buChar char="●"/>
            </a:pPr>
            <a:r>
              <a:rPr lang="ru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Встраиванием отслеживающих флагов;</a:t>
            </a:r>
            <a:endParaRPr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8997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Maven Pro"/>
              <a:buChar char="●"/>
            </a:pPr>
            <a:r>
              <a:rPr lang="ru">
                <a:solidFill>
                  <a:srgbClr val="20124D"/>
                </a:solidFill>
                <a:latin typeface="Maven Pro"/>
                <a:ea typeface="Maven Pro"/>
                <a:cs typeface="Maven Pro"/>
                <a:sym typeface="Maven Pro"/>
              </a:rPr>
              <a:t>Использование тестовых наборов.</a:t>
            </a:r>
            <a:endParaRPr>
              <a:solidFill>
                <a:srgbClr val="20124D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