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30F14-CCE9-42CB-8BD9-4C58B89E60C7}" v="3" dt="2021-11-24T16:03:09.886"/>
    <p1510:client id="{0E06A174-5BE3-4B3D-A773-4A97897C070D}" v="30" dt="2021-11-17T15:05:05.748"/>
    <p1510:client id="{CD5C42D9-F459-4B72-97A8-D44EE9E33214}" v="19" dt="2021-11-24T16:11:12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2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7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1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160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2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45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45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04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3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6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9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9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3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5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3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6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25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УП 03.01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Выполнил: Михайлов Д.А</a:t>
            </a:r>
          </a:p>
          <a:p>
            <a:r>
              <a:rPr lang="ru-RU" dirty="0"/>
              <a:t>группа П2-18</a:t>
            </a:r>
          </a:p>
        </p:txBody>
      </p:sp>
    </p:spTree>
    <p:extLst>
      <p:ext uri="{BB962C8B-B14F-4D97-AF65-F5344CB8AC3E}">
        <p14:creationId xmlns:p14="http://schemas.microsoft.com/office/powerpoint/2010/main" val="2858665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cap="all" dirty="0">
                <a:effectLst>
                  <a:outerShdw sx="0" sy="0">
                    <a:srgbClr val="000000"/>
                  </a:outerShdw>
                </a:effectLst>
              </a:rPr>
              <a:t>Порядок контроля и приемки</a:t>
            </a:r>
            <a:br>
              <a:rPr lang="ru-RU" b="1" dirty="0">
                <a:effectLst>
                  <a:outerShdw sx="0" sy="0">
                    <a:srgbClr val="000000"/>
                  </a:outerShdw>
                </a:effectLst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ru-RU" b="1" dirty="0">
                <a:effectLst>
                  <a:outerShdw sx="0" sy="0">
                    <a:srgbClr val="000000"/>
                  </a:outerShdw>
                </a:effectLst>
              </a:rPr>
              <a:t>Виды испытаний</a:t>
            </a:r>
          </a:p>
          <a:p>
            <a:r>
              <a:rPr lang="ru-RU" dirty="0"/>
              <a:t> Приемо-сдаточные испытания программы должны проводиться согласно разработанной и согласованной «Программы и методики испытаний».</a:t>
            </a:r>
          </a:p>
          <a:p>
            <a:r>
              <a:rPr lang="ru-RU" dirty="0"/>
              <a:t>Ход проведения приемо-сдаточных испытаний документируется в Протоколе проведения испытаний.</a:t>
            </a:r>
          </a:p>
          <a:p>
            <a:r>
              <a:rPr lang="ru-RU" dirty="0"/>
              <a:t> </a:t>
            </a:r>
            <a:r>
              <a:rPr lang="ru-RU" b="1" dirty="0">
                <a:effectLst>
                  <a:outerShdw sx="0" sy="0">
                    <a:srgbClr val="000000"/>
                  </a:outerShdw>
                </a:effectLst>
              </a:rPr>
              <a:t>Общие требования к приемке работы</a:t>
            </a:r>
          </a:p>
          <a:p>
            <a:r>
              <a:rPr lang="ru-RU" dirty="0"/>
              <a:t> После проведения испытаний в полном объеме, на основании «Протокола испытаний» утверждают «Свидетельство о приемке» и производят запись в программном документе «Формуляр».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86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задние на УП 03.01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ru-RU" dirty="0"/>
              <a:t>Создать программу калькулятор и блокнот и разработать к ним ТЗ </a:t>
            </a:r>
            <a:endParaRPr lang="ru-RU"/>
          </a:p>
          <a:p>
            <a:pPr marL="0" indent="0">
              <a:buNone/>
            </a:pPr>
            <a:endParaRPr lang="ru-RU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8447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cap="all" dirty="0">
                <a:effectLst>
                  <a:outerShdw sx="0" sy="0">
                    <a:srgbClr val="000000"/>
                  </a:outerShdw>
                </a:effectLst>
              </a:rPr>
              <a:t>Основание для разработки</a:t>
            </a:r>
            <a:br>
              <a:rPr lang="ru-RU" b="1" dirty="0">
                <a:effectLst>
                  <a:outerShdw sx="0" sy="0">
                    <a:srgbClr val="000000"/>
                  </a:outerShdw>
                </a:effectLst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Приказ </a:t>
            </a:r>
            <a:r>
              <a:rPr lang="ru-RU" b="1" dirty="0"/>
              <a:t> № 01-05-2082 от 26.10.2021</a:t>
            </a:r>
            <a:r>
              <a:rPr lang="ru-RU" dirty="0"/>
              <a:t> от  организации учебной практики об организации практической подготовки и направлении на учебную практику УП.02.01 обучающихся 4 курса  группы  П2-18 Колледжа  космического  машиностроения  и технологий «Технологического университета»</a:t>
            </a:r>
          </a:p>
        </p:txBody>
      </p:sp>
    </p:spTree>
    <p:extLst>
      <p:ext uri="{BB962C8B-B14F-4D97-AF65-F5344CB8AC3E}">
        <p14:creationId xmlns:p14="http://schemas.microsoft.com/office/powerpoint/2010/main" val="140966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cap="all" dirty="0">
                <a:effectLst>
                  <a:outerShdw sx="0" sy="0">
                    <a:srgbClr val="000000"/>
                  </a:outerShdw>
                </a:effectLst>
              </a:rPr>
              <a:t>Назначение разработки калькулятора</a:t>
            </a:r>
            <a:br>
              <a:rPr lang="ru-RU" b="1" dirty="0">
                <a:effectLst>
                  <a:outerShdw sx="0" sy="0">
                    <a:srgbClr val="000000"/>
                  </a:outerShdw>
                </a:effectLst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ru-RU" b="1" dirty="0">
                <a:effectLst>
                  <a:outerShdw sx="0" sy="0">
                    <a:srgbClr val="000000"/>
                  </a:outerShdw>
                </a:effectLst>
              </a:rPr>
              <a:t>Функциональное назначение программы</a:t>
            </a:r>
          </a:p>
          <a:p>
            <a:r>
              <a:rPr lang="ru-RU" dirty="0"/>
              <a:t>Функциональным назначением программы является выполнение функций электронного калькулятора.</a:t>
            </a:r>
          </a:p>
          <a:p>
            <a:pPr lvl="1" fontAlgn="base"/>
            <a:r>
              <a:rPr lang="ru-RU" b="1" dirty="0">
                <a:effectLst>
                  <a:outerShdw sx="0" sy="0">
                    <a:srgbClr val="000000"/>
                  </a:outerShdw>
                </a:effectLst>
              </a:rPr>
              <a:t>Эксплуатационное назначение программы</a:t>
            </a:r>
          </a:p>
          <a:p>
            <a:r>
              <a:rPr lang="ru-RU" dirty="0"/>
              <a:t> Программа должна эксплуатироваться в качестве продукта Учебной практики.</a:t>
            </a:r>
          </a:p>
          <a:p>
            <a:r>
              <a:rPr lang="ru-RU" dirty="0"/>
              <a:t> Конечными пользователями программы должны студенты.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996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all" dirty="0">
                <a:effectLst>
                  <a:outerShdw sx="0" sy="0">
                    <a:srgbClr val="000000"/>
                  </a:outerShdw>
                </a:effectLst>
              </a:rPr>
              <a:t>Назначение разработки блокнота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ru-RU" b="1" dirty="0">
                <a:effectLst>
                  <a:outerShdw sx="0" sy="0">
                    <a:srgbClr val="000000"/>
                  </a:outerShdw>
                </a:effectLst>
              </a:rPr>
              <a:t>Функциональное назначение программы</a:t>
            </a:r>
          </a:p>
          <a:p>
            <a:r>
              <a:rPr lang="ru-RU" dirty="0"/>
              <a:t> Функциональным назначением программы является выполнение функций изменения и создания текстовых документов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34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cap="all" dirty="0">
                <a:effectLst>
                  <a:outerShdw sx="0" sy="0">
                    <a:srgbClr val="000000"/>
                  </a:outerShdw>
                </a:effectLst>
              </a:rPr>
              <a:t>Требования к программе калькулятор</a:t>
            </a:r>
            <a:br>
              <a:rPr lang="ru-RU" b="1" dirty="0">
                <a:effectLst>
                  <a:outerShdw sx="0" sy="0">
                    <a:srgbClr val="000000"/>
                  </a:outerShdw>
                </a:effectLst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должна обеспечивать возможность выполнения перечисленных ниже функций:</a:t>
            </a:r>
          </a:p>
          <a:p>
            <a:pPr marL="0" indent="0">
              <a:buNone/>
            </a:pPr>
            <a:endParaRPr lang="ru-RU" dirty="0"/>
          </a:p>
          <a:p>
            <a:pPr lvl="0"/>
            <a:r>
              <a:rPr lang="ru-RU" dirty="0"/>
              <a:t>арифметическое сложение простых чисел;</a:t>
            </a:r>
          </a:p>
          <a:p>
            <a:pPr lvl="0"/>
            <a:r>
              <a:rPr lang="ru-RU" dirty="0"/>
              <a:t>арифметическое вычитание простых чисел;</a:t>
            </a:r>
          </a:p>
          <a:p>
            <a:pPr lvl="0"/>
            <a:r>
              <a:rPr lang="ru-RU" dirty="0"/>
              <a:t>арифметическое деление простых чисел;</a:t>
            </a:r>
          </a:p>
          <a:p>
            <a:pPr lvl="0"/>
            <a:r>
              <a:rPr lang="ru-RU" dirty="0"/>
              <a:t>арифметическое умножение простых чисел;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66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cap="all" dirty="0">
                <a:effectLst>
                  <a:outerShdw sx="0" sy="0">
                    <a:srgbClr val="000000"/>
                  </a:outerShdw>
                </a:effectLst>
              </a:rPr>
              <a:t>Требования к программе</a:t>
            </a:r>
            <a:r>
              <a:rPr lang="ru-RU" b="1" dirty="0">
                <a:effectLst>
                  <a:outerShdw sx="0" sy="0">
                    <a:srgbClr val="000000"/>
                  </a:outerShdw>
                </a:effectLst>
              </a:rPr>
              <a:t> БЛОКНОТ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должна обеспечивать возможность выполнения перечисленных ниже функций:</a:t>
            </a:r>
          </a:p>
          <a:p>
            <a:endParaRPr lang="ru-RU" dirty="0"/>
          </a:p>
          <a:p>
            <a:pPr lvl="0"/>
            <a:r>
              <a:rPr lang="ru-RU" dirty="0"/>
              <a:t>Создание ТД;</a:t>
            </a:r>
          </a:p>
          <a:p>
            <a:pPr lvl="0"/>
            <a:r>
              <a:rPr lang="ru-RU" dirty="0"/>
              <a:t>Изменение ТД;</a:t>
            </a:r>
          </a:p>
          <a:p>
            <a:pPr lvl="0"/>
            <a:r>
              <a:rPr lang="ru-RU" dirty="0" err="1"/>
              <a:t>Копироване</a:t>
            </a:r>
            <a:r>
              <a:rPr lang="ru-RU" dirty="0"/>
              <a:t> текста;</a:t>
            </a:r>
          </a:p>
          <a:p>
            <a:pPr lvl="0"/>
            <a:r>
              <a:rPr lang="ru-RU" dirty="0"/>
              <a:t>Вставка текста;</a:t>
            </a:r>
          </a:p>
          <a:p>
            <a:pPr lvl="0"/>
            <a:r>
              <a:rPr lang="ru-RU" dirty="0"/>
              <a:t>Вырезать текст;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187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cap="all" dirty="0">
                <a:effectLst>
                  <a:outerShdw sx="0" sy="0">
                    <a:srgbClr val="000000"/>
                  </a:outerShdw>
                </a:effectLst>
              </a:rPr>
              <a:t>Стадии и этапы разработки</a:t>
            </a:r>
            <a:br>
              <a:rPr lang="ru-RU" b="1" dirty="0">
                <a:effectLst>
                  <a:outerShdw sx="0" sy="0">
                    <a:srgbClr val="000000"/>
                  </a:outerShdw>
                </a:effectLst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ru-RU" b="1" dirty="0">
                <a:effectLst>
                  <a:outerShdw sx="0" sy="0">
                    <a:srgbClr val="000000"/>
                  </a:outerShdw>
                </a:effectLst>
              </a:rPr>
              <a:t>Стадии разработки</a:t>
            </a:r>
          </a:p>
          <a:p>
            <a:r>
              <a:rPr lang="ru-RU" dirty="0"/>
              <a:t>Разработка должна быть проведена в три стадии: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r>
              <a:rPr lang="ru-RU" dirty="0"/>
              <a:t>1)	разработка требований к программе;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r>
              <a:rPr lang="ru-RU" dirty="0"/>
              <a:t>2)	разработка технического задания;</a:t>
            </a:r>
          </a:p>
          <a:p>
            <a:pPr marL="0" indent="0">
              <a:buNone/>
            </a:pPr>
            <a:r>
              <a:rPr lang="ru-RU" dirty="0"/>
              <a:t>	 </a:t>
            </a:r>
          </a:p>
          <a:p>
            <a:r>
              <a:rPr lang="ru-RU" dirty="0"/>
              <a:t>3)	тестовая эксплуатация.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32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all" dirty="0">
                <a:effectLst>
                  <a:outerShdw sx="0" sy="0">
                    <a:srgbClr val="000000"/>
                  </a:outerShdw>
                </a:effectLst>
              </a:rPr>
              <a:t>Стадии и этапы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ru-RU" b="1" dirty="0">
                <a:effectLst>
                  <a:outerShdw sx="0" sy="0">
                    <a:srgbClr val="000000"/>
                  </a:outerShdw>
                </a:effectLst>
              </a:rPr>
              <a:t>Этапы разработки</a:t>
            </a:r>
          </a:p>
          <a:p>
            <a:r>
              <a:rPr lang="ru-RU" dirty="0"/>
              <a:t> На стадии разработки технического задания должен быть выполнен этап разработки, согласования и утверждения настоящего технического задания.</a:t>
            </a:r>
          </a:p>
          <a:p>
            <a:r>
              <a:rPr lang="ru-RU" dirty="0"/>
              <a:t>На стадии рабочего проектирования должны быть выполнены перечисленные ниже этапы работ:</a:t>
            </a:r>
          </a:p>
          <a:p>
            <a:pPr marL="0" indent="0">
              <a:buNone/>
            </a:pPr>
            <a:endParaRPr lang="ru-RU" sz="4000" dirty="0"/>
          </a:p>
          <a:p>
            <a:r>
              <a:rPr lang="ru-RU" dirty="0"/>
              <a:t>1)	разработка программы;</a:t>
            </a:r>
          </a:p>
          <a:p>
            <a:r>
              <a:rPr lang="ru-RU" dirty="0"/>
              <a:t>2)	разработка программной документации;</a:t>
            </a:r>
          </a:p>
          <a:p>
            <a:r>
              <a:rPr lang="ru-RU" dirty="0"/>
              <a:t>3)	испытания программы.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8262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170</Words>
  <Application>Microsoft Office PowerPoint</Application>
  <PresentationFormat>Широкоэкранный</PresentationFormat>
  <Paragraphs>53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Ion</vt:lpstr>
      <vt:lpstr>УП 03.01</vt:lpstr>
      <vt:lpstr>Техническое задние на УП 03.01</vt:lpstr>
      <vt:lpstr>Основание для разработки </vt:lpstr>
      <vt:lpstr>Назначение разработки калькулятора </vt:lpstr>
      <vt:lpstr>Назначение разработки блокнота</vt:lpstr>
      <vt:lpstr>Требования к программе калькулятор </vt:lpstr>
      <vt:lpstr>Требования к программе БЛОКНОТ</vt:lpstr>
      <vt:lpstr>Стадии и этапы разработки </vt:lpstr>
      <vt:lpstr>Стадии и этапы разработки</vt:lpstr>
      <vt:lpstr>Порядок контроля и приемки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 02.01</dc:title>
  <dc:creator>Алексей Слесарев</dc:creator>
  <cp:lastModifiedBy>Алексей Слесарев</cp:lastModifiedBy>
  <cp:revision>26</cp:revision>
  <dcterms:created xsi:type="dcterms:W3CDTF">2021-11-17T12:37:44Z</dcterms:created>
  <dcterms:modified xsi:type="dcterms:W3CDTF">2021-11-24T16:11:31Z</dcterms:modified>
</cp:coreProperties>
</file>