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B392C-1CE0-4DE1-873A-F08645A31561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3CF08-E747-41E9-B803-668EFF1799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4645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B392C-1CE0-4DE1-873A-F08645A31561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3CF08-E747-41E9-B803-668EFF1799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60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B392C-1CE0-4DE1-873A-F08645A31561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3CF08-E747-41E9-B803-668EFF1799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566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B392C-1CE0-4DE1-873A-F08645A31561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3CF08-E747-41E9-B803-668EFF1799E5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00903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B392C-1CE0-4DE1-873A-F08645A31561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3CF08-E747-41E9-B803-668EFF1799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9651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B392C-1CE0-4DE1-873A-F08645A31561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3CF08-E747-41E9-B803-668EFF1799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068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B392C-1CE0-4DE1-873A-F08645A31561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3CF08-E747-41E9-B803-668EFF1799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5147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B392C-1CE0-4DE1-873A-F08645A31561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3CF08-E747-41E9-B803-668EFF1799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86824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B392C-1CE0-4DE1-873A-F08645A31561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3CF08-E747-41E9-B803-668EFF1799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2762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B392C-1CE0-4DE1-873A-F08645A31561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3CF08-E747-41E9-B803-668EFF1799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536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B392C-1CE0-4DE1-873A-F08645A31561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3CF08-E747-41E9-B803-668EFF1799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7127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B392C-1CE0-4DE1-873A-F08645A31561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3CF08-E747-41E9-B803-668EFF1799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4241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B392C-1CE0-4DE1-873A-F08645A31561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3CF08-E747-41E9-B803-668EFF1799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306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B392C-1CE0-4DE1-873A-F08645A31561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3CF08-E747-41E9-B803-668EFF1799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5075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B392C-1CE0-4DE1-873A-F08645A31561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3CF08-E747-41E9-B803-668EFF1799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1920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B392C-1CE0-4DE1-873A-F08645A31561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3CF08-E747-41E9-B803-668EFF1799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605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B392C-1CE0-4DE1-873A-F08645A31561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3CF08-E747-41E9-B803-668EFF1799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589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B392C-1CE0-4DE1-873A-F08645A31561}" type="datetimeFigureOut">
              <a:rPr lang="ru-RU" smtClean="0"/>
              <a:t>02.07.2021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3CF08-E747-41E9-B803-668EFF1799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269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95269" y="628093"/>
            <a:ext cx="9001462" cy="2387600"/>
          </a:xfrm>
        </p:spPr>
        <p:txBody>
          <a:bodyPr/>
          <a:lstStyle/>
          <a:p>
            <a:r>
              <a:rPr lang="ru-RU" dirty="0"/>
              <a:t>Модульный экзамен</a:t>
            </a:r>
            <a:br>
              <a:rPr lang="ru-RU" dirty="0"/>
            </a:br>
            <a:r>
              <a:rPr lang="ru-RU" dirty="0"/>
              <a:t>Билет </a:t>
            </a:r>
            <a:r>
              <a:rPr lang="ru-RU" dirty="0" smtClean="0"/>
              <a:t>№ 19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87546" y="3882124"/>
            <a:ext cx="6280104" cy="1579561"/>
          </a:xfrm>
        </p:spPr>
        <p:txBody>
          <a:bodyPr/>
          <a:lstStyle/>
          <a:p>
            <a:pPr algn="r"/>
            <a:r>
              <a:rPr lang="ru-RU" dirty="0">
                <a:effectLst/>
              </a:rPr>
              <a:t>Выполнил студент группы П2-18</a:t>
            </a:r>
          </a:p>
          <a:p>
            <a:pPr algn="r"/>
            <a:r>
              <a:rPr lang="ru-RU" dirty="0">
                <a:effectLst/>
              </a:rPr>
              <a:t>Щепкин Михаил Викторович</a:t>
            </a:r>
          </a:p>
          <a:p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3909478" y="5945060"/>
            <a:ext cx="4373044" cy="4922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Королёв</a:t>
            </a:r>
            <a:r>
              <a:rPr lang="en-US" dirty="0" smtClean="0"/>
              <a:t>, </a:t>
            </a:r>
            <a:r>
              <a:rPr lang="ru-RU" dirty="0" smtClean="0"/>
              <a:t> 2021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981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1443" y="329515"/>
            <a:ext cx="11586822" cy="1491047"/>
          </a:xfrm>
        </p:spPr>
        <p:txBody>
          <a:bodyPr>
            <a:noAutofit/>
          </a:bodyPr>
          <a:lstStyle/>
          <a:p>
            <a:r>
              <a:rPr lang="ru-RU" sz="3000" dirty="0" smtClean="0"/>
              <a:t>ПК 1.5 </a:t>
            </a:r>
            <a:r>
              <a:rPr lang="ru-RU" sz="3000" dirty="0">
                <a:effectLst/>
              </a:rPr>
              <a:t>Значение временной сложности O для одного из методов. Значение O для оптимального кода</a:t>
            </a:r>
            <a:br>
              <a:rPr lang="ru-RU" sz="3000" dirty="0">
                <a:effectLst/>
              </a:rPr>
            </a:br>
            <a:endParaRPr lang="ru-RU" sz="3000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337751" y="2092410"/>
            <a:ext cx="11170508" cy="3369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>
                <a:effectLst/>
              </a:rPr>
              <a:t>О для модуля управления игроком = О(1), </a:t>
            </a:r>
            <a:r>
              <a:rPr lang="ru-RU" sz="1800" dirty="0" err="1">
                <a:effectLst/>
              </a:rPr>
              <a:t>т.к</a:t>
            </a:r>
            <a:r>
              <a:rPr lang="ru-RU" sz="1800" dirty="0">
                <a:effectLst/>
              </a:rPr>
              <a:t> вычислительная сложность алгоритма не зависит от входных данных. Однако, это не значит, что алгоритм выполняется за одну операцию или требует очень мало времени. Это означает</a:t>
            </a:r>
            <a:r>
              <a:rPr lang="en-US" sz="1800" dirty="0">
                <a:effectLst/>
              </a:rPr>
              <a:t>,</a:t>
            </a:r>
            <a:r>
              <a:rPr lang="ru-RU" sz="1800" dirty="0">
                <a:effectLst/>
              </a:rPr>
              <a:t> что время не зависит от входных </a:t>
            </a:r>
            <a:r>
              <a:rPr lang="ru-RU" sz="1800" dirty="0" smtClean="0">
                <a:effectLst/>
              </a:rPr>
              <a:t>данных.</a:t>
            </a:r>
          </a:p>
          <a:p>
            <a:pPr marL="0" indent="0">
              <a:buNone/>
            </a:pPr>
            <a:r>
              <a:rPr lang="ru-RU" sz="1800" dirty="0" smtClean="0">
                <a:effectLst/>
              </a:rPr>
              <a:t>Значение </a:t>
            </a:r>
            <a:r>
              <a:rPr lang="ru-RU" sz="1800" dirty="0">
                <a:effectLst/>
              </a:rPr>
              <a:t>О для оптимального когда будет О(</a:t>
            </a:r>
            <a:r>
              <a:rPr lang="en-US" sz="1800" dirty="0">
                <a:effectLst/>
              </a:rPr>
              <a:t>n</a:t>
            </a:r>
            <a:r>
              <a:rPr lang="ru-RU" sz="1800" dirty="0">
                <a:effectLst/>
              </a:rPr>
              <a:t>), </a:t>
            </a:r>
            <a:r>
              <a:rPr lang="ru-RU" sz="1800" dirty="0" err="1">
                <a:effectLst/>
              </a:rPr>
              <a:t>т.к</a:t>
            </a:r>
            <a:r>
              <a:rPr lang="ru-RU" sz="1800" dirty="0">
                <a:effectLst/>
              </a:rPr>
              <a:t> сложность алгоритма линейно растёт с увеличением входных данных. Другими словами, удвоение размера входных данных удвоит и необходимое время для выполнения </a:t>
            </a:r>
            <a:r>
              <a:rPr lang="ru-RU" sz="1800" dirty="0" smtClean="0">
                <a:effectLst/>
              </a:rPr>
              <a:t>алгоритма.</a:t>
            </a:r>
            <a:endParaRPr lang="ru-RU" sz="1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3450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280087"/>
            <a:ext cx="10353761" cy="1326321"/>
          </a:xfrm>
        </p:spPr>
        <p:txBody>
          <a:bodyPr>
            <a:normAutofit/>
          </a:bodyPr>
          <a:lstStyle/>
          <a:p>
            <a:r>
              <a:rPr lang="ru-RU" sz="3000" dirty="0" smtClean="0"/>
              <a:t>ПК 1.6 </a:t>
            </a:r>
            <a:r>
              <a:rPr lang="ru-RU" sz="3000" dirty="0">
                <a:effectLst/>
              </a:rPr>
              <a:t>Текстовая описание задачи</a:t>
            </a:r>
            <a:br>
              <a:rPr lang="ru-RU" sz="3000" dirty="0">
                <a:effectLst/>
              </a:rPr>
            </a:br>
            <a:endParaRPr lang="ru-RU" sz="3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95" y="1132237"/>
            <a:ext cx="10353762" cy="1498737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effectLst/>
              </a:rPr>
              <a:t>Функциональное описание и управление.</a:t>
            </a:r>
          </a:p>
          <a:p>
            <a:pPr marL="0" indent="0">
              <a:buNone/>
            </a:pPr>
            <a:r>
              <a:rPr lang="ru-RU" dirty="0">
                <a:effectLst/>
              </a:rPr>
              <a:t>В данном проекте будет представлено управление игроком, управление было сделано для клавиатуры с использованием </a:t>
            </a:r>
            <a:r>
              <a:rPr lang="ru-RU" dirty="0" smtClean="0">
                <a:effectLst/>
              </a:rPr>
              <a:t>9 </a:t>
            </a:r>
            <a:r>
              <a:rPr lang="ru-RU" dirty="0">
                <a:effectLst/>
              </a:rPr>
              <a:t>клавиш.</a:t>
            </a:r>
          </a:p>
          <a:p>
            <a:pPr marL="0" indent="0">
              <a:buNone/>
            </a:pP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886528"/>
              </p:ext>
            </p:extLst>
          </p:nvPr>
        </p:nvGraphicFramePr>
        <p:xfrm>
          <a:off x="1842529" y="2630974"/>
          <a:ext cx="8128000" cy="3708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Клавиша</a:t>
                      </a:r>
                      <a:endParaRPr lang="ru-RU" sz="1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Результат</a:t>
                      </a:r>
                      <a:endParaRPr lang="ru-RU" sz="1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ESC</a:t>
                      </a:r>
                      <a:endParaRPr lang="ru-RU" sz="1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Выход из игры без подтверждения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ru-RU" sz="1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Идти влево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ru-RU" sz="1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Идти вправо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endParaRPr lang="ru-RU" sz="1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Ползти по лестнице в верх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ru-RU" sz="1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Ползти по лестнице вниз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Атака</a:t>
                      </a:r>
                      <a:endParaRPr lang="ru-RU" sz="1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CTRL</a:t>
                      </a:r>
                      <a:endParaRPr lang="ru-RU" sz="1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Использование щита</a:t>
                      </a:r>
                      <a:endParaRPr lang="ru-RU" sz="1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SPACE</a:t>
                      </a:r>
                      <a:endParaRPr lang="ru-RU" sz="1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Прыжок игрока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SHIFT</a:t>
                      </a:r>
                      <a:endParaRPr lang="ru-RU" sz="1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Использование</a:t>
                      </a:r>
                      <a:r>
                        <a:rPr lang="ru-RU" sz="18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бега</a:t>
                      </a:r>
                      <a:endParaRPr lang="ru-RU" sz="18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64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280087"/>
            <a:ext cx="10353761" cy="1326321"/>
          </a:xfrm>
        </p:spPr>
        <p:txBody>
          <a:bodyPr>
            <a:normAutofit/>
          </a:bodyPr>
          <a:lstStyle/>
          <a:p>
            <a:r>
              <a:rPr lang="ru-RU" sz="3000" dirty="0" smtClean="0"/>
              <a:t>ПК 1.6 </a:t>
            </a:r>
            <a:r>
              <a:rPr lang="ru-RU" sz="3000" dirty="0" smtClean="0">
                <a:effectLst/>
              </a:rPr>
              <a:t>Диаграмма прецедентов</a:t>
            </a:r>
            <a:r>
              <a:rPr lang="ru-RU" sz="3000" dirty="0">
                <a:effectLst/>
              </a:rPr>
              <a:t/>
            </a:r>
            <a:br>
              <a:rPr lang="ru-RU" sz="3000" dirty="0">
                <a:effectLst/>
              </a:rPr>
            </a:br>
            <a:endParaRPr lang="ru-RU" sz="3000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3120462" y="1606408"/>
            <a:ext cx="5940425" cy="3860165"/>
          </a:xfrm>
          <a:prstGeom prst="rect">
            <a:avLst/>
          </a:prstGeom>
        </p:spPr>
      </p:pic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913795" y="1050431"/>
            <a:ext cx="10353762" cy="695992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effectLst/>
              </a:rPr>
              <a:t>На рисунке № 1 будет представлена диаграмма прецедентов.</a:t>
            </a:r>
          </a:p>
          <a:p>
            <a:pPr marL="0" indent="0">
              <a:buNone/>
            </a:pP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913793" y="5791307"/>
            <a:ext cx="10353762" cy="695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Рисунок № 1. </a:t>
            </a:r>
            <a:r>
              <a:rPr lang="ru-RU" dirty="0" smtClean="0">
                <a:effectLst/>
              </a:rPr>
              <a:t>(</a:t>
            </a:r>
            <a:r>
              <a:rPr lang="ru-RU" dirty="0">
                <a:effectLst/>
              </a:rPr>
              <a:t>диаграмма прецедентов, управление </a:t>
            </a:r>
            <a:r>
              <a:rPr lang="ru-RU" dirty="0" smtClean="0">
                <a:effectLst/>
              </a:rPr>
              <a:t>игрока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189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280087"/>
            <a:ext cx="10353761" cy="1326321"/>
          </a:xfrm>
        </p:spPr>
        <p:txBody>
          <a:bodyPr>
            <a:normAutofit/>
          </a:bodyPr>
          <a:lstStyle/>
          <a:p>
            <a:r>
              <a:rPr lang="ru-RU" sz="3000" dirty="0" smtClean="0"/>
              <a:t>ПК 1.1 </a:t>
            </a:r>
            <a:r>
              <a:rPr lang="ru-RU" sz="3000" dirty="0" smtClean="0">
                <a:effectLst/>
              </a:rPr>
              <a:t>Диаграмма классов</a:t>
            </a:r>
            <a:r>
              <a:rPr lang="ru-RU" sz="3000" dirty="0">
                <a:effectLst/>
              </a:rPr>
              <a:t/>
            </a:r>
            <a:br>
              <a:rPr lang="ru-RU" sz="3000" dirty="0">
                <a:effectLst/>
              </a:rPr>
            </a:br>
            <a:endParaRPr lang="ru-RU" sz="3000" dirty="0"/>
          </a:p>
        </p:txBody>
      </p:sp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913795" y="1050431"/>
            <a:ext cx="10353762" cy="695992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effectLst/>
              </a:rPr>
              <a:t>На рисунке № </a:t>
            </a:r>
            <a:r>
              <a:rPr lang="ru-RU" dirty="0" smtClean="0">
                <a:effectLst/>
              </a:rPr>
              <a:t>2 </a:t>
            </a:r>
            <a:r>
              <a:rPr lang="ru-RU" dirty="0">
                <a:effectLst/>
              </a:rPr>
              <a:t>будет представлена диаграмма </a:t>
            </a:r>
            <a:r>
              <a:rPr lang="ru-RU" dirty="0" smtClean="0">
                <a:effectLst/>
              </a:rPr>
              <a:t>классов.</a:t>
            </a:r>
            <a:endParaRPr lang="ru-RU" dirty="0">
              <a:effectLst/>
            </a:endParaRPr>
          </a:p>
          <a:p>
            <a:pPr marL="0" indent="0">
              <a:buNone/>
            </a:pP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913793" y="5791307"/>
            <a:ext cx="10353762" cy="695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Рисунок № 2. </a:t>
            </a:r>
            <a:r>
              <a:rPr lang="ru-RU" dirty="0" smtClean="0">
                <a:effectLst/>
              </a:rPr>
              <a:t>(</a:t>
            </a:r>
            <a:r>
              <a:rPr lang="ru-RU" dirty="0">
                <a:effectLst/>
              </a:rPr>
              <a:t>диаграмма классов, управление игроком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3120461" y="1858379"/>
            <a:ext cx="5940425" cy="309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69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280087"/>
            <a:ext cx="11014594" cy="1326321"/>
          </a:xfrm>
        </p:spPr>
        <p:txBody>
          <a:bodyPr>
            <a:noAutofit/>
          </a:bodyPr>
          <a:lstStyle/>
          <a:p>
            <a:r>
              <a:rPr lang="ru-RU" sz="3000" dirty="0" smtClean="0"/>
              <a:t>ПК 1.2 </a:t>
            </a:r>
            <a:r>
              <a:rPr lang="ru-RU" sz="3000" dirty="0" smtClean="0">
                <a:effectLst/>
              </a:rPr>
              <a:t>Определение классов по диаграмме</a:t>
            </a:r>
            <a:r>
              <a:rPr lang="ru-RU" sz="3000" dirty="0">
                <a:effectLst/>
              </a:rPr>
              <a:t/>
            </a:r>
            <a:br>
              <a:rPr lang="ru-RU" sz="3000" dirty="0">
                <a:effectLst/>
              </a:rPr>
            </a:br>
            <a:endParaRPr lang="ru-RU" sz="3000" dirty="0"/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913795" y="1153434"/>
            <a:ext cx="3551115" cy="4529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effectLst/>
              </a:rPr>
              <a:t>Листинг 1</a:t>
            </a:r>
            <a:r>
              <a:rPr lang="en-US" dirty="0">
                <a:effectLst/>
              </a:rPr>
              <a:t>. </a:t>
            </a:r>
            <a:r>
              <a:rPr lang="en-US" dirty="0" err="1">
                <a:effectLst/>
              </a:rPr>
              <a:t>Модуль</a:t>
            </a:r>
            <a:r>
              <a:rPr lang="en-US" dirty="0">
                <a:effectLst/>
              </a:rPr>
              <a:t>  PLAYER</a:t>
            </a:r>
            <a:endParaRPr lang="ru-RU" dirty="0">
              <a:effectLst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771" y="2186003"/>
            <a:ext cx="7106642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12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2"/>
          <p:cNvSpPr txBox="1">
            <a:spLocks/>
          </p:cNvSpPr>
          <p:nvPr/>
        </p:nvSpPr>
        <p:spPr>
          <a:xfrm>
            <a:off x="4203231" y="284340"/>
            <a:ext cx="4778063" cy="2034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effectLst/>
              </a:rPr>
              <a:t>Листинг </a:t>
            </a:r>
            <a:r>
              <a:rPr lang="ru-RU" dirty="0" smtClean="0">
                <a:effectLst/>
              </a:rPr>
              <a:t>2</a:t>
            </a:r>
            <a:r>
              <a:rPr lang="en-US" dirty="0" smtClean="0">
                <a:effectLst/>
              </a:rPr>
              <a:t>. </a:t>
            </a:r>
            <a:r>
              <a:rPr lang="ru-RU" dirty="0">
                <a:effectLst/>
              </a:rPr>
              <a:t> </a:t>
            </a:r>
            <a:r>
              <a:rPr lang="ru-RU" dirty="0" smtClean="0">
                <a:effectLst/>
              </a:rPr>
              <a:t>Управление игроком</a:t>
            </a:r>
            <a:endParaRPr lang="ru-RU" dirty="0">
              <a:effectLst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991" y="1031204"/>
            <a:ext cx="4061271" cy="541078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885" y="1031204"/>
            <a:ext cx="4233971" cy="541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5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280087"/>
            <a:ext cx="11014594" cy="1466335"/>
          </a:xfrm>
        </p:spPr>
        <p:txBody>
          <a:bodyPr>
            <a:normAutofit/>
          </a:bodyPr>
          <a:lstStyle/>
          <a:p>
            <a:r>
              <a:rPr lang="ru-RU" sz="3000" dirty="0" smtClean="0"/>
              <a:t>ПК 1.2 </a:t>
            </a:r>
            <a:r>
              <a:rPr lang="ru-RU" sz="3000" dirty="0" smtClean="0">
                <a:effectLst/>
              </a:rPr>
              <a:t>Проект с классами для выполнения задания</a:t>
            </a:r>
            <a:r>
              <a:rPr lang="ru-RU" sz="3000" dirty="0">
                <a:effectLst/>
              </a:rPr>
              <a:t/>
            </a:r>
            <a:br>
              <a:rPr lang="ru-RU" sz="3000" dirty="0">
                <a:effectLst/>
              </a:rPr>
            </a:br>
            <a:endParaRPr lang="ru-RU" sz="3000" dirty="0"/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2775548" y="1417441"/>
            <a:ext cx="5577620" cy="588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>
                <a:effectLst/>
              </a:rPr>
              <a:t>Листинг 3. Главный модуль приложения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644" y="2005858"/>
            <a:ext cx="4677428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81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280087"/>
            <a:ext cx="11014594" cy="1326321"/>
          </a:xfrm>
        </p:spPr>
        <p:txBody>
          <a:bodyPr>
            <a:normAutofit/>
          </a:bodyPr>
          <a:lstStyle/>
          <a:p>
            <a:r>
              <a:rPr lang="ru-RU" sz="3000" dirty="0" smtClean="0"/>
              <a:t>ПК 1.3 </a:t>
            </a:r>
            <a:r>
              <a:rPr lang="ru-RU" sz="3000" dirty="0">
                <a:effectLst/>
              </a:rPr>
              <a:t>Отладку одного из модулей при разработке</a:t>
            </a:r>
            <a:br>
              <a:rPr lang="ru-RU" sz="3000" dirty="0">
                <a:effectLst/>
              </a:rPr>
            </a:br>
            <a:endParaRPr lang="ru-RU" sz="3000" dirty="0"/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605178" y="1264496"/>
            <a:ext cx="11529157" cy="801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>
                <a:effectLst/>
              </a:rPr>
              <a:t>В ходе написания кода при попытке запустить программу было получено данное сообщение (Рисунок № 3): </a:t>
            </a: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626500" y="1777165"/>
            <a:ext cx="9189781" cy="117260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3804279" y="3031587"/>
            <a:ext cx="4137992" cy="3684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Рисунок № 3. (Сообщение об ошибке)</a:t>
            </a:r>
            <a:endParaRPr lang="ru-R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605177" y="3543171"/>
            <a:ext cx="105361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При получении данного сообщения были просмотрены строки 30, </a:t>
            </a:r>
            <a:r>
              <a:rPr lang="ru-RU" dirty="0" smtClean="0"/>
              <a:t>41. Были </a:t>
            </a:r>
            <a:r>
              <a:rPr lang="ru-RU" dirty="0"/>
              <a:t>обнаружены ошибки, которые впоследствии были исправлены, </a:t>
            </a:r>
            <a:r>
              <a:rPr lang="ru-RU" dirty="0" smtClean="0"/>
              <a:t>а </a:t>
            </a:r>
            <a:r>
              <a:rPr lang="ru-RU" dirty="0"/>
              <a:t>после попытки запуска программы повторно было получено данное сообщение (Рисунок № 4):</a:t>
            </a:r>
          </a:p>
        </p:txBody>
      </p:sp>
      <p:pic>
        <p:nvPicPr>
          <p:cNvPr id="12" name="Рисунок 11"/>
          <p:cNvPicPr/>
          <p:nvPr/>
        </p:nvPicPr>
        <p:blipFill>
          <a:blip r:embed="rId3"/>
          <a:stretch>
            <a:fillRect/>
          </a:stretch>
        </p:blipFill>
        <p:spPr>
          <a:xfrm>
            <a:off x="2406968" y="4579001"/>
            <a:ext cx="6932612" cy="972065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2406968" y="5750011"/>
            <a:ext cx="6932611" cy="3780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Рисунок № 4. (Ошибок нет)</a:t>
            </a:r>
          </a:p>
        </p:txBody>
      </p:sp>
    </p:spTree>
    <p:extLst>
      <p:ext uri="{BB962C8B-B14F-4D97-AF65-F5344CB8AC3E}">
        <p14:creationId xmlns:p14="http://schemas.microsoft.com/office/powerpoint/2010/main" val="68555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222" y="280087"/>
            <a:ext cx="11014594" cy="1589902"/>
          </a:xfrm>
        </p:spPr>
        <p:txBody>
          <a:bodyPr>
            <a:normAutofit/>
          </a:bodyPr>
          <a:lstStyle/>
          <a:p>
            <a:r>
              <a:rPr lang="ru-RU" sz="3000" dirty="0" smtClean="0"/>
              <a:t>ПК 1.4 </a:t>
            </a:r>
            <a:r>
              <a:rPr lang="ru-RU" sz="3000" dirty="0">
                <a:effectLst/>
              </a:rPr>
              <a:t>Тестовые наборы и тестирование одного из модулей. </a:t>
            </a:r>
            <a:br>
              <a:rPr lang="ru-RU" sz="3000" dirty="0">
                <a:effectLst/>
              </a:rPr>
            </a:br>
            <a:endParaRPr lang="ru-RU" sz="3000" dirty="0"/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456897" y="1321950"/>
            <a:ext cx="11520919" cy="803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>
                <a:effectLst/>
              </a:rPr>
              <a:t>В виде тестового набора был использован специальный шаблон в </a:t>
            </a:r>
            <a:r>
              <a:rPr lang="en-US" sz="1800" dirty="0">
                <a:effectLst/>
              </a:rPr>
              <a:t>Visual Studio</a:t>
            </a:r>
            <a:r>
              <a:rPr lang="ru-RU" sz="1800" dirty="0">
                <a:effectLst/>
              </a:rPr>
              <a:t> под названием: «Проект модульного теста» в </a:t>
            </a:r>
            <a:r>
              <a:rPr lang="ru-RU" sz="1800" dirty="0" smtClean="0">
                <a:effectLst/>
              </a:rPr>
              <a:t>результате чего </a:t>
            </a:r>
            <a:r>
              <a:rPr lang="ru-RU" sz="1800" dirty="0">
                <a:effectLst/>
              </a:rPr>
              <a:t>было выявлено 3 ошибки в функциях </a:t>
            </a:r>
            <a:r>
              <a:rPr lang="en-US" sz="1800" dirty="0">
                <a:effectLst/>
              </a:rPr>
              <a:t>keyboard </a:t>
            </a:r>
            <a:r>
              <a:rPr lang="ru-RU" sz="1800" dirty="0" smtClean="0">
                <a:effectLst/>
              </a:rPr>
              <a:t>(</a:t>
            </a:r>
            <a:r>
              <a:rPr lang="ru-RU" sz="1800" dirty="0">
                <a:effectLst/>
              </a:rPr>
              <a:t>Рисунок № 5):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497337" y="6301278"/>
            <a:ext cx="3786307" cy="3780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Рисунок № </a:t>
            </a:r>
            <a:r>
              <a:rPr lang="ru-RU" dirty="0" smtClean="0"/>
              <a:t>5. (до теста)</a:t>
            </a:r>
            <a:endParaRPr lang="ru-RU" dirty="0"/>
          </a:p>
        </p:txBody>
      </p:sp>
      <p:pic>
        <p:nvPicPr>
          <p:cNvPr id="10" name="Рисунок 9" descr="http://streletzcoder.ru/wp-content/uploads/2016/07/ObozrevatelTestov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503" y="2191265"/>
            <a:ext cx="2617977" cy="3977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13" descr="http://streletzcoder.ru/wp-content/uploads/2016/07/UspeshnoeTestirovani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025" y="2191265"/>
            <a:ext cx="2617979" cy="397778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Прямоугольник 14"/>
          <p:cNvSpPr/>
          <p:nvPr/>
        </p:nvSpPr>
        <p:spPr>
          <a:xfrm>
            <a:off x="8100860" y="6301277"/>
            <a:ext cx="3786307" cy="3780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Рисунок № </a:t>
            </a:r>
            <a:r>
              <a:rPr lang="ru-RU" dirty="0" smtClean="0"/>
              <a:t>6. (после теста)</a:t>
            </a:r>
            <a:endParaRPr lang="ru-RU" dirty="0"/>
          </a:p>
        </p:txBody>
      </p:sp>
      <p:sp>
        <p:nvSpPr>
          <p:cNvPr id="16" name="Объект 2"/>
          <p:cNvSpPr txBox="1">
            <a:spLocks/>
          </p:cNvSpPr>
          <p:nvPr/>
        </p:nvSpPr>
        <p:spPr>
          <a:xfrm>
            <a:off x="4053016" y="3299241"/>
            <a:ext cx="4283676" cy="1762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800" dirty="0">
                <a:effectLst/>
              </a:rPr>
              <a:t>Время компиляции было успешно улучшена на 0:00:01 </a:t>
            </a:r>
          </a:p>
        </p:txBody>
      </p:sp>
    </p:spTree>
    <p:extLst>
      <p:ext uri="{BB962C8B-B14F-4D97-AF65-F5344CB8AC3E}">
        <p14:creationId xmlns:p14="http://schemas.microsoft.com/office/powerpoint/2010/main" val="371057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TM04033921[[fn=Дамаск]]</Template>
  <TotalTime>178</TotalTime>
  <Words>395</Words>
  <Application>Microsoft Office PowerPoint</Application>
  <PresentationFormat>Широкоэкранный</PresentationFormat>
  <Paragraphs>51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Bookman Old Style</vt:lpstr>
      <vt:lpstr>Calibri</vt:lpstr>
      <vt:lpstr>Rockwell</vt:lpstr>
      <vt:lpstr>Times New Roman</vt:lpstr>
      <vt:lpstr>Damask</vt:lpstr>
      <vt:lpstr>Модульный экзамен Билет № 19</vt:lpstr>
      <vt:lpstr>ПК 1.6 Текстовая описание задачи </vt:lpstr>
      <vt:lpstr>ПК 1.6 Диаграмма прецедентов </vt:lpstr>
      <vt:lpstr>ПК 1.1 Диаграмма классов </vt:lpstr>
      <vt:lpstr>ПК 1.2 Определение классов по диаграмме </vt:lpstr>
      <vt:lpstr>Презентация PowerPoint</vt:lpstr>
      <vt:lpstr>ПК 1.2 Проект с классами для выполнения задания </vt:lpstr>
      <vt:lpstr>ПК 1.3 Отладку одного из модулей при разработке </vt:lpstr>
      <vt:lpstr>ПК 1.4 Тестовые наборы и тестирование одного из модулей.  </vt:lpstr>
      <vt:lpstr>ПК 1.5 Значение временной сложности O для одного из методов. Значение O для оптимального кода 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Модульный экзамен Билет 19</dc:title>
  <dc:creator>Михаил Щепкин</dc:creator>
  <cp:lastModifiedBy>Михаил Щепкин</cp:lastModifiedBy>
  <cp:revision>14</cp:revision>
  <dcterms:created xsi:type="dcterms:W3CDTF">2021-07-02T18:39:50Z</dcterms:created>
  <dcterms:modified xsi:type="dcterms:W3CDTF">2021-07-02T21:38:11Z</dcterms:modified>
</cp:coreProperties>
</file>