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2D00"/>
    <a:srgbClr val="E9D9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D414-25F2-4FB4-8164-A81641633D2D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87A3-5257-4DAE-AD1A-53F6A54AE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01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D414-25F2-4FB4-8164-A81641633D2D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87A3-5257-4DAE-AD1A-53F6A54AE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8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D414-25F2-4FB4-8164-A81641633D2D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87A3-5257-4DAE-AD1A-53F6A54AE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62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cap="none" spc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922D00"/>
                </a:solidFill>
                <a:effectLst>
                  <a:outerShdw blurRad="800100" dist="38100" dir="2640000" algn="bl" rotWithShape="0">
                    <a:schemeClr val="bg1"/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D414-25F2-4FB4-8164-A81641633D2D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87A3-5257-4DAE-AD1A-53F6A54AE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41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D414-25F2-4FB4-8164-A81641633D2D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87A3-5257-4DAE-AD1A-53F6A54AE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00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D414-25F2-4FB4-8164-A81641633D2D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87A3-5257-4DAE-AD1A-53F6A54AE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90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D414-25F2-4FB4-8164-A81641633D2D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87A3-5257-4DAE-AD1A-53F6A54AE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57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D414-25F2-4FB4-8164-A81641633D2D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87A3-5257-4DAE-AD1A-53F6A54AE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4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D414-25F2-4FB4-8164-A81641633D2D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87A3-5257-4DAE-AD1A-53F6A54AE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83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D414-25F2-4FB4-8164-A81641633D2D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87A3-5257-4DAE-AD1A-53F6A54AE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41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D414-25F2-4FB4-8164-A81641633D2D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87A3-5257-4DAE-AD1A-53F6A54AE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69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9D414-25F2-4FB4-8164-A81641633D2D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387A3-5257-4DAE-AD1A-53F6A54AE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99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92015" y="2085057"/>
            <a:ext cx="7772400" cy="1307676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1 Amazone M" panose="040B0500000000000000" pitchFamily="82" charset="-52"/>
                <a:cs typeface="Times New Roman" panose="02020603050405020304" pitchFamily="18" charset="0"/>
              </a:rPr>
              <a:t>Разработка игры жанра </a:t>
            </a:r>
            <a:r>
              <a:rPr lang="en-US" sz="3600" b="1" dirty="0" smtClean="0">
                <a:latin typeface="Gigi" panose="04040504061007020D02" pitchFamily="82" charset="0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latin typeface="Gigi" panose="04040504061007020D02" pitchFamily="82" charset="0"/>
                <a:cs typeface="Times New Roman" panose="02020603050405020304" pitchFamily="18" charset="0"/>
              </a:rPr>
            </a:b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600" b="1" dirty="0">
                <a:latin typeface="Gigi" panose="04040504061007020D02" pitchFamily="82" charset="0"/>
                <a:cs typeface="Times New Roman" panose="02020603050405020304" pitchFamily="18" charset="0"/>
              </a:rPr>
              <a:t>Text Adventure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3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922D00"/>
              </a:solidFill>
              <a:effectLst>
                <a:outerShdw blurRad="647700" dist="38100" dir="2640000" sx="93000" sy="93000" algn="bl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63453" y="4531278"/>
            <a:ext cx="3336758" cy="1113692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ru-RU" sz="11200" i="1" dirty="0">
                <a:latin typeface="1 Amazone M" panose="040B0500000000000000" pitchFamily="82" charset="-52"/>
                <a:cs typeface="Times New Roman" panose="02020603050405020304" pitchFamily="18" charset="0"/>
              </a:rPr>
              <a:t>Выполнил студент</a:t>
            </a:r>
            <a:r>
              <a:rPr lang="en-US" sz="11200" i="1" dirty="0">
                <a:latin typeface="1 Amazone M" panose="040B0500000000000000" pitchFamily="82" charset="-52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ru-RU" sz="11200" i="1" dirty="0" err="1" smtClean="0">
                <a:latin typeface="1 Amazone M" panose="040B0500000000000000" pitchFamily="82" charset="-52"/>
                <a:cs typeface="Times New Roman" panose="02020603050405020304" pitchFamily="18" charset="0"/>
              </a:rPr>
              <a:t>Корзухин</a:t>
            </a:r>
            <a:r>
              <a:rPr lang="ru-RU" sz="11200" i="1" dirty="0" smtClean="0">
                <a:latin typeface="1 Amazone M" panose="040B0500000000000000" pitchFamily="82" charset="-52"/>
                <a:cs typeface="Times New Roman" panose="02020603050405020304" pitchFamily="18" charset="0"/>
              </a:rPr>
              <a:t> А.И.</a:t>
            </a:r>
            <a:endParaRPr lang="ru-RU" sz="11200" i="1" dirty="0">
              <a:latin typeface="1 Amazone M" panose="040B0500000000000000" pitchFamily="82" charset="-52"/>
              <a:cs typeface="Times New Roman" panose="02020603050405020304" pitchFamily="18" charset="0"/>
            </a:endParaRPr>
          </a:p>
          <a:p>
            <a:pPr algn="l"/>
            <a:r>
              <a:rPr lang="ru-RU" sz="11200" i="1" dirty="0">
                <a:latin typeface="1 Amazone M" panose="040B0500000000000000" pitchFamily="82" charset="-52"/>
                <a:cs typeface="Times New Roman" panose="02020603050405020304" pitchFamily="18" charset="0"/>
              </a:rPr>
              <a:t>Группы П2-16</a:t>
            </a:r>
          </a:p>
          <a:p>
            <a:endParaRPr lang="ru-RU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2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78228" y="2378965"/>
            <a:ext cx="53381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000" dirty="0" smtClean="0">
                <a:latin typeface="1 Amazone M" panose="040B0500000000000000" pitchFamily="82" charset="-52"/>
              </a:rPr>
              <a:t>Благодарю </a:t>
            </a:r>
            <a:r>
              <a:rPr lang="ru-RU" sz="6000" dirty="0">
                <a:latin typeface="1 Amazone M" panose="040B0500000000000000" pitchFamily="82" charset="-52"/>
              </a:rPr>
              <a:t>за </a:t>
            </a:r>
            <a:r>
              <a:rPr lang="ru-RU" sz="6000" dirty="0" smtClean="0">
                <a:latin typeface="1 Amazone M" panose="040B0500000000000000" pitchFamily="82" charset="-52"/>
              </a:rPr>
              <a:t>внимание!</a:t>
            </a:r>
            <a:endParaRPr lang="ru-RU" sz="6000" dirty="0">
              <a:latin typeface="1 Amazone M" panose="040B0500000000000000" pitchFamily="8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47421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9126" y="2847472"/>
            <a:ext cx="6334441" cy="1897523"/>
          </a:xfrm>
        </p:spPr>
        <p:txBody>
          <a:bodyPr>
            <a:normAutofit/>
          </a:bodyPr>
          <a:lstStyle/>
          <a:p>
            <a:pPr lvl="0"/>
            <a:r>
              <a:rPr lang="ru-RU" sz="1800" dirty="0">
                <a:latin typeface="1 Amazone M" panose="040B0500000000000000" pitchFamily="82" charset="-52"/>
              </a:rPr>
              <a:t>Подготовка специалистов с профессионально-техническим и средним специальным образованиями.</a:t>
            </a:r>
          </a:p>
          <a:p>
            <a:pPr lvl="0"/>
            <a:r>
              <a:rPr lang="ru-RU" sz="1800" dirty="0">
                <a:latin typeface="1 Amazone M" panose="040B0500000000000000" pitchFamily="82" charset="-52"/>
              </a:rPr>
              <a:t>Физическое, культурное, нравственное и интеллектуальное воспитание обучающихся.</a:t>
            </a:r>
          </a:p>
          <a:p>
            <a:r>
              <a:rPr lang="ru-RU" sz="1800" dirty="0">
                <a:latin typeface="1 Amazone M" panose="040B0500000000000000" pitchFamily="82" charset="-52"/>
              </a:rPr>
              <a:t>Организация практического и теоретического образования учащихся</a:t>
            </a:r>
            <a:endParaRPr lang="ru-RU" sz="1800" dirty="0">
              <a:latin typeface="1 Amazone M" panose="040B0500000000000000" pitchFamily="82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93558" y="871440"/>
            <a:ext cx="53381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1 Amazone M" panose="040B0500000000000000" pitchFamily="82" charset="-52"/>
                <a:cs typeface="Times New Roman" panose="02020603050405020304" pitchFamily="18" charset="0"/>
              </a:rPr>
              <a:t>Основные направления деятельности организации (Отдела)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294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911179" y="657257"/>
            <a:ext cx="53381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1 Amazone M" panose="040B0500000000000000" pitchFamily="82" charset="-52"/>
                <a:cs typeface="Times New Roman" panose="02020603050405020304" pitchFamily="18" charset="0"/>
              </a:rPr>
              <a:t>Основные количественные показатели деятельности организации (Отдела)</a:t>
            </a:r>
            <a:endParaRPr lang="ru-RU" sz="3200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3715265" y="2298356"/>
            <a:ext cx="1326292" cy="3270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 smtClean="0">
                <a:latin typeface="1 Amazone M" panose="040B0500000000000000" pitchFamily="82" charset="-52"/>
              </a:rPr>
              <a:t>Направление подготовки</a:t>
            </a:r>
          </a:p>
          <a:p>
            <a:pPr marL="0" indent="0">
              <a:buNone/>
            </a:pPr>
            <a:endParaRPr lang="ru-RU" sz="1400" dirty="0">
              <a:latin typeface="1 Amazone M" panose="040B0500000000000000" pitchFamily="82" charset="-52"/>
            </a:endParaRPr>
          </a:p>
          <a:p>
            <a:pPr marL="0" indent="0">
              <a:buNone/>
            </a:pPr>
            <a:r>
              <a:rPr lang="ru-RU" sz="1400" dirty="0" smtClean="0">
                <a:latin typeface="1 Amazone M" panose="040B0500000000000000" pitchFamily="82" charset="-52"/>
              </a:rPr>
              <a:t>09.02.03</a:t>
            </a:r>
          </a:p>
          <a:p>
            <a:pPr marL="0" indent="0">
              <a:buNone/>
            </a:pPr>
            <a:endParaRPr lang="ru-RU" sz="1400" dirty="0">
              <a:latin typeface="1 Amazone M" panose="040B0500000000000000" pitchFamily="82" charset="-52"/>
            </a:endParaRPr>
          </a:p>
          <a:p>
            <a:pPr marL="0" indent="0">
              <a:buNone/>
            </a:pPr>
            <a:r>
              <a:rPr lang="ru-RU" sz="1400" dirty="0" smtClean="0">
                <a:latin typeface="1 Amazone M" panose="040B0500000000000000" pitchFamily="82" charset="-52"/>
              </a:rPr>
              <a:t>09.02.03</a:t>
            </a:r>
          </a:p>
          <a:p>
            <a:pPr marL="0" indent="0">
              <a:buNone/>
            </a:pPr>
            <a:endParaRPr lang="ru-RU" sz="1400" dirty="0">
              <a:latin typeface="1 Amazone M" panose="040B0500000000000000" pitchFamily="82" charset="-52"/>
            </a:endParaRPr>
          </a:p>
          <a:p>
            <a:pPr marL="0" indent="0">
              <a:buNone/>
            </a:pPr>
            <a:endParaRPr lang="ru-RU" sz="1400" dirty="0" smtClean="0">
              <a:latin typeface="1 Amazone M" panose="040B0500000000000000" pitchFamily="82" charset="-52"/>
            </a:endParaRPr>
          </a:p>
          <a:p>
            <a:pPr marL="0" indent="0">
              <a:buNone/>
            </a:pPr>
            <a:r>
              <a:rPr lang="ru-RU" sz="1400" dirty="0">
                <a:latin typeface="1 Amazone M" panose="040B0500000000000000" pitchFamily="82" charset="-52"/>
              </a:rPr>
              <a:t>09.02.03</a:t>
            </a:r>
            <a:endParaRPr lang="ru-RU" sz="1400" dirty="0" smtClean="0">
              <a:latin typeface="1 Amazone M" panose="040B0500000000000000" pitchFamily="82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15762" y="2298357"/>
            <a:ext cx="207593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1 Amazone M" panose="040B0500000000000000" pitchFamily="82" charset="-52"/>
              </a:rPr>
              <a:t>Название дисциплины ( учебного курса )</a:t>
            </a:r>
          </a:p>
          <a:p>
            <a:endParaRPr lang="ru-RU" sz="1400" dirty="0" smtClean="0">
              <a:latin typeface="1 Amazone M" panose="040B0500000000000000" pitchFamily="82" charset="-52"/>
            </a:endParaRPr>
          </a:p>
          <a:p>
            <a:r>
              <a:rPr lang="ru-RU" sz="1400" dirty="0">
                <a:latin typeface="1 Amazone M" panose="040B0500000000000000" pitchFamily="82" charset="-52"/>
              </a:rPr>
              <a:t>МДК 03.01 Технология разработки программного </a:t>
            </a:r>
            <a:r>
              <a:rPr lang="ru-RU" sz="1400" dirty="0" smtClean="0">
                <a:latin typeface="1 Amazone M" panose="040B0500000000000000" pitchFamily="82" charset="-52"/>
              </a:rPr>
              <a:t>обеспечения</a:t>
            </a:r>
          </a:p>
          <a:p>
            <a:endParaRPr lang="ru-RU" sz="1400" dirty="0">
              <a:latin typeface="1 Amazone M" panose="040B0500000000000000" pitchFamily="82" charset="-52"/>
            </a:endParaRPr>
          </a:p>
          <a:p>
            <a:r>
              <a:rPr lang="ru-RU" sz="1400" dirty="0">
                <a:latin typeface="1 Amazone M" panose="040B0500000000000000" pitchFamily="82" charset="-52"/>
              </a:rPr>
              <a:t>Операционные </a:t>
            </a:r>
            <a:r>
              <a:rPr lang="ru-RU" sz="1400" dirty="0" smtClean="0">
                <a:latin typeface="1 Amazone M" panose="040B0500000000000000" pitchFamily="82" charset="-52"/>
              </a:rPr>
              <a:t>системы</a:t>
            </a:r>
          </a:p>
          <a:p>
            <a:endParaRPr lang="ru-RU" sz="1400" dirty="0">
              <a:latin typeface="1 Amazone M" panose="040B0500000000000000" pitchFamily="82" charset="-52"/>
            </a:endParaRPr>
          </a:p>
          <a:p>
            <a:r>
              <a:rPr lang="ru-RU" sz="1400" dirty="0">
                <a:latin typeface="1 Amazone M" panose="040B0500000000000000" pitchFamily="82" charset="-52"/>
              </a:rPr>
              <a:t>МДК 03.02 Инструментальные средства разработки программного обеспечения</a:t>
            </a:r>
            <a:endParaRPr lang="ru-RU" sz="1400" dirty="0">
              <a:latin typeface="1 Amazone M" panose="040B0500000000000000" pitchFamily="82" charset="-5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63978" y="2298357"/>
            <a:ext cx="10462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1 Amazone M" panose="040B0500000000000000" pitchFamily="82" charset="-52"/>
              </a:rPr>
              <a:t>Кол-во часов</a:t>
            </a:r>
          </a:p>
          <a:p>
            <a:endParaRPr lang="ru-RU" sz="1400" dirty="0">
              <a:latin typeface="1 Amazone M" panose="040B0500000000000000" pitchFamily="82" charset="-52"/>
            </a:endParaRPr>
          </a:p>
          <a:p>
            <a:endParaRPr lang="ru-RU" sz="1400" dirty="0" smtClean="0">
              <a:latin typeface="1 Amazone M" panose="040B0500000000000000" pitchFamily="82" charset="-52"/>
            </a:endParaRPr>
          </a:p>
          <a:p>
            <a:r>
              <a:rPr lang="ru-RU" sz="1400" dirty="0" smtClean="0">
                <a:latin typeface="1 Amazone M" panose="040B0500000000000000" pitchFamily="82" charset="-52"/>
              </a:rPr>
              <a:t>392</a:t>
            </a:r>
          </a:p>
          <a:p>
            <a:endParaRPr lang="ru-RU" sz="1400" dirty="0">
              <a:latin typeface="1 Amazone M" panose="040B0500000000000000" pitchFamily="82" charset="-52"/>
            </a:endParaRPr>
          </a:p>
          <a:p>
            <a:endParaRPr lang="ru-RU" sz="1400" dirty="0" smtClean="0">
              <a:latin typeface="1 Amazone M" panose="040B0500000000000000" pitchFamily="82" charset="-52"/>
            </a:endParaRPr>
          </a:p>
          <a:p>
            <a:r>
              <a:rPr lang="ru-RU" sz="1400" dirty="0" smtClean="0">
                <a:latin typeface="1 Amazone M" panose="040B0500000000000000" pitchFamily="82" charset="-52"/>
              </a:rPr>
              <a:t>226</a:t>
            </a:r>
          </a:p>
          <a:p>
            <a:endParaRPr lang="ru-RU" sz="1400" dirty="0">
              <a:latin typeface="1 Amazone M" panose="040B0500000000000000" pitchFamily="82" charset="-52"/>
            </a:endParaRPr>
          </a:p>
          <a:p>
            <a:endParaRPr lang="ru-RU" sz="1400" dirty="0" smtClean="0">
              <a:latin typeface="1 Amazone M" panose="040B0500000000000000" pitchFamily="82" charset="-52"/>
            </a:endParaRPr>
          </a:p>
          <a:p>
            <a:endParaRPr lang="ru-RU" sz="1400" dirty="0">
              <a:latin typeface="1 Amazone M" panose="040B0500000000000000" pitchFamily="82" charset="-52"/>
            </a:endParaRPr>
          </a:p>
          <a:p>
            <a:r>
              <a:rPr lang="ru-RU" sz="1400" dirty="0" smtClean="0">
                <a:latin typeface="1 Amazone M" panose="040B0500000000000000" pitchFamily="82" charset="-52"/>
              </a:rPr>
              <a:t>488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27804" y="2298356"/>
            <a:ext cx="130981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1 Amazone M" panose="040B0500000000000000" pitchFamily="82" charset="-52"/>
              </a:rPr>
              <a:t>Преподаватель</a:t>
            </a:r>
          </a:p>
          <a:p>
            <a:endParaRPr lang="ru-RU" sz="1400" dirty="0">
              <a:latin typeface="1 Amazone M" panose="040B0500000000000000" pitchFamily="82" charset="-52"/>
            </a:endParaRPr>
          </a:p>
          <a:p>
            <a:endParaRPr lang="ru-RU" sz="1400" dirty="0" smtClean="0">
              <a:latin typeface="1 Amazone M" panose="040B0500000000000000" pitchFamily="82" charset="-52"/>
            </a:endParaRPr>
          </a:p>
          <a:p>
            <a:endParaRPr lang="ru-RU" sz="1400" dirty="0" smtClean="0">
              <a:latin typeface="1 Amazone M" panose="040B0500000000000000" pitchFamily="82" charset="-52"/>
            </a:endParaRPr>
          </a:p>
          <a:p>
            <a:r>
              <a:rPr lang="ru-RU" sz="1400" dirty="0" smtClean="0">
                <a:latin typeface="1 Amazone M" panose="040B0500000000000000" pitchFamily="82" charset="-52"/>
              </a:rPr>
              <a:t>Попов </a:t>
            </a:r>
            <a:r>
              <a:rPr lang="ru-RU" sz="1400" dirty="0">
                <a:latin typeface="1 Amazone M" panose="040B0500000000000000" pitchFamily="82" charset="-52"/>
              </a:rPr>
              <a:t>В.Н</a:t>
            </a:r>
            <a:r>
              <a:rPr lang="ru-RU" sz="1400" dirty="0" smtClean="0">
                <a:latin typeface="1 Amazone M" panose="040B0500000000000000" pitchFamily="82" charset="-52"/>
              </a:rPr>
              <a:t>.</a:t>
            </a:r>
          </a:p>
          <a:p>
            <a:endParaRPr lang="ru-RU" sz="1400" dirty="0">
              <a:latin typeface="1 Amazone M" panose="040B0500000000000000" pitchFamily="82" charset="-52"/>
            </a:endParaRPr>
          </a:p>
          <a:p>
            <a:endParaRPr lang="ru-RU" sz="1400" dirty="0" smtClean="0">
              <a:latin typeface="1 Amazone M" panose="040B0500000000000000" pitchFamily="82" charset="-52"/>
            </a:endParaRPr>
          </a:p>
          <a:p>
            <a:r>
              <a:rPr lang="ru-RU" sz="1400" dirty="0" smtClean="0">
                <a:latin typeface="1 Amazone M" panose="040B0500000000000000" pitchFamily="82" charset="-52"/>
              </a:rPr>
              <a:t>Попов </a:t>
            </a:r>
            <a:r>
              <a:rPr lang="ru-RU" sz="1400" dirty="0">
                <a:latin typeface="1 Amazone M" panose="040B0500000000000000" pitchFamily="82" charset="-52"/>
              </a:rPr>
              <a:t>В.Н</a:t>
            </a:r>
            <a:r>
              <a:rPr lang="ru-RU" sz="1400" dirty="0" smtClean="0">
                <a:latin typeface="1 Amazone M" panose="040B0500000000000000" pitchFamily="82" charset="-52"/>
              </a:rPr>
              <a:t>.</a:t>
            </a:r>
          </a:p>
          <a:p>
            <a:endParaRPr lang="ru-RU" sz="1400" dirty="0">
              <a:latin typeface="1 Amazone M" panose="040B0500000000000000" pitchFamily="82" charset="-52"/>
            </a:endParaRPr>
          </a:p>
          <a:p>
            <a:endParaRPr lang="ru-RU" sz="1400" dirty="0" smtClean="0">
              <a:latin typeface="1 Amazone M" panose="040B0500000000000000" pitchFamily="82" charset="-52"/>
            </a:endParaRPr>
          </a:p>
          <a:p>
            <a:endParaRPr lang="ru-RU" sz="1400" dirty="0">
              <a:latin typeface="1 Amazone M" panose="040B0500000000000000" pitchFamily="82" charset="-52"/>
            </a:endParaRPr>
          </a:p>
          <a:p>
            <a:r>
              <a:rPr lang="ru-RU" sz="1400" dirty="0" smtClean="0">
                <a:latin typeface="1 Amazone M" panose="040B0500000000000000" pitchFamily="82" charset="-52"/>
              </a:rPr>
              <a:t>Абраменко </a:t>
            </a:r>
            <a:r>
              <a:rPr lang="ru-RU" sz="1400" dirty="0">
                <a:latin typeface="1 Amazone M" panose="040B0500000000000000" pitchFamily="82" charset="-52"/>
              </a:rPr>
              <a:t>Е.Р</a:t>
            </a:r>
            <a:r>
              <a:rPr lang="ru-RU" sz="1200" dirty="0"/>
              <a:t>.</a:t>
            </a:r>
            <a:endParaRPr lang="ru-RU" sz="1200" dirty="0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 flipV="1">
            <a:off x="1515762" y="2784389"/>
            <a:ext cx="6203092" cy="1647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V="1">
            <a:off x="1392195" y="3701796"/>
            <a:ext cx="6236043" cy="793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1515762" y="4283676"/>
            <a:ext cx="6268995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V="1">
            <a:off x="1598141" y="5412259"/>
            <a:ext cx="6030097" cy="2471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3591697" y="2166551"/>
            <a:ext cx="0" cy="3822357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5099222" y="2141838"/>
            <a:ext cx="41189" cy="359993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120714" y="2226917"/>
            <a:ext cx="41189" cy="3341861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37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323070" y="96192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dirty="0" smtClean="0">
                <a:latin typeface="1 Amazone M" panose="040B0500000000000000" pitchFamily="82" charset="-52"/>
              </a:rPr>
              <a:t>Схема локальной сети с указанием сотрудников и использованием ПО</a:t>
            </a:r>
            <a:endParaRPr lang="ru-RU" b="1" dirty="0">
              <a:latin typeface="1 Amazone M" panose="040B0500000000000000" pitchFamily="82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0140" y="1734278"/>
            <a:ext cx="297385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1 Amazone M" panose="040B0500000000000000" pitchFamily="82" charset="-52"/>
              </a:rPr>
              <a:t>Наименование</a:t>
            </a:r>
          </a:p>
          <a:p>
            <a:endParaRPr lang="ru-RU" sz="1600" dirty="0">
              <a:latin typeface="1 Amazone M" panose="040B0500000000000000" pitchFamily="82" charset="-52"/>
            </a:endParaRPr>
          </a:p>
          <a:p>
            <a:pPr algn="ctr"/>
            <a:r>
              <a:rPr lang="ru-RU" sz="1600" dirty="0">
                <a:latin typeface="1 Amazone M" panose="040B0500000000000000" pitchFamily="82" charset="-52"/>
              </a:rPr>
              <a:t>Стационарный </a:t>
            </a:r>
            <a:r>
              <a:rPr lang="ru-RU" sz="1600" dirty="0" smtClean="0">
                <a:latin typeface="1 Amazone M" panose="040B0500000000000000" pitchFamily="82" charset="-52"/>
              </a:rPr>
              <a:t>компьютер</a:t>
            </a:r>
          </a:p>
          <a:p>
            <a:endParaRPr lang="ru-RU" sz="1600" dirty="0" smtClean="0">
              <a:latin typeface="1 Amazone M" panose="040B0500000000000000" pitchFamily="82" charset="-52"/>
            </a:endParaRPr>
          </a:p>
          <a:p>
            <a:pPr algn="ctr"/>
            <a:r>
              <a:rPr lang="ru-RU" sz="1600" dirty="0">
                <a:latin typeface="1 Amazone M" panose="040B0500000000000000" pitchFamily="82" charset="-52"/>
              </a:rPr>
              <a:t>Устройство вывода изображения “Монитор </a:t>
            </a:r>
            <a:r>
              <a:rPr lang="en-US" sz="1600" dirty="0">
                <a:latin typeface="1 Amazone M" panose="040B0500000000000000" pitchFamily="82" charset="-52"/>
              </a:rPr>
              <a:t>Dell</a:t>
            </a:r>
            <a:r>
              <a:rPr lang="ru-RU" sz="1600" dirty="0" smtClean="0">
                <a:latin typeface="1 Amazone M" panose="040B0500000000000000" pitchFamily="82" charset="-52"/>
              </a:rPr>
              <a:t>”</a:t>
            </a:r>
          </a:p>
          <a:p>
            <a:pPr algn="ctr"/>
            <a:endParaRPr lang="ru-RU" sz="1600" dirty="0">
              <a:latin typeface="1 Amazone M" panose="040B0500000000000000" pitchFamily="82" charset="-52"/>
            </a:endParaRPr>
          </a:p>
          <a:p>
            <a:pPr algn="ctr"/>
            <a:r>
              <a:rPr lang="ru-RU" sz="1600" dirty="0">
                <a:latin typeface="1 Amazone M" panose="040B0500000000000000" pitchFamily="82" charset="-52"/>
              </a:rPr>
              <a:t>Экран с </a:t>
            </a:r>
            <a:r>
              <a:rPr lang="ru-RU" sz="1600" dirty="0" smtClean="0">
                <a:latin typeface="1 Amazone M" panose="040B0500000000000000" pitchFamily="82" charset="-52"/>
              </a:rPr>
              <a:t>проектором</a:t>
            </a:r>
          </a:p>
          <a:p>
            <a:pPr algn="ctr"/>
            <a:endParaRPr lang="ru-RU" sz="1600" dirty="0">
              <a:latin typeface="1 Amazone M" panose="040B0500000000000000" pitchFamily="82" charset="-52"/>
            </a:endParaRPr>
          </a:p>
          <a:p>
            <a:pPr algn="ctr"/>
            <a:endParaRPr lang="ru-RU" sz="1600" dirty="0" smtClean="0">
              <a:latin typeface="1 Amazone M" panose="040B0500000000000000" pitchFamily="82" charset="-52"/>
            </a:endParaRPr>
          </a:p>
          <a:p>
            <a:pPr algn="ctr"/>
            <a:r>
              <a:rPr lang="ru-RU" sz="1600" dirty="0">
                <a:latin typeface="1 Amazone M" panose="040B0500000000000000" pitchFamily="82" charset="-52"/>
              </a:rPr>
              <a:t>Система хранения данных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9858" y="1734278"/>
            <a:ext cx="13180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1 Amazone M" panose="040B0500000000000000" pitchFamily="82" charset="-52"/>
              </a:rPr>
              <a:t>Количество</a:t>
            </a:r>
          </a:p>
          <a:p>
            <a:endParaRPr lang="ru-RU" sz="1600" dirty="0">
              <a:latin typeface="1 Amazone M" panose="040B0500000000000000" pitchFamily="82" charset="-52"/>
            </a:endParaRPr>
          </a:p>
          <a:p>
            <a:pPr algn="ctr"/>
            <a:r>
              <a:rPr lang="ru-RU" sz="1600" dirty="0">
                <a:latin typeface="1 Amazone M" panose="040B0500000000000000" pitchFamily="82" charset="-52"/>
              </a:rPr>
              <a:t>20 шт</a:t>
            </a:r>
            <a:r>
              <a:rPr lang="ru-RU" sz="1600" dirty="0">
                <a:latin typeface="1 Amazone M" panose="040B0500000000000000" pitchFamily="82" charset="-52"/>
              </a:rPr>
              <a:t>.</a:t>
            </a:r>
          </a:p>
          <a:p>
            <a:endParaRPr lang="ru-RU" sz="1600" dirty="0" smtClean="0">
              <a:latin typeface="1 Amazone M" panose="040B0500000000000000" pitchFamily="82" charset="-52"/>
            </a:endParaRPr>
          </a:p>
          <a:p>
            <a:pPr algn="ctr"/>
            <a:r>
              <a:rPr lang="ru-RU" sz="1600" dirty="0">
                <a:latin typeface="1 Amazone M" panose="040B0500000000000000" pitchFamily="82" charset="-52"/>
              </a:rPr>
              <a:t>20 шт.</a:t>
            </a:r>
          </a:p>
          <a:p>
            <a:endParaRPr lang="ru-RU" sz="1600" dirty="0" smtClean="0">
              <a:latin typeface="1 Amazone M" panose="040B0500000000000000" pitchFamily="82" charset="-52"/>
            </a:endParaRPr>
          </a:p>
          <a:p>
            <a:endParaRPr lang="ru-RU" sz="1600" dirty="0">
              <a:latin typeface="1 Amazone M" panose="040B0500000000000000" pitchFamily="82" charset="-52"/>
            </a:endParaRPr>
          </a:p>
          <a:p>
            <a:pPr algn="ctr"/>
            <a:r>
              <a:rPr lang="ru-RU" sz="1600" dirty="0">
                <a:latin typeface="1 Amazone M" panose="040B0500000000000000" pitchFamily="82" charset="-52"/>
              </a:rPr>
              <a:t>1 шт</a:t>
            </a:r>
            <a:r>
              <a:rPr lang="ru-RU" sz="1600" dirty="0" smtClean="0">
                <a:latin typeface="1 Amazone M" panose="040B0500000000000000" pitchFamily="82" charset="-52"/>
              </a:rPr>
              <a:t>.</a:t>
            </a:r>
          </a:p>
          <a:p>
            <a:pPr algn="ctr"/>
            <a:endParaRPr lang="ru-RU" sz="1600" dirty="0" smtClean="0">
              <a:latin typeface="1 Amazone M" panose="040B0500000000000000" pitchFamily="82" charset="-52"/>
            </a:endParaRPr>
          </a:p>
          <a:p>
            <a:pPr algn="ctr"/>
            <a:endParaRPr lang="ru-RU" sz="1600" dirty="0" smtClean="0">
              <a:latin typeface="1 Amazone M" panose="040B0500000000000000" pitchFamily="82" charset="-52"/>
            </a:endParaRPr>
          </a:p>
          <a:p>
            <a:pPr algn="ctr"/>
            <a:r>
              <a:rPr lang="ru-RU" sz="1600" dirty="0">
                <a:latin typeface="1 Amazone M" panose="040B0500000000000000" pitchFamily="82" charset="-52"/>
              </a:rPr>
              <a:t>1 шт.</a:t>
            </a:r>
          </a:p>
          <a:p>
            <a:pPr algn="ctr"/>
            <a:endParaRPr lang="ru-RU" sz="1600" dirty="0">
              <a:latin typeface="1 Amazone M" panose="040B0500000000000000" pitchFamily="82" charset="-52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2360140" y="2140245"/>
            <a:ext cx="4143633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2286001" y="2546213"/>
            <a:ext cx="421777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2323070" y="3262214"/>
            <a:ext cx="4254843" cy="1697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2323070" y="3875933"/>
            <a:ext cx="4254843" cy="1697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5290749" y="1608257"/>
            <a:ext cx="43248" cy="305045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39762" y="4871502"/>
            <a:ext cx="3138616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1 Amazone M" panose="040B0500000000000000" pitchFamily="82" charset="-52"/>
              </a:rPr>
              <a:t>Заведующий мастерской(Попов В. Н.)</a:t>
            </a:r>
            <a:endParaRPr lang="ru-RU" sz="2000" dirty="0">
              <a:latin typeface="1 Amazone M" panose="040B0500000000000000" pitchFamily="8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3953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60607" y="888309"/>
            <a:ext cx="53381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1 Amazone M" panose="040B0500000000000000" pitchFamily="82" charset="-52"/>
              </a:rPr>
              <a:t>Математическая модель или типовая схема базы данных</a:t>
            </a:r>
            <a:endParaRPr lang="ru-RU" sz="3200" b="1" dirty="0">
              <a:latin typeface="1 Amazone M" panose="040B0500000000000000" pitchFamily="82" charset="-52"/>
            </a:endParaRPr>
          </a:p>
        </p:txBody>
      </p:sp>
      <p:sp>
        <p:nvSpPr>
          <p:cNvPr id="5" name="Объект 8"/>
          <p:cNvSpPr txBox="1">
            <a:spLocks/>
          </p:cNvSpPr>
          <p:nvPr/>
        </p:nvSpPr>
        <p:spPr>
          <a:xfrm>
            <a:off x="4510216" y="2232453"/>
            <a:ext cx="2483707" cy="2914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dirty="0" smtClean="0">
                <a:latin typeface="1 Amazone M" panose="040B0500000000000000" pitchFamily="82" charset="-52"/>
              </a:rPr>
              <a:t>Формула</a:t>
            </a:r>
          </a:p>
          <a:p>
            <a:pPr marL="0" indent="0">
              <a:buNone/>
            </a:pPr>
            <a:r>
              <a:rPr lang="ru-RU" sz="1600" dirty="0" smtClean="0">
                <a:latin typeface="1 Amazone M" panose="040B0500000000000000" pitchFamily="82" charset="-52"/>
              </a:rPr>
              <a:t>pictureBox3.Location=</a:t>
            </a:r>
            <a:r>
              <a:rPr lang="ru-RU" sz="1600" dirty="0" err="1" smtClean="0">
                <a:latin typeface="1 Amazone M" panose="040B0500000000000000" pitchFamily="82" charset="-52"/>
              </a:rPr>
              <a:t>new</a:t>
            </a:r>
            <a:r>
              <a:rPr lang="ru-RU" sz="1600" dirty="0" smtClean="0">
                <a:latin typeface="1 Amazone M" panose="040B0500000000000000" pitchFamily="82" charset="-52"/>
              </a:rPr>
              <a:t> </a:t>
            </a:r>
            <a:r>
              <a:rPr lang="ru-RU" sz="1600" dirty="0" err="1">
                <a:latin typeface="1 Amazone M" panose="040B0500000000000000" pitchFamily="82" charset="-52"/>
              </a:rPr>
              <a:t>Point</a:t>
            </a:r>
            <a:r>
              <a:rPr lang="ru-RU" sz="1600" dirty="0">
                <a:latin typeface="1 Amazone M" panose="040B0500000000000000" pitchFamily="82" charset="-52"/>
              </a:rPr>
              <a:t>(pictureBox1.Width/2- pictureBox3.Width/2+ pictureBox1.Location.X, pictureBox1.Location.Y - pictureBox3.Height);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1400" dirty="0" smtClean="0">
              <a:latin typeface="1 Amazone M" panose="040B0500000000000000" pitchFamily="82" charset="-52"/>
            </a:endParaRPr>
          </a:p>
          <a:p>
            <a:pPr marL="0" indent="0" algn="ctr">
              <a:buNone/>
            </a:pPr>
            <a:r>
              <a:rPr lang="en-US" sz="1800" dirty="0" smtClean="0">
                <a:latin typeface="1 Amazone M" panose="040B0500000000000000" pitchFamily="82" charset="-52"/>
              </a:rPr>
              <a:t>d</a:t>
            </a:r>
            <a:r>
              <a:rPr lang="en-US" sz="1800" dirty="0">
                <a:latin typeface="1 Amazone M" panose="040B0500000000000000" pitchFamily="82" charset="-52"/>
              </a:rPr>
              <a:t>=(k/m*0.2)*n</a:t>
            </a:r>
            <a:endParaRPr lang="ru-RU" sz="1800" dirty="0">
              <a:latin typeface="1 Amazone M" panose="040B0500000000000000" pitchFamily="82" charset="-52"/>
            </a:endParaRPr>
          </a:p>
          <a:p>
            <a:pPr marL="0" indent="0">
              <a:buNone/>
            </a:pPr>
            <a:endParaRPr lang="ru-RU" sz="1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1400" dirty="0" smtClean="0">
              <a:latin typeface="1 Amazone M" panose="040B0500000000000000" pitchFamily="8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7612" y="2133573"/>
            <a:ext cx="27637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1 Amazone M" panose="040B0500000000000000" pitchFamily="82" charset="-52"/>
              </a:rPr>
              <a:t>Действие</a:t>
            </a:r>
          </a:p>
          <a:p>
            <a:pPr algn="ctr"/>
            <a:endParaRPr lang="ru-RU" sz="1400" dirty="0">
              <a:latin typeface="1 Amazone M" panose="040B0500000000000000" pitchFamily="82" charset="-52"/>
            </a:endParaRPr>
          </a:p>
          <a:p>
            <a:pPr algn="ctr"/>
            <a:endParaRPr lang="ru-RU" sz="1400" dirty="0" smtClean="0">
              <a:latin typeface="1 Amazone M" panose="040B0500000000000000" pitchFamily="82" charset="-52"/>
            </a:endParaRPr>
          </a:p>
          <a:p>
            <a:pPr algn="ctr"/>
            <a:r>
              <a:rPr lang="ru-RU" sz="2400" dirty="0">
                <a:latin typeface="1 Amazone M" panose="040B0500000000000000" pitchFamily="82" charset="-52"/>
              </a:rPr>
              <a:t>Формула изменения размера изображения</a:t>
            </a:r>
            <a:endParaRPr lang="ru-RU" sz="1000" dirty="0">
              <a:latin typeface="1 Amazone M" panose="040B0500000000000000" pitchFamily="82" charset="-52"/>
            </a:endParaRPr>
          </a:p>
          <a:p>
            <a:pPr algn="ctr"/>
            <a:endParaRPr lang="ru-RU" sz="2400" dirty="0" smtClean="0">
              <a:latin typeface="1 Amazone M" panose="040B0500000000000000" pitchFamily="82" charset="-52"/>
            </a:endParaRPr>
          </a:p>
          <a:p>
            <a:pPr algn="ctr"/>
            <a:r>
              <a:rPr lang="ru-RU" sz="2400" dirty="0">
                <a:latin typeface="1 Amazone M" panose="040B0500000000000000" pitchFamily="82" charset="-52"/>
              </a:rPr>
              <a:t>Формула </a:t>
            </a:r>
            <a:endParaRPr lang="ru-RU" sz="2400" dirty="0" smtClean="0">
              <a:latin typeface="1 Amazone M" panose="040B0500000000000000" pitchFamily="82" charset="-52"/>
            </a:endParaRPr>
          </a:p>
          <a:p>
            <a:pPr algn="ctr"/>
            <a:r>
              <a:rPr lang="ru-RU" sz="2400" dirty="0" smtClean="0">
                <a:latin typeface="1 Amazone M" panose="040B0500000000000000" pitchFamily="82" charset="-52"/>
              </a:rPr>
              <a:t>попадания</a:t>
            </a:r>
            <a:endParaRPr lang="ru-RU" sz="2400" dirty="0">
              <a:latin typeface="1 Amazone M" panose="040B0500000000000000" pitchFamily="82" charset="-52"/>
            </a:endParaRPr>
          </a:p>
          <a:p>
            <a:endParaRPr lang="ru-RU" sz="1400" dirty="0">
              <a:latin typeface="1 Amazone M" panose="040B0500000000000000" pitchFamily="82" charset="-52"/>
            </a:endParaRPr>
          </a:p>
          <a:p>
            <a:endParaRPr lang="ru-RU" sz="1400" dirty="0">
              <a:latin typeface="1 Amazone M" panose="040B0500000000000000" pitchFamily="82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1960607" y="2698170"/>
            <a:ext cx="4909750" cy="3679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1960607" y="4159643"/>
            <a:ext cx="4909750" cy="4165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4510216" y="2115699"/>
            <a:ext cx="41189" cy="3341861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65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993558" y="871440"/>
            <a:ext cx="53381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1 Amazone M" panose="040B0500000000000000" pitchFamily="82" charset="-52"/>
              </a:rPr>
              <a:t>Таблица программных решений</a:t>
            </a:r>
            <a:endParaRPr lang="ru-RU" sz="3200" b="1" dirty="0">
              <a:latin typeface="1 Amazone M" panose="040B0500000000000000" pitchFamily="8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4531" y="2034746"/>
            <a:ext cx="297385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1 Amazone M" panose="040B0500000000000000" pitchFamily="82" charset="-52"/>
              </a:rPr>
              <a:t>Название программного решения</a:t>
            </a:r>
          </a:p>
          <a:p>
            <a:endParaRPr lang="ru-RU" sz="1600" dirty="0">
              <a:latin typeface="1 Amazone M" panose="040B0500000000000000" pitchFamily="82" charset="-52"/>
            </a:endParaRPr>
          </a:p>
          <a:p>
            <a:pPr algn="ctr"/>
            <a:r>
              <a:rPr lang="ru-RU" sz="1600" dirty="0" smtClean="0">
                <a:latin typeface="1 Amazone M" panose="040B0500000000000000" pitchFamily="82" charset="-52"/>
              </a:rPr>
              <a:t>Описание жанра</a:t>
            </a:r>
          </a:p>
          <a:p>
            <a:endParaRPr lang="ru-RU" sz="1600" dirty="0">
              <a:latin typeface="1 Amazone M" panose="040B0500000000000000" pitchFamily="82" charset="-52"/>
            </a:endParaRPr>
          </a:p>
          <a:p>
            <a:endParaRPr lang="ru-RU" sz="1600" dirty="0" smtClean="0">
              <a:latin typeface="1 Amazone M" panose="040B0500000000000000" pitchFamily="82" charset="-52"/>
            </a:endParaRPr>
          </a:p>
          <a:p>
            <a:endParaRPr lang="ru-RU" sz="1600" dirty="0" smtClean="0">
              <a:latin typeface="1 Amazone M" panose="040B0500000000000000" pitchFamily="82" charset="-52"/>
            </a:endParaRPr>
          </a:p>
          <a:p>
            <a:endParaRPr lang="ru-RU" sz="1600" dirty="0" smtClean="0">
              <a:latin typeface="1 Amazone M" panose="040B0500000000000000" pitchFamily="82" charset="-52"/>
            </a:endParaRPr>
          </a:p>
          <a:p>
            <a:pPr algn="ctr"/>
            <a:r>
              <a:rPr lang="ru-RU" sz="1600" dirty="0" smtClean="0">
                <a:latin typeface="1 Amazone M" panose="040B0500000000000000" pitchFamily="82" charset="-52"/>
              </a:rPr>
              <a:t>Особенности жанра</a:t>
            </a:r>
          </a:p>
          <a:p>
            <a:endParaRPr lang="ru-RU" sz="1600" dirty="0">
              <a:latin typeface="1 Amazone M" panose="040B0500000000000000" pitchFamily="82" charset="-52"/>
            </a:endParaRPr>
          </a:p>
          <a:p>
            <a:endParaRPr lang="ru-RU" sz="1600" dirty="0" smtClean="0">
              <a:latin typeface="1 Amazone M" panose="040B0500000000000000" pitchFamily="82" charset="-52"/>
            </a:endParaRPr>
          </a:p>
          <a:p>
            <a:pPr algn="ctr"/>
            <a:endParaRPr lang="ru-RU" sz="1600" dirty="0" smtClean="0">
              <a:latin typeface="1 Amazone M" panose="040B0500000000000000" pitchFamily="82" charset="-52"/>
            </a:endParaRPr>
          </a:p>
          <a:p>
            <a:pPr algn="ctr"/>
            <a:endParaRPr lang="ru-RU" sz="1600" dirty="0">
              <a:latin typeface="1 Amazone M" panose="040B0500000000000000" pitchFamily="82" charset="-52"/>
            </a:endParaRPr>
          </a:p>
          <a:p>
            <a:pPr algn="ctr"/>
            <a:r>
              <a:rPr lang="ru-RU" sz="1600" dirty="0" smtClean="0">
                <a:latin typeface="1 Amazone M" panose="040B0500000000000000" pitchFamily="82" charset="-52"/>
              </a:rPr>
              <a:t>Предпосылки создания</a:t>
            </a:r>
            <a:endParaRPr lang="ru-RU" sz="1600" dirty="0">
              <a:latin typeface="1 Amazone M" panose="040B0500000000000000" pitchFamily="82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08388" y="2034746"/>
            <a:ext cx="32951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1 Amazone M" panose="040B0500000000000000" pitchFamily="82" charset="-52"/>
              </a:rPr>
              <a:t>Особенности программного решения</a:t>
            </a:r>
          </a:p>
          <a:p>
            <a:endParaRPr lang="ru-RU" sz="1600" dirty="0">
              <a:latin typeface="1 Amazone M" panose="040B0500000000000000" pitchFamily="82" charset="-52"/>
            </a:endParaRPr>
          </a:p>
          <a:p>
            <a:r>
              <a:rPr lang="ru-RU" sz="1600" dirty="0" smtClean="0">
                <a:latin typeface="1 Amazone M" panose="040B0500000000000000" pitchFamily="82" charset="-52"/>
              </a:rPr>
              <a:t>Разновидность жанра </a:t>
            </a:r>
            <a:r>
              <a:rPr lang="en-US" sz="1600" dirty="0" smtClean="0">
                <a:latin typeface="1 Amazone M" panose="040B0500000000000000" pitchFamily="82" charset="-52"/>
              </a:rPr>
              <a:t>«</a:t>
            </a:r>
            <a:r>
              <a:rPr lang="en-US" sz="1600" dirty="0">
                <a:latin typeface="1 Amazone M" panose="040B0500000000000000" pitchFamily="82" charset="-52"/>
              </a:rPr>
              <a:t>Interactive fiction». </a:t>
            </a:r>
            <a:r>
              <a:rPr lang="ru-RU" sz="1600" dirty="0">
                <a:latin typeface="1 Amazone M" panose="040B0500000000000000" pitchFamily="82" charset="-52"/>
              </a:rPr>
              <a:t>Х</a:t>
            </a:r>
            <a:r>
              <a:rPr lang="ru-RU" sz="1600" dirty="0" smtClean="0">
                <a:latin typeface="1 Amazone M" panose="040B0500000000000000" pitchFamily="82" charset="-52"/>
              </a:rPr>
              <a:t>арактерны текстовым описанием игрового процесса.</a:t>
            </a:r>
          </a:p>
          <a:p>
            <a:endParaRPr lang="ru-RU" sz="1600" dirty="0" smtClean="0">
              <a:latin typeface="1 Amazone M" panose="040B0500000000000000" pitchFamily="82" charset="-52"/>
            </a:endParaRPr>
          </a:p>
          <a:p>
            <a:r>
              <a:rPr lang="ru-RU" sz="1600" dirty="0" smtClean="0">
                <a:latin typeface="1 Amazone M" panose="040B0500000000000000" pitchFamily="82" charset="-52"/>
              </a:rPr>
              <a:t>интерфейс </a:t>
            </a:r>
            <a:r>
              <a:rPr lang="ru-RU" sz="1600" dirty="0">
                <a:latin typeface="1 Amazone M" panose="040B0500000000000000" pitchFamily="82" charset="-52"/>
              </a:rPr>
              <a:t>с вводом </a:t>
            </a:r>
            <a:r>
              <a:rPr lang="ru-RU" sz="1600" dirty="0" smtClean="0">
                <a:latin typeface="1 Amazone M" panose="040B0500000000000000" pitchFamily="82" charset="-52"/>
              </a:rPr>
              <a:t>текста,  или </a:t>
            </a:r>
            <a:r>
              <a:rPr lang="ru-RU" sz="1600" dirty="0">
                <a:latin typeface="1 Amazone M" panose="040B0500000000000000" pitchFamily="82" charset="-52"/>
              </a:rPr>
              <a:t>интерфейс в виде </a:t>
            </a:r>
            <a:r>
              <a:rPr lang="ru-RU" sz="1600" dirty="0" smtClean="0">
                <a:latin typeface="1 Amazone M" panose="040B0500000000000000" pitchFamily="82" charset="-52"/>
              </a:rPr>
              <a:t>меню </a:t>
            </a:r>
            <a:r>
              <a:rPr lang="ru-RU" sz="1600" dirty="0">
                <a:latin typeface="1 Amazone M" panose="040B0500000000000000" pitchFamily="82" charset="-52"/>
              </a:rPr>
              <a:t>где игрок выбирает действие </a:t>
            </a:r>
            <a:endParaRPr lang="ru-RU" sz="1600" dirty="0" smtClean="0">
              <a:latin typeface="1 Amazone M" panose="040B0500000000000000" pitchFamily="82" charset="-52"/>
            </a:endParaRPr>
          </a:p>
          <a:p>
            <a:endParaRPr lang="ru-RU" sz="1600" dirty="0">
              <a:latin typeface="1 Amazone M" panose="040B0500000000000000" pitchFamily="82" charset="-52"/>
            </a:endParaRPr>
          </a:p>
          <a:p>
            <a:r>
              <a:rPr lang="ru-RU" sz="1600" dirty="0">
                <a:latin typeface="1 Amazone M" panose="040B0500000000000000" pitchFamily="82" charset="-52"/>
              </a:rPr>
              <a:t>«</a:t>
            </a:r>
            <a:r>
              <a:rPr lang="ru-RU" sz="1600" dirty="0" err="1">
                <a:latin typeface="1 Amazone M" panose="040B0500000000000000" pitchFamily="82" charset="-52"/>
              </a:rPr>
              <a:t>Swordbreaker</a:t>
            </a:r>
            <a:r>
              <a:rPr lang="ru-RU" sz="1600" dirty="0">
                <a:latin typeface="1 Amazone M" panose="040B0500000000000000" pitchFamily="82" charset="-52"/>
              </a:rPr>
              <a:t> </a:t>
            </a:r>
            <a:r>
              <a:rPr lang="ru-RU" sz="1600" dirty="0" err="1">
                <a:latin typeface="1 Amazone M" panose="040B0500000000000000" pitchFamily="82" charset="-52"/>
              </a:rPr>
              <a:t>The</a:t>
            </a:r>
            <a:r>
              <a:rPr lang="ru-RU" sz="1600" dirty="0">
                <a:latin typeface="1 Amazone M" panose="040B0500000000000000" pitchFamily="82" charset="-52"/>
              </a:rPr>
              <a:t> </a:t>
            </a:r>
            <a:r>
              <a:rPr lang="ru-RU" sz="1600" dirty="0" err="1">
                <a:latin typeface="1 Amazone M" panose="040B0500000000000000" pitchFamily="82" charset="-52"/>
              </a:rPr>
              <a:t>Game</a:t>
            </a:r>
            <a:r>
              <a:rPr lang="ru-RU" sz="1600" dirty="0" smtClean="0">
                <a:latin typeface="1 Amazone M" panose="040B0500000000000000" pitchFamily="82" charset="-52"/>
              </a:rPr>
              <a:t>» (</a:t>
            </a:r>
            <a:r>
              <a:rPr lang="ru-RU" sz="1600" dirty="0" err="1" smtClean="0">
                <a:latin typeface="1 Amazone M" panose="040B0500000000000000" pitchFamily="82" charset="-52"/>
              </a:rPr>
              <a:t>DuCats</a:t>
            </a:r>
            <a:r>
              <a:rPr lang="ru-RU" sz="1600" dirty="0" smtClean="0">
                <a:latin typeface="1 Amazone M" panose="040B0500000000000000" pitchFamily="82" charset="-52"/>
              </a:rPr>
              <a:t> </a:t>
            </a:r>
            <a:r>
              <a:rPr lang="ru-RU" sz="1600" dirty="0" err="1">
                <a:latin typeface="1 Amazone M" panose="040B0500000000000000" pitchFamily="82" charset="-52"/>
              </a:rPr>
              <a:t>Games</a:t>
            </a:r>
            <a:r>
              <a:rPr lang="ru-RU" sz="1600" dirty="0">
                <a:latin typeface="1 Amazone M" panose="040B0500000000000000" pitchFamily="82" charset="-52"/>
              </a:rPr>
              <a:t> </a:t>
            </a:r>
            <a:r>
              <a:rPr lang="ru-RU" sz="1600" dirty="0" err="1" smtClean="0">
                <a:latin typeface="1 Amazone M" panose="040B0500000000000000" pitchFamily="82" charset="-52"/>
              </a:rPr>
              <a:t>Studio</a:t>
            </a:r>
            <a:r>
              <a:rPr lang="ru-RU" sz="1600" dirty="0" smtClean="0">
                <a:latin typeface="1 Amazone M" panose="040B0500000000000000" pitchFamily="82" charset="-52"/>
              </a:rPr>
              <a:t>)</a:t>
            </a:r>
          </a:p>
          <a:p>
            <a:r>
              <a:rPr lang="ru-RU" sz="1600" dirty="0">
                <a:latin typeface="1 Amazone M" panose="040B0500000000000000" pitchFamily="82" charset="-52"/>
              </a:rPr>
              <a:t>«</a:t>
            </a:r>
            <a:r>
              <a:rPr lang="en-US" sz="1600" dirty="0">
                <a:latin typeface="1 Amazone M" panose="040B0500000000000000" pitchFamily="82" charset="-52"/>
              </a:rPr>
              <a:t>Titan Souls</a:t>
            </a:r>
            <a:r>
              <a:rPr lang="ru-RU" sz="1600" dirty="0">
                <a:latin typeface="1 Amazone M" panose="040B0500000000000000" pitchFamily="82" charset="-52"/>
              </a:rPr>
              <a:t>» </a:t>
            </a:r>
            <a:r>
              <a:rPr lang="ru-RU" sz="1600" dirty="0" smtClean="0">
                <a:latin typeface="1 Amazone M" panose="040B0500000000000000" pitchFamily="82" charset="-52"/>
              </a:rPr>
              <a:t>(</a:t>
            </a:r>
            <a:r>
              <a:rPr lang="en-US" sz="1600" dirty="0">
                <a:latin typeface="1 Amazone M" panose="040B0500000000000000" pitchFamily="82" charset="-52"/>
              </a:rPr>
              <a:t>Acid </a:t>
            </a:r>
            <a:r>
              <a:rPr lang="en-US" sz="1600" dirty="0" smtClean="0">
                <a:latin typeface="1 Amazone M" panose="040B0500000000000000" pitchFamily="82" charset="-52"/>
              </a:rPr>
              <a:t>Nerve</a:t>
            </a:r>
            <a:r>
              <a:rPr lang="ru-RU" sz="1600" dirty="0" smtClean="0">
                <a:latin typeface="1 Amazone M" panose="040B0500000000000000" pitchFamily="82" charset="-52"/>
              </a:rPr>
              <a:t>)</a:t>
            </a:r>
          </a:p>
          <a:p>
            <a:r>
              <a:rPr lang="ru-RU" sz="1600" dirty="0">
                <a:latin typeface="1 Amazone M" panose="040B0500000000000000" pitchFamily="82" charset="-52"/>
              </a:rPr>
              <a:t>«</a:t>
            </a:r>
            <a:r>
              <a:rPr lang="en-US" sz="1600" dirty="0" err="1">
                <a:latin typeface="1 Amazone M" panose="040B0500000000000000" pitchFamily="82" charset="-52"/>
              </a:rPr>
              <a:t>Undertale</a:t>
            </a:r>
            <a:r>
              <a:rPr lang="ru-RU" sz="1600" dirty="0">
                <a:latin typeface="1 Amazone M" panose="040B0500000000000000" pitchFamily="82" charset="-52"/>
              </a:rPr>
              <a:t>» </a:t>
            </a:r>
            <a:r>
              <a:rPr lang="ru-RU" sz="1600" dirty="0" smtClean="0">
                <a:latin typeface="1 Amazone M" panose="040B0500000000000000" pitchFamily="82" charset="-52"/>
              </a:rPr>
              <a:t>(</a:t>
            </a:r>
            <a:r>
              <a:rPr lang="ru-RU" sz="1600" dirty="0" err="1">
                <a:latin typeface="1 Amazone M" panose="040B0500000000000000" pitchFamily="82" charset="-52"/>
              </a:rPr>
              <a:t>tobyfox</a:t>
            </a:r>
            <a:r>
              <a:rPr lang="ru-RU" sz="1600" dirty="0" smtClean="0">
                <a:latin typeface="1 Amazone M" panose="040B0500000000000000" pitchFamily="82" charset="-52"/>
              </a:rPr>
              <a:t>)</a:t>
            </a:r>
            <a:endParaRPr lang="ru-RU" sz="1600" dirty="0">
              <a:latin typeface="1 Amazone M" panose="040B0500000000000000" pitchFamily="82" charset="-52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4308388" y="1948658"/>
            <a:ext cx="57666" cy="3784877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1408670" y="2440713"/>
            <a:ext cx="612071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1334531" y="3426941"/>
            <a:ext cx="6268992" cy="81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1408670" y="4366054"/>
            <a:ext cx="6194853" cy="2471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08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93558" y="871440"/>
            <a:ext cx="53381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1 Amazone M" panose="040B0500000000000000" pitchFamily="82" charset="-52"/>
              </a:rPr>
              <a:t>Алгоритм (сценарий) решения задачи</a:t>
            </a:r>
            <a:endParaRPr lang="ru-RU" sz="3200" b="1" dirty="0">
              <a:latin typeface="1 Amazone M" panose="040B0500000000000000" pitchFamily="82" charset="-52"/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2166551" y="1948658"/>
            <a:ext cx="189470" cy="207315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единительная линия 38"/>
          <p:cNvCxnSpPr>
            <a:stCxn id="35" idx="4"/>
          </p:cNvCxnSpPr>
          <p:nvPr/>
        </p:nvCxnSpPr>
        <p:spPr>
          <a:xfrm>
            <a:off x="2261286" y="2155973"/>
            <a:ext cx="4119" cy="35656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86465" y="3013194"/>
            <a:ext cx="1099751" cy="58477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1 Amazone M" panose="040B0500000000000000" pitchFamily="82" charset="-52"/>
              </a:rPr>
              <a:t>Запуск программы</a:t>
            </a:r>
            <a:endParaRPr lang="ru-RU" sz="1600" dirty="0">
              <a:latin typeface="1 Amazone M" panose="040B0500000000000000" pitchFamily="82" charset="-5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92696" y="3133190"/>
            <a:ext cx="1345349" cy="33855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1 Amazone M" panose="040B0500000000000000" pitchFamily="82" charset="-52"/>
              </a:rPr>
              <a:t>Начать игру</a:t>
            </a:r>
            <a:endParaRPr lang="ru-RU" sz="1600" dirty="0">
              <a:latin typeface="1 Amazone M" panose="040B0500000000000000" pitchFamily="82" charset="-5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67344" y="1994824"/>
            <a:ext cx="1584741" cy="58477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1 Amazone M" panose="040B0500000000000000" pitchFamily="82" charset="-52"/>
              </a:rPr>
              <a:t>Использование предмета</a:t>
            </a:r>
            <a:endParaRPr lang="ru-RU" sz="1600" dirty="0">
              <a:latin typeface="1 Amazone M" panose="040B0500000000000000" pitchFamily="82" charset="-5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63978" y="3302467"/>
            <a:ext cx="873211" cy="33855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1 Amazone M" panose="040B0500000000000000" pitchFamily="82" charset="-52"/>
              </a:rPr>
              <a:t>Атака</a:t>
            </a:r>
            <a:endParaRPr lang="ru-RU" sz="1600" dirty="0">
              <a:latin typeface="1 Amazone M" panose="040B0500000000000000" pitchFamily="82" charset="-5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29803" y="4289812"/>
            <a:ext cx="892268" cy="33855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1 Amazone M" panose="040B0500000000000000" pitchFamily="82" charset="-52"/>
              </a:rPr>
              <a:t>Победа!</a:t>
            </a:r>
            <a:endParaRPr lang="ru-RU" sz="1600" dirty="0">
              <a:latin typeface="1 Amazone M" panose="040B0500000000000000" pitchFamily="82" charset="-5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00800" y="4293733"/>
            <a:ext cx="1128584" cy="58477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1 Amazone M" panose="040B0500000000000000" pitchFamily="82" charset="-52"/>
              </a:rPr>
              <a:t>Защитное действие</a:t>
            </a:r>
            <a:endParaRPr lang="ru-RU" sz="1600" dirty="0">
              <a:latin typeface="1 Amazone M" panose="040B0500000000000000" pitchFamily="82" charset="-5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58459" y="5402922"/>
            <a:ext cx="1235033" cy="33855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1 Amazone M" panose="040B0500000000000000" pitchFamily="82" charset="-52"/>
              </a:rPr>
              <a:t>Поражение</a:t>
            </a:r>
            <a:endParaRPr lang="ru-RU" sz="1600" dirty="0">
              <a:latin typeface="1 Amazone M" panose="040B0500000000000000" pitchFamily="82" charset="-5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16978" y="4708824"/>
            <a:ext cx="1276865" cy="33855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1 Amazone M" panose="040B0500000000000000" pitchFamily="82" charset="-52"/>
              </a:rPr>
              <a:t>ВЫХОД</a:t>
            </a:r>
            <a:endParaRPr lang="ru-RU" sz="1600" dirty="0">
              <a:latin typeface="1 Amazone M" panose="040B0500000000000000" pitchFamily="82" charset="-52"/>
            </a:endParaRPr>
          </a:p>
        </p:txBody>
      </p:sp>
      <p:cxnSp>
        <p:nvCxnSpPr>
          <p:cNvPr id="49" name="Скругленная соединительная линия 48"/>
          <p:cNvCxnSpPr>
            <a:stCxn id="42" idx="3"/>
            <a:endCxn id="45" idx="0"/>
          </p:cNvCxnSpPr>
          <p:nvPr/>
        </p:nvCxnSpPr>
        <p:spPr>
          <a:xfrm>
            <a:off x="4852085" y="2287212"/>
            <a:ext cx="2113007" cy="2006521"/>
          </a:xfrm>
          <a:prstGeom prst="curved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43" idx="2"/>
            <a:endCxn id="44" idx="0"/>
          </p:cNvCxnSpPr>
          <p:nvPr/>
        </p:nvCxnSpPr>
        <p:spPr>
          <a:xfrm flipH="1">
            <a:off x="4175937" y="3641021"/>
            <a:ext cx="1524647" cy="64879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43" idx="2"/>
            <a:endCxn id="45" idx="0"/>
          </p:cNvCxnSpPr>
          <p:nvPr/>
        </p:nvCxnSpPr>
        <p:spPr>
          <a:xfrm>
            <a:off x="5700584" y="3641021"/>
            <a:ext cx="1264508" cy="65271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кругленная соединительная линия 54"/>
          <p:cNvCxnSpPr>
            <a:stCxn id="45" idx="1"/>
            <a:endCxn id="43" idx="2"/>
          </p:cNvCxnSpPr>
          <p:nvPr/>
        </p:nvCxnSpPr>
        <p:spPr>
          <a:xfrm rot="10800000">
            <a:off x="5700584" y="3641021"/>
            <a:ext cx="700216" cy="945100"/>
          </a:xfrm>
          <a:prstGeom prst="curved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кругленная соединительная линия 56"/>
          <p:cNvCxnSpPr>
            <a:stCxn id="45" idx="2"/>
            <a:endCxn id="46" idx="0"/>
          </p:cNvCxnSpPr>
          <p:nvPr/>
        </p:nvCxnSpPr>
        <p:spPr>
          <a:xfrm rot="5400000">
            <a:off x="5708327" y="4146157"/>
            <a:ext cx="524414" cy="1989116"/>
          </a:xfrm>
          <a:prstGeom prst="curved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кругленная соединительная линия 58"/>
          <p:cNvCxnSpPr>
            <a:stCxn id="44" idx="2"/>
            <a:endCxn id="47" idx="3"/>
          </p:cNvCxnSpPr>
          <p:nvPr/>
        </p:nvCxnSpPr>
        <p:spPr>
          <a:xfrm rot="5400000">
            <a:off x="3610023" y="4312186"/>
            <a:ext cx="249735" cy="882094"/>
          </a:xfrm>
          <a:prstGeom prst="curved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кругленная соединительная линия 60"/>
          <p:cNvCxnSpPr>
            <a:stCxn id="40" idx="2"/>
            <a:endCxn id="47" idx="0"/>
          </p:cNvCxnSpPr>
          <p:nvPr/>
        </p:nvCxnSpPr>
        <p:spPr>
          <a:xfrm rot="16200000" flipH="1">
            <a:off x="1990449" y="4043861"/>
            <a:ext cx="1110855" cy="219070"/>
          </a:xfrm>
          <a:prstGeom prst="curved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Скругленная соединительная линия 62"/>
          <p:cNvCxnSpPr>
            <a:stCxn id="46" idx="1"/>
            <a:endCxn id="47" idx="2"/>
          </p:cNvCxnSpPr>
          <p:nvPr/>
        </p:nvCxnSpPr>
        <p:spPr>
          <a:xfrm rot="10800000">
            <a:off x="2655411" y="5047379"/>
            <a:ext cx="1703048" cy="524821"/>
          </a:xfrm>
          <a:prstGeom prst="curved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Скругленная соединительная линия 69"/>
          <p:cNvCxnSpPr>
            <a:stCxn id="41" idx="3"/>
            <a:endCxn id="43" idx="1"/>
          </p:cNvCxnSpPr>
          <p:nvPr/>
        </p:nvCxnSpPr>
        <p:spPr>
          <a:xfrm>
            <a:off x="4738045" y="3302467"/>
            <a:ext cx="525933" cy="169277"/>
          </a:xfrm>
          <a:prstGeom prst="curved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Скругленная соединительная линия 71"/>
          <p:cNvCxnSpPr>
            <a:stCxn id="43" idx="0"/>
            <a:endCxn id="42" idx="2"/>
          </p:cNvCxnSpPr>
          <p:nvPr/>
        </p:nvCxnSpPr>
        <p:spPr>
          <a:xfrm rot="16200000" flipV="1">
            <a:off x="4518716" y="2120598"/>
            <a:ext cx="722868" cy="1640869"/>
          </a:xfrm>
          <a:prstGeom prst="curved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кругленная соединительная линия 75"/>
          <p:cNvCxnSpPr>
            <a:stCxn id="41" idx="0"/>
            <a:endCxn id="42" idx="1"/>
          </p:cNvCxnSpPr>
          <p:nvPr/>
        </p:nvCxnSpPr>
        <p:spPr>
          <a:xfrm rot="16200000" flipV="1">
            <a:off x="3243369" y="2311187"/>
            <a:ext cx="845978" cy="798027"/>
          </a:xfrm>
          <a:prstGeom prst="curvedConnector4">
            <a:avLst>
              <a:gd name="adj1" fmla="val 32719"/>
              <a:gd name="adj2" fmla="val 128646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40" idx="3"/>
            <a:endCxn id="41" idx="1"/>
          </p:cNvCxnSpPr>
          <p:nvPr/>
        </p:nvCxnSpPr>
        <p:spPr>
          <a:xfrm flipV="1">
            <a:off x="2986216" y="3302467"/>
            <a:ext cx="406480" cy="311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3095491">
            <a:off x="5280837" y="4209633"/>
            <a:ext cx="1215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1 Amazone M" panose="040B0500000000000000" pitchFamily="82" charset="-52"/>
              </a:rPr>
              <a:t>положительно</a:t>
            </a:r>
            <a:endParaRPr lang="ru-RU" sz="1200" dirty="0">
              <a:latin typeface="1 Amazone M" panose="040B0500000000000000" pitchFamily="82" charset="-52"/>
            </a:endParaRPr>
          </a:p>
        </p:txBody>
      </p:sp>
      <p:sp>
        <p:nvSpPr>
          <p:cNvPr id="80" name="TextBox 79"/>
          <p:cNvSpPr txBox="1"/>
          <p:nvPr/>
        </p:nvSpPr>
        <p:spPr>
          <a:xfrm rot="1747538">
            <a:off x="5872611" y="3765329"/>
            <a:ext cx="1163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1 Amazone M" panose="040B0500000000000000" pitchFamily="82" charset="-52"/>
              </a:rPr>
              <a:t>отрицательное</a:t>
            </a:r>
            <a:endParaRPr lang="ru-RU" sz="1200" dirty="0">
              <a:latin typeface="1 Amazone M" panose="040B0500000000000000" pitchFamily="82" charset="-5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169612" y="4878101"/>
            <a:ext cx="1163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1 Amazone M" panose="040B0500000000000000" pitchFamily="82" charset="-52"/>
              </a:rPr>
              <a:t>отрицательное</a:t>
            </a:r>
            <a:endParaRPr lang="ru-RU" sz="1200" dirty="0">
              <a:latin typeface="1 Amazone M" panose="040B0500000000000000" pitchFamily="82" charset="-52"/>
            </a:endParaRPr>
          </a:p>
        </p:txBody>
      </p:sp>
      <p:sp>
        <p:nvSpPr>
          <p:cNvPr id="90" name="TextBox 89"/>
          <p:cNvSpPr txBox="1"/>
          <p:nvPr/>
        </p:nvSpPr>
        <p:spPr>
          <a:xfrm rot="20231475">
            <a:off x="4244159" y="3696580"/>
            <a:ext cx="1215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1 Amazone M" panose="040B0500000000000000" pitchFamily="82" charset="-52"/>
              </a:rPr>
              <a:t>положительно</a:t>
            </a:r>
            <a:endParaRPr lang="ru-RU" sz="1200" dirty="0">
              <a:latin typeface="1 Amazone M" panose="040B0500000000000000" pitchFamily="82" charset="-52"/>
            </a:endParaRPr>
          </a:p>
        </p:txBody>
      </p:sp>
      <p:cxnSp>
        <p:nvCxnSpPr>
          <p:cNvPr id="100" name="Прямая соединительная линия 99"/>
          <p:cNvCxnSpPr/>
          <p:nvPr/>
        </p:nvCxnSpPr>
        <p:spPr>
          <a:xfrm flipH="1">
            <a:off x="2166551" y="2512541"/>
            <a:ext cx="94735" cy="3130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/>
          <p:cNvCxnSpPr/>
          <p:nvPr/>
        </p:nvCxnSpPr>
        <p:spPr>
          <a:xfrm>
            <a:off x="2261286" y="2512541"/>
            <a:ext cx="94735" cy="29333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/>
          <p:nvPr/>
        </p:nvCxnSpPr>
        <p:spPr>
          <a:xfrm flipH="1">
            <a:off x="2016978" y="2236432"/>
            <a:ext cx="244308" cy="27610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/>
          <p:nvPr/>
        </p:nvCxnSpPr>
        <p:spPr>
          <a:xfrm>
            <a:off x="2261286" y="2236432"/>
            <a:ext cx="243017" cy="20196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кругленная соединительная линия 109"/>
          <p:cNvCxnSpPr>
            <a:endCxn id="40" idx="1"/>
          </p:cNvCxnSpPr>
          <p:nvPr/>
        </p:nvCxnSpPr>
        <p:spPr>
          <a:xfrm rot="5400000">
            <a:off x="1498184" y="2900824"/>
            <a:ext cx="793040" cy="16477"/>
          </a:xfrm>
          <a:prstGeom prst="curvedConnector4">
            <a:avLst>
              <a:gd name="adj1" fmla="val 31565"/>
              <a:gd name="adj2" fmla="val 1487388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74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93558" y="871440"/>
            <a:ext cx="53381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1 Amazone M" panose="040B0500000000000000" pitchFamily="82" charset="-52"/>
              </a:rPr>
              <a:t>Таблица инструментов, сред, языков</a:t>
            </a:r>
            <a:endParaRPr lang="ru-RU" sz="3200" b="1" dirty="0">
              <a:latin typeface="1 Amazone M" panose="040B0500000000000000" pitchFamily="82" charset="-52"/>
            </a:endParaRPr>
          </a:p>
        </p:txBody>
      </p:sp>
      <p:sp>
        <p:nvSpPr>
          <p:cNvPr id="5" name="Объект 8"/>
          <p:cNvSpPr txBox="1">
            <a:spLocks/>
          </p:cNvSpPr>
          <p:nvPr/>
        </p:nvSpPr>
        <p:spPr>
          <a:xfrm>
            <a:off x="4460791" y="2015584"/>
            <a:ext cx="2265404" cy="32704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dirty="0" smtClean="0">
                <a:latin typeface="1 Amazone M" panose="040B0500000000000000" pitchFamily="82" charset="-52"/>
              </a:rPr>
              <a:t>Критерий выбора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1400" dirty="0" smtClean="0">
              <a:latin typeface="1 Amazone M" panose="040B0500000000000000" pitchFamily="82" charset="-52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1800" dirty="0" smtClean="0">
                <a:latin typeface="1 Amazone M" panose="040B0500000000000000" pitchFamily="82" charset="-52"/>
              </a:rPr>
              <a:t>Удобно в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1800" dirty="0" smtClean="0">
                <a:latin typeface="1 Amazone M" panose="040B0500000000000000" pitchFamily="82" charset="-52"/>
              </a:rPr>
              <a:t>использование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1400" dirty="0" smtClean="0">
              <a:latin typeface="1 Amazone M" panose="040B0500000000000000" pitchFamily="82" charset="-5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sz="1400" dirty="0" smtClean="0">
              <a:latin typeface="1 Amazone M" panose="040B0500000000000000" pitchFamily="82" charset="-52"/>
            </a:endParaRPr>
          </a:p>
          <a:p>
            <a:pPr marL="0" indent="0" algn="ctr">
              <a:buNone/>
            </a:pPr>
            <a:r>
              <a:rPr lang="ru-RU" sz="1800" dirty="0" smtClean="0">
                <a:latin typeface="1 Amazone M" panose="040B0500000000000000" pitchFamily="82" charset="-52"/>
              </a:rPr>
              <a:t>Язык </a:t>
            </a:r>
            <a:r>
              <a:rPr lang="ru-RU" sz="1800" dirty="0">
                <a:latin typeface="1 Amazone M" panose="040B0500000000000000" pitchFamily="82" charset="-52"/>
              </a:rPr>
              <a:t>программирования поддерживаемый </a:t>
            </a:r>
            <a:r>
              <a:rPr lang="ru-RU" sz="1800" dirty="0" smtClean="0">
                <a:latin typeface="1 Amazone M" panose="040B0500000000000000" pitchFamily="82" charset="-52"/>
              </a:rPr>
              <a:t>средой </a:t>
            </a:r>
            <a:r>
              <a:rPr lang="ru-RU" sz="1800" dirty="0" err="1" smtClean="0">
                <a:latin typeface="1 Amazone M" panose="040B0500000000000000" pitchFamily="82" charset="-52"/>
              </a:rPr>
              <a:t>Visual</a:t>
            </a:r>
            <a:r>
              <a:rPr lang="ru-RU" sz="1800" dirty="0" smtClean="0">
                <a:latin typeface="1 Amazone M" panose="040B0500000000000000" pitchFamily="82" charset="-52"/>
              </a:rPr>
              <a:t> </a:t>
            </a:r>
            <a:r>
              <a:rPr lang="ru-RU" sz="1800" dirty="0" err="1">
                <a:latin typeface="1 Amazone M" panose="040B0500000000000000" pitchFamily="82" charset="-52"/>
              </a:rPr>
              <a:t>studio</a:t>
            </a:r>
            <a:r>
              <a:rPr lang="ru-RU" sz="1800" dirty="0">
                <a:latin typeface="1 Amazone M" panose="040B0500000000000000" pitchFamily="82" charset="-52"/>
              </a:rPr>
              <a:t> </a:t>
            </a:r>
          </a:p>
          <a:p>
            <a:pPr marL="0" indent="0">
              <a:buNone/>
            </a:pPr>
            <a:endParaRPr lang="ru-RU" sz="1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1400" dirty="0" smtClean="0">
              <a:latin typeface="1 Amazone M" panose="040B0500000000000000" pitchFamily="8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6066" y="1948658"/>
            <a:ext cx="20759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1 Amazone M" panose="040B0500000000000000" pitchFamily="82" charset="-52"/>
              </a:rPr>
              <a:t>Выбор инструмента</a:t>
            </a:r>
          </a:p>
          <a:p>
            <a:pPr algn="ctr"/>
            <a:endParaRPr lang="ru-RU" sz="1400" dirty="0">
              <a:latin typeface="1 Amazone M" panose="040B0500000000000000" pitchFamily="82" charset="-52"/>
            </a:endParaRPr>
          </a:p>
          <a:p>
            <a:pPr algn="ctr"/>
            <a:endParaRPr lang="ru-RU" sz="1400" dirty="0" smtClean="0">
              <a:latin typeface="1 Amazone M" panose="040B0500000000000000" pitchFamily="82" charset="-52"/>
            </a:endParaRPr>
          </a:p>
          <a:p>
            <a:pPr algn="ctr"/>
            <a:r>
              <a:rPr lang="ru-RU" sz="2400" dirty="0" err="1" smtClean="0">
                <a:latin typeface="1 Amazone M" panose="040B0500000000000000" pitchFamily="82" charset="-52"/>
              </a:rPr>
              <a:t>Visual</a:t>
            </a:r>
            <a:r>
              <a:rPr lang="ru-RU" sz="2400" dirty="0" smtClean="0">
                <a:latin typeface="1 Amazone M" panose="040B0500000000000000" pitchFamily="82" charset="-52"/>
              </a:rPr>
              <a:t> </a:t>
            </a:r>
            <a:r>
              <a:rPr lang="ru-RU" sz="2400" dirty="0" err="1">
                <a:latin typeface="1 Amazone M" panose="040B0500000000000000" pitchFamily="82" charset="-52"/>
              </a:rPr>
              <a:t>studio</a:t>
            </a:r>
            <a:r>
              <a:rPr lang="ru-RU" sz="2400" b="1" dirty="0">
                <a:latin typeface="1 Amazone M" panose="040B0500000000000000" pitchFamily="82" charset="-52"/>
              </a:rPr>
              <a:t> </a:t>
            </a:r>
            <a:endParaRPr lang="ru-RU" sz="2400" dirty="0">
              <a:latin typeface="1 Amazone M" panose="040B0500000000000000" pitchFamily="82" charset="-52"/>
            </a:endParaRPr>
          </a:p>
          <a:p>
            <a:endParaRPr lang="ru-RU" sz="1000" dirty="0"/>
          </a:p>
          <a:p>
            <a:endParaRPr lang="ru-RU" sz="1000" dirty="0"/>
          </a:p>
          <a:p>
            <a:endParaRPr lang="ru-RU" sz="1000" dirty="0"/>
          </a:p>
          <a:p>
            <a:pPr algn="ctr"/>
            <a:endParaRPr lang="ru-RU" sz="1400" dirty="0" smtClean="0">
              <a:latin typeface="1 Amazone M" panose="040B0500000000000000" pitchFamily="82" charset="-52"/>
            </a:endParaRPr>
          </a:p>
          <a:p>
            <a:pPr algn="ctr"/>
            <a:endParaRPr lang="ru-RU" sz="1400" dirty="0">
              <a:latin typeface="1 Amazone M" panose="040B0500000000000000" pitchFamily="82" charset="-52"/>
            </a:endParaRPr>
          </a:p>
          <a:p>
            <a:pPr algn="ctr"/>
            <a:endParaRPr lang="ru-RU" sz="2400" dirty="0" smtClean="0">
              <a:latin typeface="1 Amazone M" panose="040B0500000000000000" pitchFamily="82" charset="-52"/>
            </a:endParaRPr>
          </a:p>
          <a:p>
            <a:pPr algn="ctr"/>
            <a:r>
              <a:rPr lang="ru-RU" sz="2400" dirty="0" smtClean="0">
                <a:latin typeface="1 Amazone M" panose="040B0500000000000000" pitchFamily="82" charset="-52"/>
              </a:rPr>
              <a:t>C</a:t>
            </a:r>
            <a:r>
              <a:rPr lang="ru-RU" sz="2400" dirty="0">
                <a:latin typeface="1 Amazone M" panose="040B0500000000000000" pitchFamily="82" charset="-52"/>
              </a:rPr>
              <a:t># </a:t>
            </a:r>
          </a:p>
          <a:p>
            <a:endParaRPr lang="ru-RU" sz="1400" dirty="0">
              <a:latin typeface="1 Amazone M" panose="040B0500000000000000" pitchFamily="82" charset="-52"/>
            </a:endParaRPr>
          </a:p>
          <a:p>
            <a:endParaRPr lang="ru-RU" sz="1400" dirty="0">
              <a:latin typeface="1 Amazone M" panose="040B0500000000000000" pitchFamily="82" charset="-52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2454876" y="2701330"/>
            <a:ext cx="3954162" cy="2708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2454876" y="4162625"/>
            <a:ext cx="4160108" cy="4860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510216" y="2115699"/>
            <a:ext cx="41189" cy="3341861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30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93558" y="871440"/>
            <a:ext cx="53381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1 Amazone M" panose="040B0500000000000000" pitchFamily="82" charset="-52"/>
              </a:rPr>
              <a:t>Структура главного модуля</a:t>
            </a:r>
            <a:endParaRPr lang="ru-RU" sz="3200" b="1" dirty="0">
              <a:latin typeface="1 Amazone M" panose="040B0500000000000000" pitchFamily="82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76883" y="1751624"/>
            <a:ext cx="1993041" cy="369332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1 Amazone M" panose="040B0500000000000000" pitchFamily="82" charset="-52"/>
              </a:rPr>
              <a:t>Запуск программы</a:t>
            </a:r>
            <a:endParaRPr lang="ru-RU" dirty="0">
              <a:latin typeface="1 Amazone M" panose="040B0500000000000000" pitchFamily="82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1511" y="2574474"/>
            <a:ext cx="823783" cy="369332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1 Amazone M" panose="040B0500000000000000" pitchFamily="82" charset="-52"/>
              </a:rPr>
              <a:t>Меню</a:t>
            </a:r>
            <a:endParaRPr lang="ru-RU" dirty="0">
              <a:latin typeface="1 Amazone M" panose="040B0500000000000000" pitchFamily="82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5935" y="3509294"/>
            <a:ext cx="996780" cy="369332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1 Amazone M" panose="040B0500000000000000" pitchFamily="82" charset="-52"/>
              </a:rPr>
              <a:t>Победа</a:t>
            </a:r>
            <a:endParaRPr lang="ru-RU" dirty="0">
              <a:latin typeface="1 Amazone M" panose="040B0500000000000000" pitchFamily="82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44121" y="3370795"/>
            <a:ext cx="1058562" cy="646331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1 Amazone M" panose="040B0500000000000000" pitchFamily="82" charset="-52"/>
              </a:rPr>
              <a:t>Игровой процесс</a:t>
            </a:r>
            <a:endParaRPr lang="ru-RU" dirty="0">
              <a:latin typeface="1 Amazone M" panose="040B0500000000000000" pitchFamily="82" charset="-5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74089" y="3509294"/>
            <a:ext cx="1342768" cy="369332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1 Amazone M" panose="040B0500000000000000" pitchFamily="82" charset="-52"/>
              </a:rPr>
              <a:t>Поражение</a:t>
            </a:r>
            <a:endParaRPr lang="ru-RU" dirty="0">
              <a:latin typeface="1 Amazone M" panose="040B0500000000000000" pitchFamily="82" charset="-52"/>
            </a:endParaRPr>
          </a:p>
        </p:txBody>
      </p:sp>
      <p:cxnSp>
        <p:nvCxnSpPr>
          <p:cNvPr id="16" name="Прямая со стрелкой 15"/>
          <p:cNvCxnSpPr>
            <a:stCxn id="8" idx="2"/>
            <a:endCxn id="9" idx="0"/>
          </p:cNvCxnSpPr>
          <p:nvPr/>
        </p:nvCxnSpPr>
        <p:spPr>
          <a:xfrm flipH="1">
            <a:off x="4473403" y="2120956"/>
            <a:ext cx="1" cy="45351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9" idx="2"/>
            <a:endCxn id="11" idx="0"/>
          </p:cNvCxnSpPr>
          <p:nvPr/>
        </p:nvCxnSpPr>
        <p:spPr>
          <a:xfrm flipH="1">
            <a:off x="4473402" y="2943806"/>
            <a:ext cx="1" cy="426989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1" idx="1"/>
            <a:endCxn id="10" idx="3"/>
          </p:cNvCxnSpPr>
          <p:nvPr/>
        </p:nvCxnSpPr>
        <p:spPr>
          <a:xfrm flipH="1" flipV="1">
            <a:off x="3072715" y="3693960"/>
            <a:ext cx="871406" cy="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1" idx="3"/>
            <a:endCxn id="12" idx="1"/>
          </p:cNvCxnSpPr>
          <p:nvPr/>
        </p:nvCxnSpPr>
        <p:spPr>
          <a:xfrm flipV="1">
            <a:off x="5002683" y="3693960"/>
            <a:ext cx="871406" cy="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кругленная соединительная линия 25"/>
          <p:cNvCxnSpPr>
            <a:stCxn id="10" idx="0"/>
            <a:endCxn id="9" idx="1"/>
          </p:cNvCxnSpPr>
          <p:nvPr/>
        </p:nvCxnSpPr>
        <p:spPr>
          <a:xfrm rot="5400000" flipH="1" flipV="1">
            <a:off x="2942841" y="2390624"/>
            <a:ext cx="750154" cy="1487186"/>
          </a:xfrm>
          <a:prstGeom prst="curved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кругленная соединительная линия 27"/>
          <p:cNvCxnSpPr>
            <a:stCxn id="12" idx="0"/>
            <a:endCxn id="9" idx="3"/>
          </p:cNvCxnSpPr>
          <p:nvPr/>
        </p:nvCxnSpPr>
        <p:spPr>
          <a:xfrm rot="16200000" flipV="1">
            <a:off x="5340307" y="2304127"/>
            <a:ext cx="750154" cy="1660179"/>
          </a:xfrm>
          <a:prstGeom prst="curved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34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ldbook">
      <a:majorFont>
        <a:latin typeface="Bookman Old Style"/>
        <a:ea typeface=""/>
        <a:cs typeface=""/>
      </a:majorFont>
      <a:minorFont>
        <a:latin typeface="Book Antiqua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291</Words>
  <Application>Microsoft Office PowerPoint</Application>
  <PresentationFormat>Экран (4:3)</PresentationFormat>
  <Paragraphs>144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1 Amazone M</vt:lpstr>
      <vt:lpstr>Arial</vt:lpstr>
      <vt:lpstr>Book Antiqua</vt:lpstr>
      <vt:lpstr>Bookman Old Style</vt:lpstr>
      <vt:lpstr>Gigi</vt:lpstr>
      <vt:lpstr>Times New Roman</vt:lpstr>
      <vt:lpstr>Тема Office</vt:lpstr>
      <vt:lpstr>Разработка игры жанра  «Text Adventure»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Dmytro</dc:creator>
  <cp:lastModifiedBy>Пользователь Windows</cp:lastModifiedBy>
  <cp:revision>27</cp:revision>
  <dcterms:created xsi:type="dcterms:W3CDTF">2015-10-12T16:01:33Z</dcterms:created>
  <dcterms:modified xsi:type="dcterms:W3CDTF">2020-05-21T23:24:14Z</dcterms:modified>
</cp:coreProperties>
</file>