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7" r:id="rId2"/>
    <p:sldId id="394" r:id="rId3"/>
    <p:sldId id="395" r:id="rId4"/>
    <p:sldId id="396" r:id="rId5"/>
    <p:sldId id="397" r:id="rId6"/>
    <p:sldId id="398" r:id="rId7"/>
    <p:sldId id="399" r:id="rId8"/>
    <p:sldId id="400" r:id="rId9"/>
    <p:sldId id="401" r:id="rId10"/>
    <p:sldId id="402" r:id="rId11"/>
    <p:sldId id="403" r:id="rId12"/>
    <p:sldId id="410" r:id="rId13"/>
    <p:sldId id="404" r:id="rId14"/>
    <p:sldId id="405" r:id="rId15"/>
    <p:sldId id="406" r:id="rId16"/>
    <p:sldId id="407" r:id="rId17"/>
    <p:sldId id="408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4" d="100"/>
          <a:sy n="94" d="100"/>
        </p:scale>
        <p:origin x="91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FC6DC5-92D3-41F9-8DEE-D7C46D71E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3E44CB0-0FDC-486F-BD6B-D249C1AE12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C044E9-D697-4190-9DBC-85FDA6D81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6564-3BC7-4786-9777-0821BD72CB61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A5FF73-1304-44AB-98EF-48F23A50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A38CE4-F475-4FA0-AB62-3FE43FE0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0662-5170-47E0-8FE2-E10EE1D2F7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23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14629F-38F9-41AB-9DB4-6D795A594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D907CC7-BD7C-43C9-8E34-24B4D3146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6D8EA8-099F-4E69-A107-79654773A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6564-3BC7-4786-9777-0821BD72CB61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D4DD13-9CB1-4803-8D92-C88B440A7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8E1BAC-8E0A-461B-B69B-12397F0FC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0662-5170-47E0-8FE2-E10EE1D2F7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8482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866628F-FF6D-4BFE-B626-55EC8513F0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439DE2C-2DCA-4024-A780-DF06CE62B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15B87A-9BCB-403C-B19E-BE6601483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6564-3BC7-4786-9777-0821BD72CB61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3136EC-AFA4-433C-90CD-282BF4C08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2B2F53-ADF0-454F-B1CF-47F18FCAC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0662-5170-47E0-8FE2-E10EE1D2F7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765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5204893"/>
            <a:ext cx="12192000" cy="1653233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415600" y="546667"/>
            <a:ext cx="11360800" cy="8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415600" y="1639833"/>
            <a:ext cx="11360800" cy="44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11280575" y="6201587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ru" smtClean="0"/>
              <a:pPr/>
              <a:t>‹#›</a:t>
            </a:fld>
            <a:endParaRPr lang="ru"/>
          </a:p>
        </p:txBody>
      </p:sp>
    </p:spTree>
    <p:extLst>
      <p:ext uri="{BB962C8B-B14F-4D97-AF65-F5344CB8AC3E}">
        <p14:creationId xmlns:p14="http://schemas.microsoft.com/office/powerpoint/2010/main" val="180888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BEB97D-29FD-4CE8-8561-6982A36A6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741C9E-8BDC-438E-B54A-9B9EC849A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E179F5-C0F1-4DA7-AFC3-D498A21B5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6564-3BC7-4786-9777-0821BD72CB61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96FAE8-1F60-4FBA-92D4-14096ED3F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74F1BC-0AF2-408E-81DE-BAC1E977C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0662-5170-47E0-8FE2-E10EE1D2F7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9688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5F08DC-21B4-4D19-9B36-13B2118A7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71357F-45F4-49D0-8BA7-C9824B9F0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00A772-7325-4EB9-9731-4DC93553E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6564-3BC7-4786-9777-0821BD72CB61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1833E2-E08D-416A-953C-6AF3D486D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129E29-006A-45D6-B2F1-6D6DBE015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0662-5170-47E0-8FE2-E10EE1D2F7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2752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996648-497D-4928-851E-D3AE9978F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143C04-A592-4D41-803C-D7B6FD8750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0EB37EE-D90D-4036-A052-CD7BE0C9E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54F9741-47FB-442E-9D87-6B50C526B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6564-3BC7-4786-9777-0821BD72CB61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E168BD-030D-46DD-97AF-A47621B0B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E37F1A7-C6BA-455E-8AB6-D4CAF6EAF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0662-5170-47E0-8FE2-E10EE1D2F7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554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38EC70-4A0B-4969-B4DA-262BFBF3E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2AE01A9-60B9-4BFB-98BB-8DAC216A5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7DC1356-DF56-438B-BCD5-BE3AE7E95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E16E780-D58B-4434-8474-240AB71CEA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13F7CEB-17EB-4963-B018-349A343992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3D829BE-9441-42E5-BADE-7E3E94FC2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6564-3BC7-4786-9777-0821BD72CB61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A38B877-477C-4F36-A97C-C0C7D85C1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D78D978-5C83-4D1E-B7DD-656E0A1FE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0662-5170-47E0-8FE2-E10EE1D2F7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2425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207A20-F8F6-4C87-8639-49893F222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F16FF7-81CF-4445-88E0-216516143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6564-3BC7-4786-9777-0821BD72CB61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68D278B-EA71-4C82-933D-CD656FE0F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BDF8D48-8E38-46A6-812E-334780D0A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0662-5170-47E0-8FE2-E10EE1D2F7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1870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CAE7C4E-A3C6-4021-B301-624B03F0B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6564-3BC7-4786-9777-0821BD72CB61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8662A3C-FF7B-4325-A557-2097E386A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211D473-FB17-41F7-BBC6-DF734EBFD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0662-5170-47E0-8FE2-E10EE1D2F7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951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1102EF-A76A-42BE-ADA3-5A34EB199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BA3D5A-C983-4C3E-ABA6-71950E17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0FBF3FA-2AD5-42C6-86E8-FEC53469C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34EB52-B3EB-4812-9222-D850DC9FF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6564-3BC7-4786-9777-0821BD72CB61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A64075-791B-459B-BD8B-20ADEF276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EAF1E4-4063-4A27-9983-C66534D68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0662-5170-47E0-8FE2-E10EE1D2F7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6116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047999-CA52-4C23-A15D-E6328DE7F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FB9E8BF-0521-40E9-86B6-85CED62501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FC9E88-D969-44AB-98C5-8F02C0674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A9EC1E-368C-4AF2-8FFA-BC48CBE98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16564-3BC7-4786-9777-0821BD72CB61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338894-802C-4BCA-8F43-CD883945F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1BE1A3-AE67-4A25-9870-E741E0F13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70662-5170-47E0-8FE2-E10EE1D2F7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506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DA3C11-48F6-4506-AF58-1486F7B0A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A109A9A-AA7F-47CB-A58B-7F519F582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6B00AC-FDD1-47AD-90BD-9F7B8421B9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16564-3BC7-4786-9777-0821BD72CB61}" type="datetimeFigureOut">
              <a:rPr lang="ru-RU" smtClean="0"/>
              <a:t>23.10.2025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9181EF-4FDA-4C7A-AA42-22E039F5F0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47C924-8049-42AA-B8C2-65020F5FD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70662-5170-47E0-8FE2-E10EE1D2F7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0196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2A3479-C6F1-52E2-7F80-7F76089EC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106399"/>
            <a:ext cx="11360800" cy="810400"/>
          </a:xfrm>
        </p:spPr>
        <p:txBody>
          <a:bodyPr>
            <a:normAutofit/>
          </a:bodyPr>
          <a:lstStyle/>
          <a:p>
            <a:pPr marL="152396" algn="ctr"/>
            <a:r>
              <a:rPr lang="ru-RU" b="1" dirty="0"/>
              <a:t>Лекция 13. Стандарт </a:t>
            </a:r>
            <a:r>
              <a:rPr lang="en-US" b="1" dirty="0"/>
              <a:t>COBIT</a:t>
            </a:r>
            <a:endParaRPr lang="ru-RU" b="1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A19541A-3EEB-A3F5-338F-B1E1CF9E5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051269"/>
            <a:ext cx="11776400" cy="445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COBIT </a:t>
            </a:r>
            <a:r>
              <a:rPr lang="ru-RU" b="1" dirty="0"/>
              <a:t>состоит из четырех частей</a:t>
            </a:r>
            <a:r>
              <a:rPr lang="en-US" b="1" dirty="0"/>
              <a:t>:</a:t>
            </a:r>
            <a:endParaRPr lang="ru-RU" b="1" dirty="0"/>
          </a:p>
          <a:p>
            <a:pPr>
              <a:buNone/>
            </a:pPr>
            <a:r>
              <a:rPr lang="ru-RU" dirty="0"/>
              <a:t>•	часть 1 - краткое описание концепции </a:t>
            </a:r>
            <a:r>
              <a:rPr lang="en-US" dirty="0"/>
              <a:t>(Executive Summary);</a:t>
            </a:r>
            <a:endParaRPr lang="ru-RU" dirty="0"/>
          </a:p>
          <a:p>
            <a:pPr>
              <a:buNone/>
            </a:pPr>
            <a:r>
              <a:rPr lang="ru-RU" dirty="0"/>
              <a:t>•	часть 2 - определения и основные понятия </a:t>
            </a:r>
            <a:r>
              <a:rPr lang="en-US" dirty="0"/>
              <a:t>(Framework);</a:t>
            </a:r>
            <a:endParaRPr lang="ru-RU" dirty="0"/>
          </a:p>
          <a:p>
            <a:pPr>
              <a:buNone/>
            </a:pPr>
            <a:r>
              <a:rPr lang="ru-RU" dirty="0"/>
              <a:t>•	часть 3 - спецификации управляющих процессов и возможный</a:t>
            </a:r>
            <a:br>
              <a:rPr lang="ru-RU" dirty="0"/>
            </a:br>
            <a:r>
              <a:rPr lang="ru-RU" dirty="0"/>
              <a:t>инструментарий </a:t>
            </a:r>
            <a:r>
              <a:rPr lang="en-US" dirty="0"/>
              <a:t>(Control Objectives);</a:t>
            </a:r>
          </a:p>
          <a:p>
            <a:pPr>
              <a:buNone/>
            </a:pPr>
            <a:r>
              <a:rPr lang="ru-RU" dirty="0"/>
              <a:t>• </a:t>
            </a:r>
            <a:r>
              <a:rPr lang="en-US" dirty="0"/>
              <a:t>	</a:t>
            </a:r>
            <a:r>
              <a:rPr lang="ru-RU" dirty="0"/>
              <a:t>часть 4 - рекомендации по выполнению аудита компьютерных</a:t>
            </a:r>
            <a:br>
              <a:rPr lang="ru-RU" dirty="0"/>
            </a:br>
            <a:r>
              <a:rPr lang="ru-RU" dirty="0"/>
              <a:t>информационных систем </a:t>
            </a:r>
            <a:r>
              <a:rPr lang="en-US" dirty="0"/>
              <a:t>(Audit Guidelines).</a:t>
            </a:r>
            <a:endParaRPr lang="ru-RU" dirty="0"/>
          </a:p>
          <a:p>
            <a:pPr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C0862C-342B-475A-A388-0F9761DCAF3D}"/>
              </a:ext>
            </a:extLst>
          </p:cNvPr>
          <p:cNvSpPr txBox="1"/>
          <p:nvPr/>
        </p:nvSpPr>
        <p:spPr>
          <a:xfrm>
            <a:off x="3048000" y="3224889"/>
            <a:ext cx="6096000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67" dirty="0">
                <a:latin typeface="Tahoma" panose="020B0604030504040204" pitchFamily="34" charset="0"/>
              </a:rPr>
              <a:t>.</a:t>
            </a:r>
            <a:r>
              <a:rPr lang="en-US" sz="1867" dirty="0" err="1">
                <a:latin typeface="Tahoma" panose="020B0604030504040204" pitchFamily="34" charset="0"/>
              </a:rPr>
              <a:t>sh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64225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1A19541A-3EEB-A3F5-338F-B1E1CF9E5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1671" y="436615"/>
            <a:ext cx="11322424" cy="617502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/>
              <a:t>Отличительные черты </a:t>
            </a:r>
            <a:r>
              <a:rPr lang="en-US" dirty="0"/>
              <a:t>COBIT:</a:t>
            </a:r>
            <a:endParaRPr lang="ru-RU" dirty="0"/>
          </a:p>
          <a:p>
            <a:pPr>
              <a:buNone/>
            </a:pPr>
            <a:r>
              <a:rPr lang="ru-RU" dirty="0"/>
              <a:t>1.	Большая зона охвата (все задачи от стратегического</a:t>
            </a:r>
            <a:br>
              <a:rPr lang="ru-RU" dirty="0"/>
            </a:br>
            <a:r>
              <a:rPr lang="ru-RU" dirty="0"/>
              <a:t>планирования и основополагающих документов до анализа работы</a:t>
            </a:r>
            <a:br>
              <a:rPr lang="ru-RU" dirty="0"/>
            </a:br>
            <a:r>
              <a:rPr lang="ru-RU" dirty="0"/>
              <a:t>отдельных элементов ИС).</a:t>
            </a:r>
          </a:p>
          <a:p>
            <a:pPr>
              <a:buNone/>
            </a:pPr>
            <a:r>
              <a:rPr lang="ru-RU" dirty="0"/>
              <a:t>2.	Перекрестный аудит (перекрывающиеся зоны проверки</a:t>
            </a:r>
            <a:br>
              <a:rPr lang="ru-RU" dirty="0"/>
            </a:br>
            <a:r>
              <a:rPr lang="ru-RU" dirty="0"/>
              <a:t>критически важных элементов).</a:t>
            </a:r>
          </a:p>
          <a:p>
            <a:pPr>
              <a:buNone/>
            </a:pPr>
            <a:r>
              <a:rPr lang="ru-RU" dirty="0"/>
              <a:t>3.	Адаптируемый, наращиваемый стандарт.</a:t>
            </a:r>
          </a:p>
        </p:txBody>
      </p:sp>
    </p:spTree>
    <p:extLst>
      <p:ext uri="{BB962C8B-B14F-4D97-AF65-F5344CB8AC3E}">
        <p14:creationId xmlns:p14="http://schemas.microsoft.com/office/powerpoint/2010/main" val="210621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1A19541A-3EEB-A3F5-338F-B1E1CF9E5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1671" y="436615"/>
            <a:ext cx="11322424" cy="6175021"/>
          </a:xfrm>
        </p:spPr>
        <p:txBody>
          <a:bodyPr>
            <a:normAutofit/>
          </a:bodyPr>
          <a:lstStyle/>
          <a:p>
            <a:pPr marL="0" indent="457189" algn="just">
              <a:buNone/>
            </a:pPr>
            <a:r>
              <a:rPr lang="ru-RU" b="1" dirty="0"/>
              <a:t>Основными преимуществами </a:t>
            </a:r>
            <a:r>
              <a:rPr lang="en-US" dirty="0"/>
              <a:t>COBIT </a:t>
            </a:r>
            <a:r>
              <a:rPr lang="ru-RU" dirty="0"/>
              <a:t>перед другими аналогичными</a:t>
            </a:r>
            <a:br>
              <a:rPr lang="ru-RU" dirty="0"/>
            </a:br>
            <a:r>
              <a:rPr lang="ru-RU" dirty="0"/>
              <a:t>стандартами является то, что он позволяет использовать любые</a:t>
            </a:r>
            <a:br>
              <a:rPr lang="ru-RU" dirty="0"/>
            </a:br>
            <a:r>
              <a:rPr lang="ru-RU" dirty="0"/>
              <a:t>разработки производителей аппаратно-программного обеспечения и</a:t>
            </a:r>
            <a:br>
              <a:rPr lang="ru-RU" dirty="0"/>
            </a:br>
            <a:r>
              <a:rPr lang="ru-RU" dirty="0"/>
              <a:t>анализировать полученные данные, не изменяя общие подходы и</a:t>
            </a:r>
            <a:br>
              <a:rPr lang="ru-RU" dirty="0"/>
            </a:br>
            <a:r>
              <a:rPr lang="ru-RU" dirty="0"/>
              <a:t>собственную структуру.</a:t>
            </a:r>
          </a:p>
        </p:txBody>
      </p:sp>
    </p:spTree>
    <p:extLst>
      <p:ext uri="{BB962C8B-B14F-4D97-AF65-F5344CB8AC3E}">
        <p14:creationId xmlns:p14="http://schemas.microsoft.com/office/powerpoint/2010/main" val="3853390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1A19541A-3EEB-A3F5-338F-B1E1CF9E5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0"/>
            <a:ext cx="11322424" cy="6175021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ru-RU" dirty="0"/>
              <a:t>Общая последовательность проведения аудита</a:t>
            </a:r>
            <a:endParaRPr lang="en" dirty="0"/>
          </a:p>
        </p:txBody>
      </p:sp>
      <p:pic>
        <p:nvPicPr>
          <p:cNvPr id="2050" name="Picture 2" descr="C:\Users\apiku\Downloads\2022-10-21_21-15-57.png"/>
          <p:cNvPicPr>
            <a:picLocks noChangeAspect="1" noChangeArrowheads="1"/>
          </p:cNvPicPr>
          <p:nvPr/>
        </p:nvPicPr>
        <p:blipFill>
          <a:blip r:embed="rId2"/>
          <a:srcRect t="5728"/>
          <a:stretch>
            <a:fillRect/>
          </a:stretch>
        </p:blipFill>
        <p:spPr bwMode="auto">
          <a:xfrm>
            <a:off x="468404" y="496208"/>
            <a:ext cx="11158819" cy="63617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97272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1A19541A-3EEB-A3F5-338F-B1E1CF9E5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1671" y="436615"/>
            <a:ext cx="11322424" cy="6175021"/>
          </a:xfrm>
        </p:spPr>
        <p:txBody>
          <a:bodyPr>
            <a:normAutofit/>
          </a:bodyPr>
          <a:lstStyle/>
          <a:p>
            <a:pPr marL="0" indent="457189">
              <a:buNone/>
            </a:pPr>
            <a:r>
              <a:rPr lang="ru-RU" dirty="0"/>
              <a:t>Представленная на рисунке ранее блок-схема отражает, хотя и не в</a:t>
            </a:r>
            <a:br>
              <a:rPr lang="ru-RU" dirty="0"/>
            </a:br>
            <a:r>
              <a:rPr lang="ru-RU" dirty="0"/>
              <a:t>деталях, ключевые точки проведения аудита ИС с использованием</a:t>
            </a:r>
            <a:br>
              <a:rPr lang="ru-RU" dirty="0"/>
            </a:br>
            <a:r>
              <a:rPr lang="ru-RU" dirty="0"/>
              <a:t>стандарта </a:t>
            </a:r>
            <a:r>
              <a:rPr lang="en-US" dirty="0"/>
              <a:t>COBIT. </a:t>
            </a:r>
            <a:r>
              <a:rPr lang="ru-RU" dirty="0"/>
              <a:t>Рассмотрим их подробнее.</a:t>
            </a:r>
          </a:p>
          <a:p>
            <a:pPr marL="0" indent="457189">
              <a:buNone/>
            </a:pPr>
            <a:r>
              <a:rPr lang="ru-RU" dirty="0"/>
              <a:t>На этапе подготовки и подписания исходно-разрешительной</a:t>
            </a:r>
            <a:br>
              <a:rPr lang="ru-RU" dirty="0"/>
            </a:br>
            <a:r>
              <a:rPr lang="ru-RU" dirty="0"/>
              <a:t>документации определяются границы проведения аудита:</a:t>
            </a:r>
          </a:p>
          <a:p>
            <a:pPr marL="0" indent="457189"/>
            <a:r>
              <a:rPr lang="ru-RU" dirty="0"/>
              <a:t>Границы аудита определяются критическими точками ИС</a:t>
            </a:r>
            <a:br>
              <a:rPr lang="ru-RU" dirty="0"/>
            </a:br>
            <a:r>
              <a:rPr lang="ru-RU" dirty="0"/>
              <a:t>(элементами ИС), в которых наиболее часто возникают проблемные</a:t>
            </a:r>
            <a:br>
              <a:rPr lang="ru-RU" dirty="0"/>
            </a:br>
            <a:r>
              <a:rPr lang="ru-RU" dirty="0"/>
              <a:t>ситуации.</a:t>
            </a:r>
          </a:p>
          <a:p>
            <a:pPr marL="0" indent="457189"/>
            <a:r>
              <a:rPr lang="ru-RU" dirty="0"/>
              <a:t>На основании результатов предварительного аудита всей ИС (в</a:t>
            </a:r>
            <a:br>
              <a:rPr lang="ru-RU" dirty="0"/>
            </a:br>
            <a:r>
              <a:rPr lang="ru-RU" dirty="0"/>
              <a:t>первом приближении) проводится углубленный аудит выявленных</a:t>
            </a:r>
            <a:br>
              <a:rPr lang="ru-RU" dirty="0"/>
            </a:br>
            <a:r>
              <a:rPr lang="ru-RU" dirty="0"/>
              <a:t>проблем.</a:t>
            </a:r>
          </a:p>
          <a:p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726239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1A19541A-3EEB-A3F5-338F-B1E1CF9E5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1671" y="436615"/>
            <a:ext cx="11322424" cy="6175021"/>
          </a:xfrm>
        </p:spPr>
        <p:txBody>
          <a:bodyPr>
            <a:normAutofit/>
          </a:bodyPr>
          <a:lstStyle/>
          <a:p>
            <a:r>
              <a:rPr lang="ru-RU" dirty="0"/>
              <a:t>В это же время создается команда проведения аудита,</a:t>
            </a:r>
            <a:br>
              <a:rPr lang="ru-RU" dirty="0"/>
            </a:br>
            <a:r>
              <a:rPr lang="ru-RU" dirty="0"/>
              <a:t>определяются ответственные лица со стороны заказчика. Создается и</a:t>
            </a:r>
            <a:br>
              <a:rPr lang="ru-RU" dirty="0"/>
            </a:br>
            <a:r>
              <a:rPr lang="ru-RU" dirty="0"/>
              <a:t>согласовывается необходимая документация.</a:t>
            </a:r>
          </a:p>
          <a:p>
            <a:r>
              <a:rPr lang="ru-RU" dirty="0"/>
              <a:t>Далее проводится сбор информации о текущем состоянии ИС с</a:t>
            </a:r>
            <a:br>
              <a:rPr lang="ru-RU" dirty="0"/>
            </a:br>
            <a:r>
              <a:rPr lang="ru-RU" dirty="0"/>
              <a:t>применением стандарта </a:t>
            </a:r>
            <a:r>
              <a:rPr lang="en-US" dirty="0"/>
              <a:t>COBIT, </a:t>
            </a:r>
            <a:r>
              <a:rPr lang="ru-RU" dirty="0"/>
              <a:t>объекты контроля которого получают</a:t>
            </a:r>
            <a:br>
              <a:rPr lang="ru-RU" dirty="0"/>
            </a:br>
            <a:r>
              <a:rPr lang="ru-RU" dirty="0"/>
              <a:t>информацию обо всех нюансах функционирования ИС как в двоичной</a:t>
            </a:r>
            <a:br>
              <a:rPr lang="ru-RU" dirty="0"/>
            </a:br>
            <a:r>
              <a:rPr lang="ru-RU" dirty="0"/>
              <a:t>форме (Да/Нет), так и форме развернутых отчетов. </a:t>
            </a:r>
          </a:p>
          <a:p>
            <a:r>
              <a:rPr lang="ru-RU" dirty="0"/>
              <a:t>Детальность информации определяется на этапе разработки исходно-</a:t>
            </a:r>
            <a:br>
              <a:rPr lang="ru-RU" dirty="0"/>
            </a:br>
            <a:r>
              <a:rPr lang="ru-RU" dirty="0"/>
              <a:t>разрешительной документации. Существует определенный оптимум</a:t>
            </a:r>
            <a:br>
              <a:rPr lang="ru-RU" dirty="0"/>
            </a:br>
            <a:r>
              <a:rPr lang="ru-RU" dirty="0"/>
              <a:t>между затратами (временными, стоимостными и т.д.) на получение</a:t>
            </a:r>
            <a:br>
              <a:rPr lang="ru-RU" dirty="0"/>
            </a:br>
            <a:r>
              <a:rPr lang="ru-RU" dirty="0"/>
              <a:t>информации и ее важностью и актуальностью.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7038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1A19541A-3EEB-A3F5-338F-B1E1CF9E5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1671" y="436615"/>
            <a:ext cx="11322424" cy="6175021"/>
          </a:xfrm>
        </p:spPr>
        <p:txBody>
          <a:bodyPr>
            <a:normAutofit/>
          </a:bodyPr>
          <a:lstStyle/>
          <a:p>
            <a:r>
              <a:rPr lang="ru-RU" dirty="0"/>
              <a:t>Проведение анализа - наиболее ответственная часть проведения</a:t>
            </a:r>
            <a:br>
              <a:rPr lang="ru-RU" dirty="0"/>
            </a:br>
            <a:r>
              <a:rPr lang="ru-RU" dirty="0"/>
              <a:t>аудита ИС. Использование при анализе недостоверных, устаревших</a:t>
            </a:r>
            <a:br>
              <a:rPr lang="ru-RU" dirty="0"/>
            </a:br>
            <a:r>
              <a:rPr lang="ru-RU" dirty="0"/>
              <a:t>данных недопустимо, поэтому необходимо уточнение данных,</a:t>
            </a:r>
            <a:br>
              <a:rPr lang="ru-RU" dirty="0"/>
            </a:br>
            <a:r>
              <a:rPr lang="ru-RU" dirty="0"/>
              <a:t>углубленный сбор информации. </a:t>
            </a:r>
          </a:p>
          <a:p>
            <a:pPr>
              <a:buNone/>
            </a:pPr>
            <a:r>
              <a:rPr lang="ru-RU" dirty="0"/>
              <a:t>	Требования к проведению анализа определяются на этапе сбора информации. Методики анализа информации существуют в стандарте </a:t>
            </a:r>
            <a:r>
              <a:rPr lang="en-US" dirty="0"/>
              <a:t>COBIT, </a:t>
            </a:r>
            <a:r>
              <a:rPr lang="ru-RU" dirty="0"/>
              <a:t>но если их не хватает не возбраняется использовать разрешенные </a:t>
            </a:r>
            <a:r>
              <a:rPr lang="en-US" dirty="0"/>
              <a:t>ISACA </a:t>
            </a:r>
            <a:r>
              <a:rPr lang="ru-RU" dirty="0"/>
              <a:t>разработки других компаний.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2148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1A19541A-3EEB-A3F5-338F-B1E1CF9E5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1671" y="436615"/>
            <a:ext cx="11322424" cy="617502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/>
              <a:t>	Результаты проведенного анализа являются базой для выработки</a:t>
            </a:r>
            <a:br>
              <a:rPr lang="ru-RU" dirty="0"/>
            </a:br>
            <a:r>
              <a:rPr lang="ru-RU" dirty="0"/>
              <a:t>рекомендаций, которые после предварительного согласования с</a:t>
            </a:r>
            <a:br>
              <a:rPr lang="ru-RU" dirty="0"/>
            </a:br>
            <a:r>
              <a:rPr lang="ru-RU" dirty="0"/>
              <a:t>заказчиком должны быть проверены на выполнимость и актуальность с учетом рисков внедрения.</a:t>
            </a:r>
          </a:p>
          <a:p>
            <a:pPr>
              <a:buNone/>
            </a:pPr>
            <a:r>
              <a:rPr lang="ru-RU" dirty="0"/>
              <a:t>	Контроль выполнения рекомендаций - немаловажный этап,</a:t>
            </a:r>
            <a:br>
              <a:rPr lang="ru-RU" dirty="0"/>
            </a:br>
            <a:r>
              <a:rPr lang="ru-RU" dirty="0"/>
              <a:t>требующий непрерывного отслеживания представителями</a:t>
            </a:r>
            <a:br>
              <a:rPr lang="ru-RU" dirty="0"/>
            </a:br>
            <a:r>
              <a:rPr lang="ru-RU" dirty="0"/>
              <a:t>консалтинговой компании хода выполнения рекомендаций.</a:t>
            </a:r>
          </a:p>
        </p:txBody>
      </p:sp>
    </p:spTree>
    <p:extLst>
      <p:ext uri="{BB962C8B-B14F-4D97-AF65-F5344CB8AC3E}">
        <p14:creationId xmlns:p14="http://schemas.microsoft.com/office/powerpoint/2010/main" val="3642511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1A19541A-3EEB-A3F5-338F-B1E1CF9E5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1671" y="436615"/>
            <a:ext cx="11322424" cy="617502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/>
              <a:t>	На этапе разработки дополнительной документации проводится</a:t>
            </a:r>
            <a:br>
              <a:rPr lang="ru-RU" dirty="0"/>
            </a:br>
            <a:r>
              <a:rPr lang="ru-RU" dirty="0"/>
              <a:t>работа, направленная на создание документов, отсутствие или</a:t>
            </a:r>
            <a:br>
              <a:rPr lang="ru-RU" dirty="0"/>
            </a:br>
            <a:r>
              <a:rPr lang="ru-RU" dirty="0"/>
              <a:t>недочеты в которых могут вызвать сбои в работе ИС. Например,</a:t>
            </a:r>
            <a:br>
              <a:rPr lang="ru-RU" dirty="0"/>
            </a:br>
            <a:r>
              <a:rPr lang="ru-RU" dirty="0"/>
              <a:t>отдельное углубленное рассмотрение вопросов обеспечения</a:t>
            </a:r>
            <a:br>
              <a:rPr lang="ru-RU" dirty="0"/>
            </a:br>
            <a:r>
              <a:rPr lang="ru-RU" dirty="0"/>
              <a:t>безопасности ИС.</a:t>
            </a:r>
          </a:p>
          <a:p>
            <a:pPr>
              <a:buNone/>
            </a:pPr>
            <a:r>
              <a:rPr lang="ru-RU" dirty="0"/>
              <a:t>	Постоянное проведение аудита гарантирует стабильность</a:t>
            </a:r>
            <a:br>
              <a:rPr lang="ru-RU" dirty="0"/>
            </a:br>
            <a:r>
              <a:rPr lang="ru-RU" dirty="0"/>
              <a:t>функционирования ИС, поэтому создание план-графика проведения</a:t>
            </a:r>
            <a:br>
              <a:rPr lang="ru-RU" dirty="0"/>
            </a:br>
            <a:r>
              <a:rPr lang="ru-RU" dirty="0"/>
              <a:t>последующих проверок является одним из результатов</a:t>
            </a:r>
            <a:br>
              <a:rPr lang="ru-RU" dirty="0"/>
            </a:br>
            <a:r>
              <a:rPr lang="ru-RU" dirty="0"/>
              <a:t>профессионального аудита.</a:t>
            </a:r>
          </a:p>
          <a:p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454386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1A19541A-3EEB-A3F5-338F-B1E1CF9E5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13319" y="436615"/>
            <a:ext cx="12027413" cy="617502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		</a:t>
            </a:r>
            <a:r>
              <a:rPr lang="ru-RU" b="1" dirty="0"/>
              <a:t>Основная идея стандарта </a:t>
            </a:r>
            <a:r>
              <a:rPr lang="en-US" b="1" dirty="0"/>
              <a:t>COBIT </a:t>
            </a:r>
            <a:r>
              <a:rPr lang="ru-RU" dirty="0"/>
              <a:t>выражается следующим образом: </a:t>
            </a:r>
          </a:p>
          <a:p>
            <a:pPr>
              <a:buNone/>
            </a:pPr>
            <a:r>
              <a:rPr lang="ru-RU" dirty="0"/>
              <a:t>	все ресурсы информационной системы должны управляться</a:t>
            </a:r>
            <a:br>
              <a:rPr lang="ru-RU" dirty="0"/>
            </a:br>
            <a:r>
              <a:rPr lang="ru-RU" dirty="0"/>
              <a:t>набором естественно сгруппированных процессов для обеспечения</a:t>
            </a:r>
            <a:br>
              <a:rPr lang="ru-RU" dirty="0"/>
            </a:br>
            <a:r>
              <a:rPr lang="ru-RU" dirty="0"/>
              <a:t>компании необходимой и надежной информацией. </a:t>
            </a:r>
          </a:p>
          <a:p>
            <a:pPr>
              <a:buNone/>
            </a:pPr>
            <a:r>
              <a:rPr lang="ru-RU" dirty="0"/>
              <a:t>		В модели </a:t>
            </a:r>
            <a:r>
              <a:rPr lang="en-US" dirty="0"/>
              <a:t>COBIT</a:t>
            </a:r>
            <a:r>
              <a:rPr lang="ru-RU" dirty="0"/>
              <a:t> присутствуют ресурсы информационных технологий </a:t>
            </a:r>
            <a:r>
              <a:rPr lang="en-US" dirty="0"/>
              <a:t>(IT), </a:t>
            </a:r>
            <a:r>
              <a:rPr lang="ru-RU" dirty="0"/>
              <a:t>являющиеся источником информации, которая используется в бизнес-процессе. Информационная технология должна удовлетворять требованиям бизнес-процесса. Эти требования сгруппированы следующим образом.</a:t>
            </a:r>
          </a:p>
        </p:txBody>
      </p:sp>
    </p:spTree>
    <p:extLst>
      <p:ext uri="{BB962C8B-B14F-4D97-AF65-F5344CB8AC3E}">
        <p14:creationId xmlns:p14="http://schemas.microsoft.com/office/powerpoint/2010/main" val="28696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1A19541A-3EEB-A3F5-338F-B1E1CF9E5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13319" y="436615"/>
            <a:ext cx="12027413" cy="617502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	</a:t>
            </a:r>
            <a:r>
              <a:rPr lang="ru-RU" dirty="0"/>
              <a:t> 	Эти требования сгруппированы следующим образом. </a:t>
            </a:r>
          </a:p>
          <a:p>
            <a:pPr>
              <a:buNone/>
            </a:pPr>
            <a:r>
              <a:rPr lang="ru-RU" dirty="0"/>
              <a:t>		</a:t>
            </a:r>
            <a:r>
              <a:rPr lang="ru-RU" b="1" dirty="0"/>
              <a:t>Во первых</a:t>
            </a:r>
            <a:r>
              <a:rPr lang="ru-RU" dirty="0"/>
              <a:t>, требования к качеству технологии составляют показатели</a:t>
            </a:r>
            <a:br>
              <a:rPr lang="ru-RU" dirty="0"/>
            </a:br>
            <a:r>
              <a:rPr lang="ru-RU" dirty="0"/>
              <a:t>качества и стоимости обработки информации, характеристики ее доставки</a:t>
            </a:r>
            <a:br>
              <a:rPr lang="ru-RU" dirty="0"/>
            </a:br>
            <a:r>
              <a:rPr lang="ru-RU" dirty="0"/>
              <a:t>получателю. Показатели качества подробно описывают возможные</a:t>
            </a:r>
            <a:br>
              <a:rPr lang="ru-RU" dirty="0"/>
            </a:br>
            <a:r>
              <a:rPr lang="ru-RU" dirty="0"/>
              <a:t>негативные аспекты, которые в обобщенном виде входят в понятия</a:t>
            </a:r>
            <a:br>
              <a:rPr lang="ru-RU" dirty="0"/>
            </a:br>
            <a:r>
              <a:rPr lang="ru-RU" dirty="0"/>
              <a:t>целостности и доступности. Кроме того, в эту группу включаются</a:t>
            </a:r>
            <a:br>
              <a:rPr lang="ru-RU" dirty="0"/>
            </a:br>
            <a:r>
              <a:rPr lang="ru-RU" dirty="0"/>
              <a:t>показатели, относящиеся к субъективным аспектам обработки</a:t>
            </a:r>
            <a:br>
              <a:rPr lang="ru-RU" dirty="0"/>
            </a:br>
            <a:r>
              <a:rPr lang="ru-RU" dirty="0"/>
              <a:t>информации, например: стиль, удобство интерфейсов. </a:t>
            </a:r>
          </a:p>
          <a:p>
            <a:pPr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9304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1A19541A-3EEB-A3F5-338F-B1E1CF9E5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13319" y="436615"/>
            <a:ext cx="12027413" cy="617502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dirty="0"/>
              <a:t>		</a:t>
            </a:r>
            <a:r>
              <a:rPr lang="ru-RU" b="1" dirty="0"/>
              <a:t>Во-вторых</a:t>
            </a:r>
            <a:r>
              <a:rPr lang="ru-RU" dirty="0"/>
              <a:t>, доверие к технологии - группа показателей, описывающих соответствие компьютерной информационной системы принятым стандартам и требованиям, достоверность обрабатываемой в системе информации, ее действенность. </a:t>
            </a:r>
          </a:p>
          <a:p>
            <a:pPr>
              <a:buNone/>
            </a:pPr>
            <a:r>
              <a:rPr lang="ru-RU" dirty="0"/>
              <a:t>		</a:t>
            </a:r>
            <a:r>
              <a:rPr lang="ru-RU" b="1" dirty="0"/>
              <a:t>В-третьих</a:t>
            </a:r>
            <a:r>
              <a:rPr lang="ru-RU" dirty="0"/>
              <a:t>, показатели информационной безопасности - конфиденциальность, целостность и доступность обрабатываемой в системе информации.</a:t>
            </a:r>
          </a:p>
          <a:p>
            <a:pPr>
              <a:buNone/>
            </a:pPr>
            <a:r>
              <a:rPr lang="ru-RU" dirty="0"/>
              <a:t>		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dirty="0"/>
              <a:t>		На следующем слайде представлена структура </a:t>
            </a:r>
            <a:r>
              <a:rPr lang="en-US" dirty="0" err="1"/>
              <a:t>Cobit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1967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piku\Downloads\2022-10-21_21-04-37.png"/>
          <p:cNvPicPr>
            <a:picLocks noChangeAspect="1" noChangeArrowheads="1"/>
          </p:cNvPicPr>
          <p:nvPr/>
        </p:nvPicPr>
        <p:blipFill>
          <a:blip r:embed="rId2"/>
          <a:srcRect b="699"/>
          <a:stretch>
            <a:fillRect/>
          </a:stretch>
        </p:blipFill>
        <p:spPr bwMode="auto">
          <a:xfrm>
            <a:off x="572160" y="318408"/>
            <a:ext cx="7608454" cy="59925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77037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1A19541A-3EEB-A3F5-338F-B1E1CF9E5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13319" y="436615"/>
            <a:ext cx="12027413" cy="6175021"/>
          </a:xfrm>
        </p:spPr>
        <p:txBody>
          <a:bodyPr>
            <a:normAutofit/>
          </a:bodyPr>
          <a:lstStyle/>
          <a:p>
            <a:pPr indent="457189">
              <a:buNone/>
            </a:pPr>
            <a:r>
              <a:rPr lang="ru-RU" dirty="0"/>
              <a:t>В стандарте </a:t>
            </a:r>
            <a:r>
              <a:rPr lang="en-US" dirty="0"/>
              <a:t>COBIT </a:t>
            </a:r>
            <a:r>
              <a:rPr lang="ru-RU" dirty="0"/>
              <a:t>выделены следующие </a:t>
            </a:r>
            <a:r>
              <a:rPr lang="ru-RU" b="1" dirty="0"/>
              <a:t>этапы проведения аудита</a:t>
            </a:r>
            <a:r>
              <a:rPr lang="en-US" b="1" dirty="0"/>
              <a:t>:</a:t>
            </a:r>
            <a:endParaRPr lang="ru-RU" b="1" dirty="0"/>
          </a:p>
          <a:p>
            <a:pPr indent="457189"/>
            <a:r>
              <a:rPr lang="ru-RU" dirty="0"/>
              <a:t>Подписание договорной и исходно-разрешительной</a:t>
            </a:r>
            <a:br>
              <a:rPr lang="ru-RU" dirty="0"/>
            </a:br>
            <a:r>
              <a:rPr lang="ru-RU" dirty="0"/>
              <a:t>документации. </a:t>
            </a:r>
            <a:endParaRPr lang="en-US" dirty="0"/>
          </a:p>
          <a:p>
            <a:pPr indent="457189"/>
            <a:r>
              <a:rPr lang="ru-RU" dirty="0"/>
              <a:t>Сбор информации с применением стандарта </a:t>
            </a:r>
            <a:r>
              <a:rPr lang="en-US" dirty="0"/>
              <a:t>COBIT, </a:t>
            </a:r>
            <a:r>
              <a:rPr lang="ru-RU" dirty="0"/>
              <a:t>который в</a:t>
            </a:r>
            <a:br>
              <a:rPr lang="ru-RU" dirty="0"/>
            </a:br>
            <a:r>
              <a:rPr lang="ru-RU" dirty="0"/>
              <a:t>данном случае регламентирует состав объектов контроля исследуемой</a:t>
            </a:r>
            <a:br>
              <a:rPr lang="ru-RU" dirty="0"/>
            </a:br>
            <a:r>
              <a:rPr lang="ru-RU" dirty="0"/>
              <a:t>системы.</a:t>
            </a:r>
            <a:endParaRPr lang="en-US" dirty="0"/>
          </a:p>
          <a:p>
            <a:pPr indent="457189"/>
            <a:r>
              <a:rPr lang="ru-RU" dirty="0"/>
              <a:t>Анализ исходных данных проводится только с учетом достоверных</a:t>
            </a:r>
            <a:br>
              <a:rPr lang="ru-RU" dirty="0"/>
            </a:br>
            <a:r>
              <a:rPr lang="ru-RU" dirty="0"/>
              <a:t>исходных данных. </a:t>
            </a:r>
            <a:endParaRPr lang="en-US" dirty="0"/>
          </a:p>
          <a:p>
            <a:pPr indent="457189"/>
            <a:r>
              <a:rPr lang="ru-RU" dirty="0"/>
              <a:t>Выработка рекомендаций. </a:t>
            </a:r>
            <a:endParaRPr lang="en-US" dirty="0"/>
          </a:p>
          <a:p>
            <a:pPr indent="457189"/>
            <a:r>
              <a:rPr lang="ru-RU" dirty="0"/>
              <a:t>Контроль за выполнением рекомендаций</a:t>
            </a:r>
            <a:r>
              <a:rPr lang="en-US" dirty="0"/>
              <a:t>.</a:t>
            </a:r>
          </a:p>
          <a:p>
            <a:pPr indent="457189"/>
            <a:r>
              <a:rPr lang="ru-RU" dirty="0"/>
              <a:t>Подписание отчетных актов приемки работы с планом-графиком</a:t>
            </a:r>
            <a:r>
              <a:rPr lang="en-US" dirty="0"/>
              <a:t>.</a:t>
            </a:r>
            <a:endParaRPr lang="ru-RU" dirty="0"/>
          </a:p>
          <a:p>
            <a:pPr indent="457189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1216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1A19541A-3EEB-A3F5-338F-B1E1CF9E5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1671" y="436615"/>
            <a:ext cx="11322424" cy="6175021"/>
          </a:xfrm>
        </p:spPr>
        <p:txBody>
          <a:bodyPr>
            <a:normAutofit/>
          </a:bodyPr>
          <a:lstStyle/>
          <a:p>
            <a:pPr marL="0" indent="609585"/>
            <a:r>
              <a:rPr lang="ru-RU" dirty="0"/>
              <a:t>Любая работающая информационная технология в модели </a:t>
            </a:r>
            <a:r>
              <a:rPr lang="en-US" dirty="0"/>
              <a:t>COBIT</a:t>
            </a:r>
            <a:br>
              <a:rPr lang="en-US" dirty="0"/>
            </a:br>
            <a:r>
              <a:rPr lang="ru-RU" dirty="0"/>
              <a:t>проходит следующие стадии жизненного цикла:</a:t>
            </a:r>
          </a:p>
          <a:p>
            <a:pPr marL="0" indent="609585"/>
            <a:r>
              <a:rPr lang="ru-RU" dirty="0"/>
              <a:t>Планирование и организация работы. </a:t>
            </a:r>
          </a:p>
          <a:p>
            <a:pPr marL="0" indent="609585"/>
            <a:r>
              <a:rPr lang="ru-RU" dirty="0"/>
              <a:t>Приобретение и ввод в действие. </a:t>
            </a:r>
          </a:p>
          <a:p>
            <a:pPr marL="0" indent="609585"/>
            <a:r>
              <a:rPr lang="ru-RU" dirty="0"/>
              <a:t>Поставка и поддержка. </a:t>
            </a:r>
          </a:p>
          <a:p>
            <a:pPr marL="0" indent="609585"/>
            <a:r>
              <a:rPr lang="ru-RU" dirty="0"/>
              <a:t>Мониторинг. </a:t>
            </a:r>
          </a:p>
          <a:p>
            <a:pPr marL="0" indent="609585"/>
            <a:endParaRPr lang="ru-RU" dirty="0"/>
          </a:p>
          <a:p>
            <a:pPr marL="0" indent="609585">
              <a:buNone/>
            </a:pPr>
            <a:r>
              <a:rPr lang="ru-RU" dirty="0"/>
              <a:t>Всего в стандарте </a:t>
            </a:r>
            <a:r>
              <a:rPr lang="en-US" dirty="0"/>
              <a:t>COBIT </a:t>
            </a:r>
            <a:r>
              <a:rPr lang="ru-RU" dirty="0"/>
              <a:t>выделяется 34 задачи верхнего уровня</a:t>
            </a:r>
            <a:r>
              <a:rPr lang="en-US" dirty="0"/>
              <a:t> </a:t>
            </a:r>
            <a:r>
              <a:rPr lang="ru-RU" dirty="0"/>
              <a:t>обработки информации</a:t>
            </a:r>
            <a:r>
              <a:rPr lang="en-US" dirty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7966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1A19541A-3EEB-A3F5-338F-B1E1CF9E5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1671" y="436615"/>
            <a:ext cx="11322424" cy="6175021"/>
          </a:xfrm>
        </p:spPr>
        <p:txBody>
          <a:bodyPr>
            <a:normAutofit/>
          </a:bodyPr>
          <a:lstStyle/>
          <a:p>
            <a:pPr marL="0" indent="457189">
              <a:buNone/>
            </a:pPr>
            <a:r>
              <a:rPr lang="ru-RU" dirty="0"/>
              <a:t>Применение стандарта </a:t>
            </a:r>
            <a:r>
              <a:rPr lang="en-US" dirty="0"/>
              <a:t>COBIT </a:t>
            </a:r>
            <a:r>
              <a:rPr lang="ru-RU" dirty="0"/>
              <a:t>возможно как для проведения</a:t>
            </a:r>
            <a:br>
              <a:rPr lang="ru-RU" dirty="0"/>
            </a:br>
            <a:r>
              <a:rPr lang="ru-RU" dirty="0"/>
              <a:t>аудита ИС организации, так и для изначального проектирования ИС.</a:t>
            </a:r>
            <a:br>
              <a:rPr lang="ru-RU" dirty="0"/>
            </a:br>
            <a:r>
              <a:rPr lang="ru-RU" dirty="0"/>
              <a:t>Обычный вариант прямой и обратной задач. </a:t>
            </a:r>
          </a:p>
          <a:p>
            <a:pPr marL="0" indent="457189">
              <a:buNone/>
            </a:pPr>
            <a:r>
              <a:rPr lang="ru-RU" dirty="0"/>
              <a:t>Если в первом случае - это</a:t>
            </a:r>
            <a:r>
              <a:rPr lang="en-US" dirty="0"/>
              <a:t> </a:t>
            </a:r>
            <a:r>
              <a:rPr lang="ru-RU" dirty="0"/>
              <a:t>соответствие текущего состояния ИС лучшей практике аналогичных</a:t>
            </a:r>
            <a:r>
              <a:rPr lang="en-US" dirty="0"/>
              <a:t> </a:t>
            </a:r>
            <a:r>
              <a:rPr lang="ru-RU" dirty="0"/>
              <a:t>организаций и предприятий, то в другом - изначально верный проект и,</a:t>
            </a:r>
            <a:r>
              <a:rPr lang="en-US" dirty="0"/>
              <a:t> </a:t>
            </a:r>
            <a:r>
              <a:rPr lang="ru-RU" dirty="0"/>
              <a:t>как следствие, по окончании проектирования - ИС, стремящаяся к</a:t>
            </a:r>
            <a:r>
              <a:rPr lang="en-US" dirty="0"/>
              <a:t> </a:t>
            </a:r>
            <a:r>
              <a:rPr lang="ru-RU" dirty="0"/>
              <a:t>идеалу.</a:t>
            </a:r>
          </a:p>
        </p:txBody>
      </p:sp>
    </p:spTree>
    <p:extLst>
      <p:ext uri="{BB962C8B-B14F-4D97-AF65-F5344CB8AC3E}">
        <p14:creationId xmlns:p14="http://schemas.microsoft.com/office/powerpoint/2010/main" val="2498526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1A19541A-3EEB-A3F5-338F-B1E1CF9E5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1671" y="436615"/>
            <a:ext cx="11322424" cy="6175021"/>
          </a:xfrm>
        </p:spPr>
        <p:txBody>
          <a:bodyPr>
            <a:normAutofit/>
          </a:bodyPr>
          <a:lstStyle/>
          <a:p>
            <a:pPr marL="0" indent="457189">
              <a:buNone/>
            </a:pPr>
            <a:r>
              <a:rPr lang="ru-RU" dirty="0"/>
              <a:t>Применение стандарта </a:t>
            </a:r>
            <a:r>
              <a:rPr lang="en-US" dirty="0"/>
              <a:t>COBIT </a:t>
            </a:r>
            <a:r>
              <a:rPr lang="ru-RU" dirty="0"/>
              <a:t>возможно как для проведения</a:t>
            </a:r>
            <a:br>
              <a:rPr lang="ru-RU" dirty="0"/>
            </a:br>
            <a:r>
              <a:rPr lang="ru-RU" dirty="0"/>
              <a:t>аудита ИС организации, так и для изначального проектирования ИС.</a:t>
            </a:r>
            <a:br>
              <a:rPr lang="ru-RU" dirty="0"/>
            </a:br>
            <a:r>
              <a:rPr lang="ru-RU" dirty="0"/>
              <a:t>Обычный вариант прямой и обратной задач. </a:t>
            </a:r>
          </a:p>
          <a:p>
            <a:pPr marL="0" indent="457189">
              <a:buNone/>
            </a:pPr>
            <a:r>
              <a:rPr lang="ru-RU" dirty="0"/>
              <a:t>Если в первом случае - это</a:t>
            </a:r>
            <a:r>
              <a:rPr lang="en-US" dirty="0"/>
              <a:t> </a:t>
            </a:r>
            <a:r>
              <a:rPr lang="ru-RU" dirty="0"/>
              <a:t>соответствие текущего состояния ИС лучшей практике аналогичных</a:t>
            </a:r>
            <a:r>
              <a:rPr lang="en-US" dirty="0"/>
              <a:t> </a:t>
            </a:r>
            <a:r>
              <a:rPr lang="ru-RU" dirty="0"/>
              <a:t>организаций и предприятий, то в другом - изначально верный проект и,</a:t>
            </a:r>
            <a:r>
              <a:rPr lang="en-US" dirty="0"/>
              <a:t> </a:t>
            </a:r>
            <a:r>
              <a:rPr lang="ru-RU" dirty="0"/>
              <a:t>как следствие, по окончании проектирования - ИС, стремящаяся к</a:t>
            </a:r>
            <a:r>
              <a:rPr lang="en-US" dirty="0"/>
              <a:t> </a:t>
            </a:r>
            <a:r>
              <a:rPr lang="ru-RU" dirty="0"/>
              <a:t>идеалу.</a:t>
            </a:r>
          </a:p>
        </p:txBody>
      </p:sp>
    </p:spTree>
    <p:extLst>
      <p:ext uri="{BB962C8B-B14F-4D97-AF65-F5344CB8AC3E}">
        <p14:creationId xmlns:p14="http://schemas.microsoft.com/office/powerpoint/2010/main" val="37852047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963</Words>
  <Application>Microsoft Office PowerPoint</Application>
  <PresentationFormat>Широкоэкранный</PresentationFormat>
  <Paragraphs>54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Tahoma</vt:lpstr>
      <vt:lpstr>Тема Office</vt:lpstr>
      <vt:lpstr>Лекция 13. Стандарт COBIT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13. Стандарт COBIT</dc:title>
  <dc:creator>Andrey Puchkov</dc:creator>
  <cp:lastModifiedBy>Andrey Puchkov</cp:lastModifiedBy>
  <cp:revision>1</cp:revision>
  <dcterms:created xsi:type="dcterms:W3CDTF">2025-10-23T13:46:12Z</dcterms:created>
  <dcterms:modified xsi:type="dcterms:W3CDTF">2025-10-23T13:47:36Z</dcterms:modified>
</cp:coreProperties>
</file>