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sldIdLst>
    <p:sldId id="275" r:id="rId6"/>
    <p:sldId id="287" r:id="rId7"/>
    <p:sldId id="310" r:id="rId8"/>
    <p:sldId id="311" r:id="rId9"/>
    <p:sldId id="312" r:id="rId10"/>
    <p:sldId id="286" r:id="rId11"/>
    <p:sldId id="313" r:id="rId12"/>
    <p:sldId id="314" r:id="rId13"/>
    <p:sldId id="315" r:id="rId14"/>
    <p:sldId id="317" r:id="rId15"/>
    <p:sldId id="316" r:id="rId16"/>
    <p:sldId id="272" r:id="rId17"/>
    <p:sldId id="31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DDD0"/>
    <a:srgbClr val="00FF99"/>
    <a:srgbClr val="54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09F3-8B15-405A-918C-456DC75B278B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51CD0-5FBC-4808-AACA-29FD0689AB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98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3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F2865-D604-4CFC-B113-76ADD451E78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22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\Рабочий стол\footer_new12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7500" y="6021288"/>
            <a:ext cx="7556500" cy="836712"/>
          </a:xfrm>
          <a:prstGeom prst="rect">
            <a:avLst/>
          </a:prstGeom>
          <a:noFill/>
        </p:spPr>
      </p:pic>
      <p:pic>
        <p:nvPicPr>
          <p:cNvPr id="7" name="Picture 2" descr="C:\Documents and Settings\Admin\Рабочий стол\logo_new21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3923928" cy="141277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D30F-58CE-4364-BDD8-5C599B2F0ED3}" type="datetimeFigureOut">
              <a:rPr lang="ru-RU" smtClean="0"/>
              <a:pPr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8351F-33E5-4A3B-A99F-441E7915B95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САНКТ-ПЕТЕРБУРГА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ПО НАУКЕ И ВЫСШЕЙ ШКОЛЕ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Санкт-Петербургское государственное бюджетное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«ПЕТРОВСКИЙ КОЛЛЕДЖ»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(СПб ГБПОУ «Петровский колледж»)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 информационных технологий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0" y="2996952"/>
            <a:ext cx="9036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ПМ.02. Осуществление интеграции программных модулей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Учёт заявок студии звукозаписи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3275856" y="4869160"/>
            <a:ext cx="54463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Притчин Павел Викторович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50-02 группы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УП: Бережков Андрей Вячеславович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681693" y="62116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Санкт-Петербург, 20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6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2B5B2-CA2D-4EC5-A9B4-F956F48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628" y="260648"/>
            <a:ext cx="3610744" cy="940966"/>
          </a:xfrm>
        </p:spPr>
        <p:txBody>
          <a:bodyPr>
            <a:normAutofit/>
          </a:bodyPr>
          <a:lstStyle/>
          <a:p>
            <a:r>
              <a:rPr lang="ru-RU" sz="3200" dirty="0"/>
              <a:t>Тестирование ПО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A1E0B-E9B3-415A-B884-BF07596339CA}"/>
              </a:ext>
            </a:extLst>
          </p:cNvPr>
          <p:cNvSpPr txBox="1"/>
          <p:nvPr/>
        </p:nvSpPr>
        <p:spPr>
          <a:xfrm>
            <a:off x="471112" y="1124744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прохождения тестов можно увидеть на рисунках ив таблице на следующем слайде. Благодаря тестированию ПО, были исправлены ошибки в работе приложения, и разработанная ИС была оптимизирована. 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1DCAEC-2B6A-430E-8F8E-B895E1D15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60"/>
          <a:stretch/>
        </p:blipFill>
        <p:spPr>
          <a:xfrm>
            <a:off x="4991860" y="2295988"/>
            <a:ext cx="3468572" cy="41892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6792EA-C713-4CB7-9C79-E6CE3359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71" y="2295988"/>
            <a:ext cx="3685424" cy="41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BF3E62E-F044-45AC-96FE-4B7CAC96A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8330"/>
              </p:ext>
            </p:extLst>
          </p:nvPr>
        </p:nvGraphicFramePr>
        <p:xfrm>
          <a:off x="323528" y="908720"/>
          <a:ext cx="8496943" cy="5582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8656">
                  <a:extLst>
                    <a:ext uri="{9D8B030D-6E8A-4147-A177-3AD203B41FA5}">
                      <a16:colId xmlns:a16="http://schemas.microsoft.com/office/drawing/2014/main" val="1154851619"/>
                    </a:ext>
                  </a:extLst>
                </a:gridCol>
                <a:gridCol w="1441446">
                  <a:extLst>
                    <a:ext uri="{9D8B030D-6E8A-4147-A177-3AD203B41FA5}">
                      <a16:colId xmlns:a16="http://schemas.microsoft.com/office/drawing/2014/main" val="2674270797"/>
                    </a:ext>
                  </a:extLst>
                </a:gridCol>
                <a:gridCol w="2351833">
                  <a:extLst>
                    <a:ext uri="{9D8B030D-6E8A-4147-A177-3AD203B41FA5}">
                      <a16:colId xmlns:a16="http://schemas.microsoft.com/office/drawing/2014/main" val="2969953570"/>
                    </a:ext>
                  </a:extLst>
                </a:gridCol>
                <a:gridCol w="1112694">
                  <a:extLst>
                    <a:ext uri="{9D8B030D-6E8A-4147-A177-3AD203B41FA5}">
                      <a16:colId xmlns:a16="http://schemas.microsoft.com/office/drawing/2014/main" val="2017481114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846618281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1092892423"/>
                    </a:ext>
                  </a:extLst>
                </a:gridCol>
              </a:tblGrid>
              <a:tr h="48196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№ п/п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Название теста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Описание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Тестовые данные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Фактический результат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3679051673"/>
                  </a:ext>
                </a:extLst>
              </a:tr>
              <a:tr h="5608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ValidateLgnPswTest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Ввод пустых полей на этапе авторизации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логин «»; пароль «»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706351959"/>
                  </a:ext>
                </a:extLst>
              </a:tr>
              <a:tr h="7048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ValidateLgnPswTest2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Ввод корректных значений в поля на этапе авторизации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логин «1»; пароль «1»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1798873825"/>
                  </a:ext>
                </a:extLst>
              </a:tr>
              <a:tr h="5608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ValidateLgnPswTest3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Ввод не всех полей на этапе авторизации   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логин «1»; пароль «»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480970313"/>
                  </a:ext>
                </a:extLst>
              </a:tr>
              <a:tr h="8489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BtnChekTest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Возможность переход на предыдущую страницу по кнопке «Назад»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Нажатие на кнопку «Назад»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«true»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«true»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3531912279"/>
                  </a:ext>
                </a:extLst>
              </a:tr>
              <a:tr h="5608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ValidateQuantityTest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Ввод пустого значения в поле «Количество»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«»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802432464"/>
                  </a:ext>
                </a:extLst>
              </a:tr>
              <a:tr h="5608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ValidateQuantityTest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Ввод текстового значения в поле «Количество»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«</a:t>
                      </a:r>
                      <a:r>
                        <a:rPr lang="en-US" sz="1200">
                          <a:effectLst/>
                        </a:rPr>
                        <a:t>bebra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643311473"/>
                  </a:ext>
                </a:extLst>
              </a:tr>
              <a:tr h="70485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7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ValidateQuantityTest3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Ввод дробного числового значения в поле «Количество»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«6,9»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«false»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3806722298"/>
                  </a:ext>
                </a:extLst>
              </a:tr>
              <a:tr h="5608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100">
                          <a:effectLst/>
                        </a:rPr>
                        <a:t>ValidateQuantityTest4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Ввод целочисленного значения в поле «Количество»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«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ru-RU" sz="1200">
                          <a:effectLst/>
                        </a:rPr>
                        <a:t>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Возвращается значением «true»</a:t>
                      </a:r>
                      <a:endParaRPr lang="ru-RU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Возвращается значением «</a:t>
                      </a:r>
                      <a:r>
                        <a:rPr lang="ru-RU" sz="1200" dirty="0" err="1">
                          <a:effectLst/>
                        </a:rPr>
                        <a:t>true</a:t>
                      </a:r>
                      <a:r>
                        <a:rPr lang="ru-RU" sz="1200" dirty="0">
                          <a:effectLst/>
                        </a:rPr>
                        <a:t>»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57" marR="33357" marT="0" marB="0" anchor="ctr"/>
                </a:tc>
                <a:extLst>
                  <a:ext uri="{0D108BD9-81ED-4DB2-BD59-A6C34878D82A}">
                    <a16:rowId xmlns:a16="http://schemas.microsoft.com/office/drawing/2014/main" val="398310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E98351F-33E5-4A3B-A99F-441E7915B95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9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E0016-A8EB-45E4-93CC-99BE5FD0AA86}"/>
              </a:ext>
            </a:extLst>
          </p:cNvPr>
          <p:cNvSpPr/>
          <p:nvPr/>
        </p:nvSpPr>
        <p:spPr>
          <a:xfrm>
            <a:off x="1907704" y="25740"/>
            <a:ext cx="6048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ПРАВИТЕЛЬСТВО САНКТ-ПЕТЕРБУРГА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 ПО НАУКЕ И ВЫСШЕЙ ШКОЛЕ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Санкт-Петербургское государственное бюджетное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профессиональное образовательное учреждение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«ПЕТРОВСКИЙ КОЛЛЕДЖ»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(СПб ГБПОУ «Петровский колледж»)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Отделение информационных технологий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E413D5-8196-4F72-AFC9-EAF6F4839DC3}"/>
              </a:ext>
            </a:extLst>
          </p:cNvPr>
          <p:cNvSpPr/>
          <p:nvPr/>
        </p:nvSpPr>
        <p:spPr>
          <a:xfrm>
            <a:off x="0" y="2996952"/>
            <a:ext cx="9036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ПМ.02. Осуществление интеграции программных модулей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Учёт заявок студии звукозаписи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D2F56-40FF-4D2D-B4C6-ED4233D7DE16}"/>
              </a:ext>
            </a:extLst>
          </p:cNvPr>
          <p:cNvSpPr txBox="1"/>
          <p:nvPr/>
        </p:nvSpPr>
        <p:spPr>
          <a:xfrm>
            <a:off x="3275856" y="4869160"/>
            <a:ext cx="544639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Притчин Павел Викторович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50-02 группы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УП: Бережков Андрей Вячеславович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83B0C-3F1D-4BD8-AC93-2FEB17A17B25}"/>
              </a:ext>
            </a:extLst>
          </p:cNvPr>
          <p:cNvSpPr txBox="1"/>
          <p:nvPr/>
        </p:nvSpPr>
        <p:spPr>
          <a:xfrm>
            <a:off x="3681693" y="6211669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Санкт-Петербург, 20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8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2" y="620689"/>
            <a:ext cx="7661647" cy="720080"/>
          </a:xfrm>
        </p:spPr>
        <p:txBody>
          <a:bodyPr>
            <a:normAutofit/>
          </a:bodyPr>
          <a:lstStyle/>
          <a:p>
            <a:pPr algn="ctr"/>
            <a:r>
              <a:rPr lang="ru-RU" sz="32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учебной практики</a:t>
            </a:r>
            <a:endParaRPr lang="ru-RU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99992" y="1556792"/>
            <a:ext cx="4680520" cy="4536504"/>
          </a:xfrm>
        </p:spPr>
        <p:txBody>
          <a:bodyPr anchor="t">
            <a:noAutofit/>
          </a:bodyPr>
          <a:lstStyle/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разработка информационной системы для учёта заявок в студии звукозаписи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область;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аналоги;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средства разработки;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данных;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приложения;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ИС;</a:t>
            </a:r>
          </a:p>
          <a:p>
            <a:pPr indent="450000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ПО</a:t>
            </a:r>
          </a:p>
          <a:p>
            <a:pPr indent="450000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7578E3A8-E8D5-B148-2810-3B5201CF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E98351F-33E5-4A3B-A99F-441E7915B95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C4DC36-FFC5-462B-9403-ACFC42A0C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7" t="3395" r="18052" b="4208"/>
          <a:stretch/>
        </p:blipFill>
        <p:spPr bwMode="auto">
          <a:xfrm>
            <a:off x="635416" y="1784668"/>
            <a:ext cx="3895263" cy="40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92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аналогов</a:t>
            </a:r>
            <a:endParaRPr lang="ru-RU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7578E3A8-E8D5-B148-2810-3B5201CF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351F-33E5-4A3B-A99F-441E7915B95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B1AAF5D-5D86-4F0D-8BA9-31EE2589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71093"/>
              </p:ext>
            </p:extLst>
          </p:nvPr>
        </p:nvGraphicFramePr>
        <p:xfrm>
          <a:off x="323528" y="1556792"/>
          <a:ext cx="8568953" cy="41176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523">
                  <a:extLst>
                    <a:ext uri="{9D8B030D-6E8A-4147-A177-3AD203B41FA5}">
                      <a16:colId xmlns:a16="http://schemas.microsoft.com/office/drawing/2014/main" val="2874742164"/>
                    </a:ext>
                  </a:extLst>
                </a:gridCol>
                <a:gridCol w="2062357">
                  <a:extLst>
                    <a:ext uri="{9D8B030D-6E8A-4147-A177-3AD203B41FA5}">
                      <a16:colId xmlns:a16="http://schemas.microsoft.com/office/drawing/2014/main" val="784677150"/>
                    </a:ext>
                  </a:extLst>
                </a:gridCol>
                <a:gridCol w="1399456">
                  <a:extLst>
                    <a:ext uri="{9D8B030D-6E8A-4147-A177-3AD203B41FA5}">
                      <a16:colId xmlns:a16="http://schemas.microsoft.com/office/drawing/2014/main" val="2546468416"/>
                    </a:ext>
                  </a:extLst>
                </a:gridCol>
                <a:gridCol w="1473112">
                  <a:extLst>
                    <a:ext uri="{9D8B030D-6E8A-4147-A177-3AD203B41FA5}">
                      <a16:colId xmlns:a16="http://schemas.microsoft.com/office/drawing/2014/main" val="3230131479"/>
                    </a:ext>
                  </a:extLst>
                </a:gridCol>
                <a:gridCol w="1051578">
                  <a:extLst>
                    <a:ext uri="{9D8B030D-6E8A-4147-A177-3AD203B41FA5}">
                      <a16:colId xmlns:a16="http://schemas.microsoft.com/office/drawing/2014/main" val="3207709433"/>
                    </a:ext>
                  </a:extLst>
                </a:gridCol>
                <a:gridCol w="1624927">
                  <a:extLst>
                    <a:ext uri="{9D8B030D-6E8A-4147-A177-3AD203B41FA5}">
                      <a16:colId xmlns:a16="http://schemas.microsoft.com/office/drawing/2014/main" val="1491297438"/>
                    </a:ext>
                  </a:extLst>
                </a:gridCol>
              </a:tblGrid>
              <a:tr h="7341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№ п/п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Критерий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 «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Intradesk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 «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happydesk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</a:t>
                      </a:r>
                      <a:r>
                        <a:rPr lang="ru-RU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HubEx</a:t>
                      </a: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Разрабатываемая ИС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216693"/>
                  </a:ext>
                </a:extLst>
              </a:tr>
              <a:tr h="698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Наличие формы авторизации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260403"/>
                  </a:ext>
                </a:extLst>
              </a:tr>
              <a:tr h="698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Поиск клиентов в каталоге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119125"/>
                  </a:ext>
                </a:extLst>
              </a:tr>
              <a:tr h="6986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Сортировка товаров по номеру заявки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6993442"/>
                  </a:ext>
                </a:extLst>
              </a:tr>
              <a:tr h="10584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Переход к редактированию заявки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70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D4829-92D8-4A72-8193-587B4595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262461" cy="1143000"/>
          </a:xfrm>
        </p:spPr>
        <p:txBody>
          <a:bodyPr/>
          <a:lstStyle/>
          <a:p>
            <a:r>
              <a:rPr lang="ru-RU" dirty="0"/>
              <a:t>Выбор средств разработки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5F0563-8E46-4F11-AECA-AF65184EC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63687"/>
            <a:ext cx="2530625" cy="253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789629-8858-45BB-BDDC-75315817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70" y="2031948"/>
            <a:ext cx="2702260" cy="2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B6AC560-5D27-4D93-B1F7-305C86323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31" y="1394643"/>
            <a:ext cx="2163688" cy="216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D274B33-9CCD-4A76-B524-6DFD36FEE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35" y="3651611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83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A8F19-A1C7-4159-AEF5-0093202F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6B20C-1F45-4604-9D90-F42D2D6AACC5}"/>
              </a:ext>
            </a:extLst>
          </p:cNvPr>
          <p:cNvSpPr txBox="1"/>
          <p:nvPr/>
        </p:nvSpPr>
        <p:spPr>
          <a:xfrm>
            <a:off x="1475656" y="2090172"/>
            <a:ext cx="6840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ходе разработки модели базы данных, были выделены следующие таблицы: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Пользователь (</a:t>
            </a:r>
            <a:r>
              <a:rPr lang="ru-RU" sz="2400" dirty="0" err="1"/>
              <a:t>Users</a:t>
            </a:r>
            <a:r>
              <a:rPr lang="ru-RU" sz="2400" dirty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Роль пользователя (</a:t>
            </a:r>
            <a:r>
              <a:rPr lang="ru-RU" sz="2400" dirty="0" err="1"/>
              <a:t>Roles</a:t>
            </a:r>
            <a:r>
              <a:rPr lang="ru-RU" sz="2400" dirty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Заявка (Applications)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Тип услуги в заявке (</a:t>
            </a:r>
            <a:r>
              <a:rPr lang="ru-RU" sz="2400" dirty="0" err="1"/>
              <a:t>ApplicationTypes</a:t>
            </a:r>
            <a:r>
              <a:rPr lang="ru-RU" sz="2400" dirty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Статус заявки (ApplicationStatuses)</a:t>
            </a:r>
          </a:p>
        </p:txBody>
      </p:sp>
    </p:spTree>
    <p:extLst>
      <p:ext uri="{BB962C8B-B14F-4D97-AF65-F5344CB8AC3E}">
        <p14:creationId xmlns:p14="http://schemas.microsoft.com/office/powerpoint/2010/main" val="33808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7211" y="260648"/>
            <a:ext cx="5616624" cy="74528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базы данных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E98351F-33E5-4A3B-A99F-441E7915B95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A7ED85-9496-4EA8-B007-96A9BDF21C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1935" y="1710030"/>
            <a:ext cx="6120130" cy="4337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19F20-EF3C-4A86-99E7-640947C79578}"/>
              </a:ext>
            </a:extLst>
          </p:cNvPr>
          <p:cNvSpPr txBox="1"/>
          <p:nvPr/>
        </p:nvSpPr>
        <p:spPr>
          <a:xfrm>
            <a:off x="1763688" y="1209914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Концептуальная схема базы данных, которая была разработана в результате анализа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43606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2501E-9508-4080-9B53-B0C8690B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Разработка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26468-E7D3-45A7-B78D-C08AB1C7BF4C}"/>
              </a:ext>
            </a:extLst>
          </p:cNvPr>
          <p:cNvSpPr txBox="1"/>
          <p:nvPr/>
        </p:nvSpPr>
        <p:spPr>
          <a:xfrm>
            <a:off x="683568" y="1196752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Логическая модель базы данных, которая была разработана на основании концептуальной </a:t>
            </a:r>
            <a:r>
              <a:rPr lang="en-US" dirty="0"/>
              <a:t>ER-</a:t>
            </a:r>
            <a:r>
              <a:rPr lang="ru-RU" dirty="0"/>
              <a:t>модели, описании сущностей и их атрибутов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477CD0-F278-429E-94C3-0F57E3C4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45882"/>
            <a:ext cx="7776864" cy="44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8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6D49C-A1FF-4101-BDF5-22FB0C74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Разработка интерфейса программного продукта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E2C294-7C0C-4C16-A5E5-140BD87CB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1288"/>
            <a:ext cx="4020564" cy="301542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8521B0-0AC2-4478-AE1F-B5486E3D3B4B}"/>
              </a:ext>
            </a:extLst>
          </p:cNvPr>
          <p:cNvPicPr/>
          <p:nvPr/>
        </p:nvPicPr>
        <p:blipFill rotWithShape="1">
          <a:blip r:embed="rId3"/>
          <a:srcRect t="1035"/>
          <a:stretch/>
        </p:blipFill>
        <p:spPr bwMode="auto">
          <a:xfrm>
            <a:off x="4666238" y="1921288"/>
            <a:ext cx="4244535" cy="31638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3F726-0739-4B7E-A916-F9EF4FC051F5}"/>
              </a:ext>
            </a:extLst>
          </p:cNvPr>
          <p:cNvSpPr txBox="1"/>
          <p:nvPr/>
        </p:nvSpPr>
        <p:spPr>
          <a:xfrm>
            <a:off x="2035434" y="525569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Макет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8E81C-C574-4C9E-A706-233DA91B8C02}"/>
              </a:ext>
            </a:extLst>
          </p:cNvPr>
          <p:cNvSpPr txBox="1"/>
          <p:nvPr/>
        </p:nvSpPr>
        <p:spPr>
          <a:xfrm>
            <a:off x="6032421" y="523471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75813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6D49C-A1FF-4101-BDF5-22FB0C74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ru-RU" sz="3200" dirty="0"/>
              <a:t>Разработка интерфейса программного продукта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3F726-0739-4B7E-A916-F9EF4FC051F5}"/>
              </a:ext>
            </a:extLst>
          </p:cNvPr>
          <p:cNvSpPr txBox="1"/>
          <p:nvPr/>
        </p:nvSpPr>
        <p:spPr>
          <a:xfrm>
            <a:off x="1418482" y="5333764"/>
            <a:ext cx="171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 заявок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8E81C-C574-4C9E-A706-233DA91B8C02}"/>
              </a:ext>
            </a:extLst>
          </p:cNvPr>
          <p:cNvSpPr txBox="1"/>
          <p:nvPr/>
        </p:nvSpPr>
        <p:spPr>
          <a:xfrm>
            <a:off x="5518291" y="5117196"/>
            <a:ext cx="254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 / Изменение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3294B5-4295-4D26-8BD2-ABFDC3C1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4" y="1648526"/>
            <a:ext cx="4162586" cy="35086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488D09C-70A0-4D15-9434-58A3F859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574" y="1848891"/>
            <a:ext cx="4355976" cy="316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9484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82782D64E71D04B895280F515CFF65B" ma:contentTypeVersion="2" ma:contentTypeDescription="Создание документа." ma:contentTypeScope="" ma:versionID="cff2905f7b4efcb41867fb039fbde81a">
  <xsd:schema xmlns:xsd="http://www.w3.org/2001/XMLSchema" xmlns:xs="http://www.w3.org/2001/XMLSchema" xmlns:p="http://schemas.microsoft.com/office/2006/metadata/properties" xmlns:ns2="df41ab4a-b7e2-4865-b9a3-291840acfe6f" targetNamespace="http://schemas.microsoft.com/office/2006/metadata/properties" ma:root="true" ma:fieldsID="477a2e5a6968d71f865c2ee3fd8432b2" ns2:_="">
    <xsd:import namespace="df41ab4a-b7e2-4865-b9a3-291840acfe6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1ab4a-b7e2-4865-b9a3-291840acfe6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f41ab4a-b7e2-4865-b9a3-291840acfe6f">7VF5KMQTPTXY-92-71</_dlc_DocId>
    <_dlc_DocIdUrl xmlns="df41ab4a-b7e2-4865-b9a3-291840acfe6f">
      <Url>https://portal.petrocollege.ru/management_board/_layouts/15/DocIdRedir.aspx?ID=7VF5KMQTPTXY-92-71</Url>
      <Description>7VF5KMQTPTXY-92-71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C2C6A2-194A-4318-9983-705E098F29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9089FB-9146-42C7-9592-F59B350B9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41ab4a-b7e2-4865-b9a3-291840acfe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62F19D-F597-4593-B760-DD0007729E5B}">
  <ds:schemaRefs>
    <ds:schemaRef ds:uri="df41ab4a-b7e2-4865-b9a3-291840acfe6f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4C40D707-170D-4583-9BC4-8BAD4042035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UMP23</Template>
  <TotalTime>124</TotalTime>
  <Words>570</Words>
  <Application>Microsoft Office PowerPoint</Application>
  <PresentationFormat>Экран (4:3)</PresentationFormat>
  <Paragraphs>153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Презентация1</vt:lpstr>
      <vt:lpstr>Презентация PowerPoint</vt:lpstr>
      <vt:lpstr>Цель и задачи учебной практики</vt:lpstr>
      <vt:lpstr>Анализ существующих аналогов</vt:lpstr>
      <vt:lpstr>Выбор средств разработки</vt:lpstr>
      <vt:lpstr>Разработка базы данных</vt:lpstr>
      <vt:lpstr>Разработка базы данных</vt:lpstr>
      <vt:lpstr>Разработка базы данных</vt:lpstr>
      <vt:lpstr>Разработка интерфейса программного продукта</vt:lpstr>
      <vt:lpstr>Разработка интерфейса программного продукта</vt:lpstr>
      <vt:lpstr>Тестирование ПО</vt:lpstr>
      <vt:lpstr>Презентация PowerPoint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 Притчин</dc:creator>
  <cp:lastModifiedBy>Павел Притчин</cp:lastModifiedBy>
  <cp:revision>37</cp:revision>
  <dcterms:created xsi:type="dcterms:W3CDTF">2023-06-09T02:54:14Z</dcterms:created>
  <dcterms:modified xsi:type="dcterms:W3CDTF">2023-12-15T03:47:29Z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200</vt:r8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ntentTypeId">
    <vt:lpwstr>0x010100082782D64E71D04B895280F515CFF65B</vt:lpwstr>
  </property>
  <property fmtid="{D5CDD505-2E9C-101B-9397-08002B2CF9AE}" pid="7" name="_dlc_DocIdItemGuid">
    <vt:lpwstr>9cc16835-3d65-477b-998f-5158b01442a3</vt:lpwstr>
  </property>
</Properties>
</file>