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65" r:id="rId2"/>
  </p:sldMasterIdLst>
  <p:notesMasterIdLst>
    <p:notesMasterId r:id="rId20"/>
  </p:notesMasterIdLst>
  <p:sldIdLst>
    <p:sldId id="457" r:id="rId3"/>
    <p:sldId id="520" r:id="rId4"/>
    <p:sldId id="521" r:id="rId5"/>
    <p:sldId id="525" r:id="rId6"/>
    <p:sldId id="530" r:id="rId7"/>
    <p:sldId id="531" r:id="rId8"/>
    <p:sldId id="533" r:id="rId9"/>
    <p:sldId id="534" r:id="rId10"/>
    <p:sldId id="541" r:id="rId11"/>
    <p:sldId id="536" r:id="rId12"/>
    <p:sldId id="537" r:id="rId13"/>
    <p:sldId id="538" r:id="rId14"/>
    <p:sldId id="535" r:id="rId15"/>
    <p:sldId id="542" r:id="rId16"/>
    <p:sldId id="539" r:id="rId17"/>
    <p:sldId id="540" r:id="rId18"/>
    <p:sldId id="54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FCC"/>
    <a:srgbClr val="00FF00"/>
    <a:srgbClr val="FFCCFF"/>
    <a:srgbClr val="8CFC4E"/>
    <a:srgbClr val="FFCC00"/>
    <a:srgbClr val="C0504D"/>
    <a:srgbClr val="F09278"/>
    <a:srgbClr val="F1BB9D"/>
    <a:srgbClr val="E38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64" autoAdjust="0"/>
  </p:normalViewPr>
  <p:slideViewPr>
    <p:cSldViewPr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A632B-421F-4AEE-8E0F-5D15110A864B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5EED5-D32A-4638-82F3-2F98055B3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4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EED5-D32A-4638-82F3-2F98055B38E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6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EED5-D32A-4638-82F3-2F98055B38E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6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bg>
      <p:bgPr>
        <a:gradFill flip="none" rotWithShape="1">
          <a:gsLst>
            <a:gs pos="60000">
              <a:schemeClr val="accent1">
                <a:lumMod val="25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5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2"/>
          <p:cNvPicPr>
            <a:picLocks noChangeAspect="1" noChangeArrowheads="1"/>
          </p:cNvPicPr>
          <p:nvPr/>
        </p:nvPicPr>
        <p:blipFill>
          <a:blip r:embed="rId3" cstate="print">
            <a:lum bright="46000" contrast="-82000"/>
            <a:grayscl/>
          </a:blip>
          <a:srcRect t="10033" b="29990"/>
          <a:stretch>
            <a:fillRect/>
          </a:stretch>
        </p:blipFill>
        <p:spPr bwMode="auto">
          <a:xfrm>
            <a:off x="0" y="5157788"/>
            <a:ext cx="9144000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72198" y="635795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9375" y="6072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E32FE3-0169-48DF-9D7C-571D71534177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C9CF-2B4D-45D7-AACC-410DACE43F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ppt-bg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0" y="6525344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Copyright©2015.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Hung Yang Software Tech. Co., LTD. All rights reserved.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圖片 14" descr="ppt-bir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03537" y="2756247"/>
            <a:ext cx="6276975" cy="4086225"/>
          </a:xfrm>
          <a:prstGeom prst="rect">
            <a:avLst/>
          </a:prstGeom>
        </p:spPr>
      </p:pic>
      <p:pic>
        <p:nvPicPr>
          <p:cNvPr id="12" name="圖片 11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283121"/>
            <a:ext cx="19050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E32FE3-0169-48DF-9D7C-571D71534177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ppt_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609600"/>
          </a:xfrm>
          <a:prstGeom prst="rect">
            <a:avLst/>
          </a:prstGeom>
        </p:spPr>
      </p:pic>
      <p:pic>
        <p:nvPicPr>
          <p:cNvPr id="10" name="圖片 9" descr="ppt_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45621" y="6257925"/>
            <a:ext cx="3190875" cy="600075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2987824" y="62373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Copyright©2015 Hung Yang Software Tech. Co., LTD. All rights reserved.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2" name="圖片 11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8728" y="6355689"/>
            <a:ext cx="1905000" cy="409575"/>
          </a:xfrm>
          <a:prstGeom prst="rect">
            <a:avLst/>
          </a:prstGeom>
        </p:spPr>
      </p:pic>
      <p:pic>
        <p:nvPicPr>
          <p:cNvPr id="13" name="圖片 12" descr="ppt_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152400"/>
          </a:xfrm>
          <a:prstGeom prst="rect">
            <a:avLst/>
          </a:prstGeom>
          <a:gradFill>
            <a:gsLst>
              <a:gs pos="55830">
                <a:srgbClr val="ADC2E8"/>
              </a:gs>
              <a:gs pos="61000">
                <a:schemeClr val="accent1">
                  <a:tint val="66000"/>
                  <a:satMod val="160000"/>
                </a:schemeClr>
              </a:gs>
              <a:gs pos="4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20272" y="6248400"/>
            <a:ext cx="2133600" cy="282029"/>
          </a:xfrm>
        </p:spPr>
        <p:txBody>
          <a:bodyPr/>
          <a:lstStyle/>
          <a:p>
            <a:fld id="{E52DC9CF-2B4D-45D7-AACC-410DACE43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91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5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1525" y="6286500"/>
            <a:ext cx="6810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鴻揚-核心價值標語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3850" y="5876925"/>
            <a:ext cx="180022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804" y="21429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143625" y="6361113"/>
            <a:ext cx="2247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  <a:defRPr/>
            </a:pPr>
            <a:r>
              <a:rPr lang="zh-TW" altLang="en-US" sz="2000" b="1" dirty="0">
                <a:effectLst/>
                <a:latin typeface="微軟正黑體" pitchFamily="34" charset="-120"/>
                <a:ea typeface="微軟正黑體" pitchFamily="34" charset="-120"/>
              </a:rPr>
              <a:t>鴻揚科技有限公司</a:t>
            </a:r>
          </a:p>
        </p:txBody>
      </p:sp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1000100" y="6511948"/>
            <a:ext cx="52578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kumimoji="0" lang="zh-TW" altLang="en-US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版權所有</a:t>
            </a:r>
            <a:r>
              <a:rPr kumimoji="0"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kumimoji="0" lang="zh-TW" altLang="en-US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請勿翻印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6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1525" y="6286500"/>
            <a:ext cx="6810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143625" y="6361113"/>
            <a:ext cx="2247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  <a:defRPr/>
            </a:pPr>
            <a:r>
              <a:rPr lang="zh-TW" altLang="en-US" sz="2000" b="1" dirty="0">
                <a:effectLst/>
                <a:latin typeface="微軟正黑體" pitchFamily="34" charset="-120"/>
                <a:ea typeface="微軟正黑體" pitchFamily="34" charset="-120"/>
              </a:rPr>
              <a:t>鴻揚科技有限公司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7443782" cy="1143000"/>
          </a:xfrm>
        </p:spPr>
        <p:txBody>
          <a:bodyPr/>
          <a:lstStyle>
            <a:lvl1pPr algn="l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 Box 66"/>
          <p:cNvSpPr txBox="1">
            <a:spLocks noChangeArrowheads="1"/>
          </p:cNvSpPr>
          <p:nvPr/>
        </p:nvSpPr>
        <p:spPr bwMode="auto">
          <a:xfrm>
            <a:off x="1000100" y="6511948"/>
            <a:ext cx="52578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kumimoji="0" lang="zh-TW" altLang="en-US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版權所有</a:t>
            </a:r>
            <a:r>
              <a:rPr kumimoji="0"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kumimoji="0" lang="zh-TW" altLang="en-US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請勿翻印</a:t>
            </a:r>
          </a:p>
        </p:txBody>
      </p:sp>
      <p:pic>
        <p:nvPicPr>
          <p:cNvPr id="15" name="Picture 11" descr="鴻揚-核心價值標語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3850" y="5876925"/>
            <a:ext cx="180022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鴻揚-核心價值標語LOGO"/>
          <p:cNvPicPr>
            <a:picLocks noChangeAspect="1" noChangeArrowheads="1"/>
          </p:cNvPicPr>
          <p:nvPr userDrawn="1"/>
        </p:nvPicPr>
        <p:blipFill>
          <a:blip r:embed="rId2" cstate="print">
            <a:lum bright="5000" contrast="-72000"/>
          </a:blip>
          <a:srcRect/>
          <a:stretch>
            <a:fillRect/>
          </a:stretch>
        </p:blipFill>
        <p:spPr bwMode="auto">
          <a:xfrm>
            <a:off x="0" y="642918"/>
            <a:ext cx="96969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928958"/>
          </a:xfrm>
          <a:solidFill>
            <a:srgbClr val="FFCCFF">
              <a:alpha val="50196"/>
            </a:srgbClr>
          </a:solidFill>
          <a:ln>
            <a:solidFill>
              <a:srgbClr val="FF99CC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tIns="108000"/>
          <a:lstStyle>
            <a:lvl1pPr marL="0" indent="0" algn="l">
              <a:buNone/>
              <a:defRPr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29375" y="6072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63" r:id="rId4"/>
    <p:sldLayoutId id="2147483664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17375E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C541-00CA-4482-9039-1FCA4BCF1C21}" type="datetimeFigureOut">
              <a:rPr lang="zh-TW" altLang="en-US" smtClean="0"/>
              <a:pPr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sz="3600" b="1" dirty="0" smtClean="0"/>
              <a:t>單元測試</a:t>
            </a:r>
            <a:endParaRPr lang="zh-TW" altLang="en-US" sz="3600" b="1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79512" y="3861048"/>
            <a:ext cx="6400800" cy="1752600"/>
          </a:xfrm>
        </p:spPr>
        <p:txBody>
          <a:bodyPr/>
          <a:lstStyle/>
          <a:p>
            <a:pPr algn="l"/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Shoghi</a:t>
            </a:r>
            <a:r>
              <a:rPr lang="zh-TW" alt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</a:p>
          <a:p>
            <a:pPr algn="l"/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Dennis</a:t>
            </a:r>
            <a:r>
              <a:rPr lang="zh-TW" alt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Chang</a:t>
            </a:r>
            <a:endParaRPr lang="en-US" altLang="zh-TW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2015/08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專案中該如何撰寫單元測試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建議從專案中比較重要的地方開始寫測試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租約管理系統</a:t>
            </a:r>
            <a:r>
              <a:rPr kumimoji="1" lang="en-US" altLang="zh-TW" dirty="0" smtClean="0"/>
              <a:t> –</a:t>
            </a:r>
            <a:r>
              <a:rPr kumimoji="1" lang="zh-TW" altLang="en-US" dirty="0" smtClean="0"/>
              <a:t> 能否建立帳單、是否欠錢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業務邏輯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帳務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差假系統</a:t>
            </a:r>
            <a:r>
              <a:rPr kumimoji="1" lang="en-US" altLang="zh-TW" dirty="0" smtClean="0"/>
              <a:t> –</a:t>
            </a:r>
            <a:r>
              <a:rPr kumimoji="1" lang="zh-TW" altLang="en-US" dirty="0" smtClean="0"/>
              <a:t> 能否請假、年度帶假的計算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很多人關心的部分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還有嗎</a:t>
            </a:r>
            <a:r>
              <a:rPr kumimoji="1" lang="en-US" altLang="zh-TW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115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Controller</a:t>
            </a:r>
            <a:r>
              <a:rPr kumimoji="1" lang="zh-TW" altLang="en-US" dirty="0" smtClean="0"/>
              <a:t>如何撰寫</a:t>
            </a:r>
            <a:r>
              <a:rPr kumimoji="1" lang="en-US" altLang="zh-TW" dirty="0" smtClean="0"/>
              <a:t>Unit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Controller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 負責控制頁面導向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測試頁面導向是否正確</a:t>
            </a:r>
            <a:endParaRPr kumimoji="1" lang="en-US" altLang="zh-TW" dirty="0" smtClean="0"/>
          </a:p>
          <a:p>
            <a:pPr lvl="1"/>
            <a:r>
              <a:rPr kumimoji="1" lang="zh-TW" altLang="zh-TW" dirty="0"/>
              <a:t>?</a:t>
            </a:r>
            <a:endParaRPr kumimoji="1" lang="en-US" altLang="zh-TW" dirty="0" smtClean="0"/>
          </a:p>
          <a:p>
            <a:r>
              <a:rPr kumimoji="1" lang="en-US" altLang="zh-TW" dirty="0" smtClean="0"/>
              <a:t>Service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?</a:t>
            </a:r>
          </a:p>
          <a:p>
            <a:r>
              <a:rPr kumimoji="1" lang="zh-TW" altLang="zh-TW" dirty="0" smtClean="0"/>
              <a:t>Da</a:t>
            </a:r>
            <a:r>
              <a:rPr kumimoji="1" lang="en-US" altLang="zh-TW" dirty="0" smtClean="0"/>
              <a:t>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-&gt;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?</a:t>
            </a:r>
          </a:p>
          <a:p>
            <a:endParaRPr kumimoji="1" lang="en-US" altLang="zh-TW" dirty="0"/>
          </a:p>
          <a:p>
            <a:r>
              <a:rPr kumimoji="1" lang="zh-TW" altLang="en-US" dirty="0" smtClean="0"/>
              <a:t>撰寫的類別權責越單一，測試越好寫，越容易開發。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402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單元測試要測流程或是輸出入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測試輸出輸入是方法，測試意圖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流程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才是目的。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r>
              <a:rPr kumimoji="1" lang="zh-TW" altLang="zh-TW" sz="1600" dirty="0" smtClean="0">
                <a:latin typeface="Consolas"/>
                <a:cs typeface="Consolas"/>
              </a:rPr>
              <a:t>a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ssert</a:t>
            </a:r>
            <a:r>
              <a:rPr kumimoji="1" lang="en-US" altLang="zh-TW" sz="1600" dirty="0" smtClean="0">
                <a:latin typeface="Consolas"/>
                <a:cs typeface="Consolas"/>
              </a:rPr>
              <a:t>("2015/5/30",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ContractService.calDueDate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(123L));</a:t>
            </a:r>
          </a:p>
          <a:p>
            <a:pPr marL="0" indent="0">
              <a:buNone/>
            </a:pPr>
            <a:endParaRPr kumimoji="1" lang="en-US" altLang="zh-TW" dirty="0" smtClean="0">
              <a:latin typeface="Consolas"/>
              <a:cs typeface="Consolas"/>
            </a:endParaRP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Long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contractNo</a:t>
            </a:r>
            <a:r>
              <a:rPr kumimoji="1" lang="en-US" altLang="zh-TW" sz="1600" dirty="0" smtClean="0">
                <a:latin typeface="Consolas"/>
                <a:cs typeface="Consolas"/>
              </a:rPr>
              <a:t> = 123;</a:t>
            </a: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String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 = </a:t>
            </a:r>
            <a:r>
              <a:rPr kumimoji="1" lang="en-US" altLang="zh-TW" sz="1600" dirty="0">
                <a:latin typeface="Consolas"/>
                <a:cs typeface="Consolas"/>
              </a:rPr>
              <a:t>"</a:t>
            </a:r>
            <a:r>
              <a:rPr kumimoji="1" lang="en-US" altLang="zh-TW" sz="1600" dirty="0" smtClean="0">
                <a:latin typeface="Consolas"/>
                <a:cs typeface="Consolas"/>
              </a:rPr>
              <a:t>2015/5/30”;</a:t>
            </a: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// mock some integration. Or something.</a:t>
            </a:r>
          </a:p>
          <a:p>
            <a:endParaRPr kumimoji="1" lang="en-US" altLang="zh-TW" sz="1600" dirty="0" smtClean="0">
              <a:latin typeface="Consolas"/>
              <a:cs typeface="Consolas"/>
            </a:endParaRPr>
          </a:p>
          <a:p>
            <a:r>
              <a:rPr kumimoji="1" lang="en-US" altLang="zh-TW" sz="1600" dirty="0" smtClean="0">
                <a:latin typeface="Consolas"/>
                <a:cs typeface="Consolas"/>
              </a:rPr>
              <a:t>assert(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, 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ContractService.calDueDate</a:t>
            </a:r>
            <a:r>
              <a:rPr kumimoji="1" lang="en-US" altLang="zh-TW" sz="1600" dirty="0" smtClean="0">
                <a:latin typeface="Consolas"/>
                <a:cs typeface="Consolas"/>
              </a:rPr>
              <a:t>(</a:t>
            </a:r>
            <a:r>
              <a:rPr kumimoji="1" lang="en-US" altLang="zh-TW" sz="1600" dirty="0" err="1" smtClean="0">
                <a:latin typeface="Consolas"/>
                <a:cs typeface="Consolas"/>
              </a:rPr>
              <a:t>contractNo</a:t>
            </a:r>
            <a:r>
              <a:rPr kumimoji="1" lang="en-US" altLang="zh-TW" sz="1600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893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單元測試只寫第一個或是要寫第二個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單元測試盡可能的小</a:t>
            </a:r>
            <a:endParaRPr kumimoji="1" lang="en-US" altLang="zh-TW" dirty="0" smtClean="0"/>
          </a:p>
          <a:p>
            <a:r>
              <a:rPr kumimoji="1" lang="zh-TW" altLang="en-US" dirty="0" smtClean="0"/>
              <a:t>先前寫好的單元測試，有其測試的目的，就留著吧！</a:t>
            </a:r>
            <a:endParaRPr kumimoji="1" lang="en-US" altLang="zh-TW" dirty="0" smtClean="0"/>
          </a:p>
          <a:p>
            <a:r>
              <a:rPr kumimoji="1" lang="zh-TW" altLang="en-US" dirty="0" smtClean="0"/>
              <a:t>想測試的東西就建立一個新函數來測試。</a:t>
            </a:r>
            <a:endParaRPr kumimoji="1" lang="en-US" altLang="zh-TW" dirty="0"/>
          </a:p>
          <a:p>
            <a:r>
              <a:rPr kumimoji="1" lang="zh-TW" altLang="en-US" dirty="0" smtClean="0"/>
              <a:t>如果每次都要改資料才能執行測試，減低測試資料與程式的耦合吧</a:t>
            </a:r>
            <a:r>
              <a:rPr kumimoji="1" lang="en-US" altLang="zh-TW" dirty="0" smtClean="0"/>
              <a:t>!!!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989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介接該測試嗎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一般</a:t>
            </a:r>
            <a:r>
              <a:rPr kumimoji="1" lang="zh-TW" altLang="en-US" dirty="0" smtClean="0"/>
              <a:t>情況下，測試</a:t>
            </a:r>
            <a:r>
              <a:rPr kumimoji="1" lang="zh-TW" altLang="en-US" dirty="0" smtClean="0"/>
              <a:t>介接的目的只為了測試接口是否正常及確認資料正確性。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22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單元測試撰寫原則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assert</a:t>
            </a:r>
            <a:r>
              <a:rPr kumimoji="1" lang="zh-TW" altLang="en-US" dirty="0" smtClean="0"/>
              <a:t> 來檢驗輸出</a:t>
            </a:r>
            <a:endParaRPr kumimoji="1" lang="en-US" altLang="zh-TW" dirty="0" smtClean="0"/>
          </a:p>
          <a:p>
            <a:r>
              <a:rPr kumimoji="1" lang="zh-TW" altLang="en-US" dirty="0" smtClean="0"/>
              <a:t>避免測試程式碼出現在產品</a:t>
            </a:r>
            <a:endParaRPr kumimoji="1" lang="en-US" altLang="zh-TW" dirty="0" smtClean="0"/>
          </a:p>
          <a:p>
            <a:r>
              <a:rPr kumimoji="1" lang="zh-TW" altLang="en-US" dirty="0" smtClean="0"/>
              <a:t>減低耦合</a:t>
            </a:r>
            <a:endParaRPr kumimoji="1" lang="en-US" altLang="zh-TW" dirty="0" smtClean="0"/>
          </a:p>
          <a:p>
            <a:r>
              <a:rPr kumimoji="1" lang="zh-TW" altLang="en-US" dirty="0" smtClean="0"/>
              <a:t>撰寫小測試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451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單元測試撰寫原則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開發前先瞭解怎麼做驗證</a:t>
            </a:r>
            <a:r>
              <a:rPr kumimoji="1" lang="en-US" altLang="zh-TW" dirty="0" smtClean="0"/>
              <a:t> </a:t>
            </a:r>
          </a:p>
          <a:p>
            <a:pPr lvl="1"/>
            <a:r>
              <a:rPr kumimoji="1" lang="zh-TW" altLang="en-US" dirty="0" smtClean="0"/>
              <a:t>測試先行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或</a:t>
            </a:r>
            <a:r>
              <a:rPr kumimoji="1" lang="zh-TW" altLang="zh-TW" dirty="0" smtClean="0"/>
              <a:t> </a:t>
            </a:r>
            <a:r>
              <a:rPr kumimoji="1" lang="en-US" altLang="zh-TW" dirty="0" smtClean="0"/>
              <a:t>TDD</a:t>
            </a:r>
          </a:p>
          <a:p>
            <a:pPr lvl="1"/>
            <a:r>
              <a:rPr kumimoji="1" lang="zh-TW" altLang="en-US" dirty="0"/>
              <a:t>開發的時候確保</a:t>
            </a:r>
            <a:r>
              <a:rPr kumimoji="1" lang="en-US" altLang="zh-TW" dirty="0"/>
              <a:t> function</a:t>
            </a:r>
            <a:r>
              <a:rPr kumimoji="1" lang="zh-TW" altLang="en-US" dirty="0"/>
              <a:t> 有明確的</a:t>
            </a:r>
            <a:r>
              <a:rPr kumimoji="1" lang="en-US" altLang="zh-TW" dirty="0"/>
              <a:t>input/</a:t>
            </a:r>
            <a:r>
              <a:rPr kumimoji="1" lang="en-US" altLang="zh-TW" dirty="0" smtClean="0"/>
              <a:t>output</a:t>
            </a:r>
            <a:endParaRPr kumimoji="1" lang="en-US" altLang="zh-TW" dirty="0"/>
          </a:p>
          <a:p>
            <a:r>
              <a:rPr kumimoji="1" lang="zh-TW" altLang="en-US" dirty="0" smtClean="0"/>
              <a:t>不測試自動產</a:t>
            </a:r>
            <a:r>
              <a:rPr kumimoji="1" lang="zh-TW" altLang="en-US" dirty="0"/>
              <a:t>生的程式碼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DAO</a:t>
            </a:r>
            <a:endParaRPr kumimoji="1" lang="en-US" altLang="zh-TW" dirty="0"/>
          </a:p>
          <a:p>
            <a:pPr lvl="1"/>
            <a:r>
              <a:rPr kumimoji="1" lang="zh-TW" altLang="zh-TW" dirty="0" smtClean="0"/>
              <a:t>I</a:t>
            </a:r>
            <a:r>
              <a:rPr kumimoji="1" lang="en-US" altLang="zh-TW" dirty="0" err="1" smtClean="0"/>
              <a:t>ntegration</a:t>
            </a:r>
            <a:r>
              <a:rPr kumimoji="1" lang="zh-TW" altLang="zh-TW" dirty="0"/>
              <a:t>,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</a:t>
            </a:r>
            <a:r>
              <a:rPr kumimoji="1" lang="zh-TW" altLang="en-US" dirty="0"/>
              <a:t> </a:t>
            </a:r>
            <a:r>
              <a:rPr kumimoji="1" lang="en-US" altLang="zh-TW" dirty="0" err="1" smtClean="0"/>
              <a:t>etc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507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600" b="1" dirty="0" smtClean="0"/>
              <a:t>THE</a:t>
            </a:r>
            <a:r>
              <a:rPr lang="zh-TW" altLang="en-US" sz="3600" b="1" dirty="0" smtClean="0"/>
              <a:t> </a:t>
            </a:r>
            <a:r>
              <a:rPr lang="en-US" altLang="zh-TW" sz="3600" b="1" dirty="0" smtClean="0"/>
              <a:t>END~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536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什麼是</a:t>
            </a:r>
            <a:r>
              <a:rPr lang="zh-TW" altLang="en-US" dirty="0" smtClean="0"/>
              <a:t>單元測試</a:t>
            </a:r>
            <a:endParaRPr lang="en-US" altLang="zh-TW" dirty="0" smtClean="0"/>
          </a:p>
          <a:p>
            <a:r>
              <a:rPr lang="zh-CHT" altLang="en-US" dirty="0" smtClean="0"/>
              <a:t>為什麼要用</a:t>
            </a:r>
            <a:r>
              <a:rPr lang="zh-TW" altLang="en-US" dirty="0" smtClean="0"/>
              <a:t>單元測試</a:t>
            </a:r>
            <a:endParaRPr lang="en-US" altLang="zh-TW" dirty="0" smtClean="0"/>
          </a:p>
          <a:p>
            <a:r>
              <a:rPr lang="zh-TW" altLang="en-US" dirty="0" smtClean="0"/>
              <a:t>如何使用單元測試</a:t>
            </a:r>
            <a:endParaRPr lang="en-US" altLang="zh-TW" dirty="0" smtClean="0"/>
          </a:p>
          <a:p>
            <a:r>
              <a:rPr lang="zh-TW" altLang="en-US" dirty="0" smtClean="0"/>
              <a:t>單元測試</a:t>
            </a:r>
            <a:r>
              <a:rPr lang="zh-CHT" altLang="en-US" dirty="0" smtClean="0"/>
              <a:t>和</a:t>
            </a:r>
            <a:r>
              <a:rPr lang="en-US" altLang="zh-CHT" dirty="0" smtClean="0"/>
              <a:t>Spring</a:t>
            </a:r>
            <a:r>
              <a:rPr lang="zh-CHT" altLang="en-US" dirty="0" smtClean="0"/>
              <a:t>的</a:t>
            </a:r>
            <a:r>
              <a:rPr lang="zh-CHT" altLang="en-US" dirty="0"/>
              <a:t>運用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978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什麼是</a:t>
            </a:r>
            <a:r>
              <a:rPr lang="zh-TW" altLang="en-US" dirty="0"/>
              <a:t>單元測試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最小的測試單位（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916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為什麼要用</a:t>
            </a:r>
            <a:r>
              <a:rPr lang="zh-TW" altLang="en-US" dirty="0"/>
              <a:t>單元測試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Junit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確保每個元件的正確性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Mockito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對物件做假資料，以利測試可正常運行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DBUnit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模擬寫入資料庫的動作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6762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事前準備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開發工具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eclipse</a:t>
            </a:r>
          </a:p>
          <a:p>
            <a:endParaRPr lang="en-US" altLang="zh-TW" dirty="0"/>
          </a:p>
          <a:p>
            <a:r>
              <a:rPr lang="en-US" altLang="zh-TW" dirty="0" smtClean="0"/>
              <a:t>Jar</a:t>
            </a:r>
            <a:r>
              <a:rPr lang="zh-TW" altLang="en-US" dirty="0" smtClean="0"/>
              <a:t>檔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Junit</a:t>
            </a:r>
            <a:endParaRPr lang="en-US" altLang="zh-TW" dirty="0"/>
          </a:p>
          <a:p>
            <a:pPr lvl="1"/>
            <a:r>
              <a:rPr lang="en-US" altLang="zh-TW" dirty="0" err="1" smtClean="0"/>
              <a:t>mockito</a:t>
            </a:r>
            <a:r>
              <a:rPr lang="en-US" altLang="zh-TW" dirty="0" smtClean="0"/>
              <a:t>-</a:t>
            </a:r>
            <a:r>
              <a:rPr lang="en-US" altLang="zh-TW" dirty="0" smtClean="0"/>
              <a:t>all</a:t>
            </a:r>
          </a:p>
          <a:p>
            <a:pPr lvl="1"/>
            <a:r>
              <a:rPr lang="en-US" altLang="zh-TW" dirty="0" err="1" smtClean="0"/>
              <a:t>dbunit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762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Junit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@Before</a:t>
            </a:r>
          </a:p>
          <a:p>
            <a:pPr lvl="1"/>
            <a:r>
              <a:rPr lang="en-US" altLang="zh-TW" dirty="0" smtClean="0"/>
              <a:t>@After</a:t>
            </a:r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 smtClean="0"/>
              <a:t>BeforeClass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 smtClean="0"/>
              <a:t>AfterClass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181389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Mockito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常用屬性</a:t>
            </a:r>
            <a:endParaRPr lang="en-US" altLang="zh-TW" dirty="0" smtClean="0"/>
          </a:p>
          <a:p>
            <a:pPr lvl="1"/>
            <a:r>
              <a:rPr lang="en-US" altLang="zh-TW" dirty="0"/>
              <a:t>Mock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對物件中</a:t>
            </a:r>
            <a:r>
              <a:rPr lang="zh-TW" altLang="en-US" dirty="0">
                <a:solidFill>
                  <a:srgbClr val="FF0000"/>
                </a:solidFill>
              </a:rPr>
              <a:t>所有</a:t>
            </a:r>
            <a:r>
              <a:rPr lang="zh-TW" altLang="en-US" dirty="0"/>
              <a:t>方法都做假資料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Spy (</a:t>
            </a:r>
            <a:r>
              <a:rPr lang="zh-TW" altLang="en-US" dirty="0"/>
              <a:t>只對</a:t>
            </a:r>
            <a:r>
              <a:rPr lang="zh-TW" altLang="en-US" dirty="0">
                <a:solidFill>
                  <a:srgbClr val="FF0000"/>
                </a:solidFill>
              </a:rPr>
              <a:t>特定</a:t>
            </a:r>
            <a:r>
              <a:rPr lang="zh-TW" altLang="en-US" dirty="0"/>
              <a:t>的方法做假資料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verify</a:t>
            </a:r>
          </a:p>
          <a:p>
            <a:r>
              <a:rPr lang="zh-TW" altLang="en-US" dirty="0" smtClean="0"/>
              <a:t>語句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when(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thenReturn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假資料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doReturn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假資料</a:t>
            </a:r>
            <a:r>
              <a:rPr lang="en-US" altLang="zh-TW" dirty="0" smtClean="0"/>
              <a:t>).when(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).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v</a:t>
            </a:r>
            <a:r>
              <a:rPr lang="en-US" altLang="zh-TW" dirty="0" err="1" smtClean="0"/>
              <a:t>erify</a:t>
            </a:r>
            <a:r>
              <a:rPr lang="en-US" altLang="zh-TW" dirty="0" smtClean="0"/>
              <a:t>.(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times(n)).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729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DBUnit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核心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DatabaseConnection</a:t>
            </a:r>
            <a:endParaRPr lang="en-US" altLang="zh-TW" dirty="0"/>
          </a:p>
          <a:p>
            <a:pPr lvl="1"/>
            <a:r>
              <a:rPr lang="en-US" altLang="zh-TW" dirty="0" err="1" smtClean="0"/>
              <a:t>DataSet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DatabaseOperation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CLEAN_INSERT</a:t>
            </a:r>
          </a:p>
          <a:p>
            <a:pPr lvl="2"/>
            <a:r>
              <a:rPr lang="en-US" altLang="zh-TW" dirty="0" smtClean="0"/>
              <a:t>UPDATE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DELETE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6525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Q&amp;A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Question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Time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45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鴻揚科技_Company Profile Slides_v1.6_HY Tech. 2010022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2_自訂設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13893</TotalTime>
  <Words>371</Words>
  <Application>Microsoft Macintosh PowerPoint</Application>
  <PresentationFormat>如螢幕大小 (4:3)</PresentationFormat>
  <Paragraphs>103</Paragraphs>
  <Slides>17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鴻揚科技_Company Profile Slides_v1.6_HY Tech. 20100224</vt:lpstr>
      <vt:lpstr>自訂設計</vt:lpstr>
      <vt:lpstr>單元測試</vt:lpstr>
      <vt:lpstr>Agenda</vt:lpstr>
      <vt:lpstr>什麼是單元測試</vt:lpstr>
      <vt:lpstr>為什麼要用單元測試</vt:lpstr>
      <vt:lpstr>如何使用單元測試 – 事前準備</vt:lpstr>
      <vt:lpstr>如何使用單元測試 – Junit</vt:lpstr>
      <vt:lpstr>如何使用單元測試 – Mockito</vt:lpstr>
      <vt:lpstr>如何使用單元測試 – DBUnit</vt:lpstr>
      <vt:lpstr>Q&amp;A</vt:lpstr>
      <vt:lpstr>專案中該如何撰寫單元測試</vt:lpstr>
      <vt:lpstr>Controller如何撰寫Unit Test</vt:lpstr>
      <vt:lpstr>單元測試要測流程或是輸出入</vt:lpstr>
      <vt:lpstr>單元測試只寫第一個或是要寫第二個</vt:lpstr>
      <vt:lpstr>介接該測試嗎?</vt:lpstr>
      <vt:lpstr>單元測試撰寫原則</vt:lpstr>
      <vt:lpstr>單元測試撰寫原則</vt:lpstr>
      <vt:lpstr>THE END~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HYT</dc:creator>
  <cp:lastModifiedBy>Shoghi Yang</cp:lastModifiedBy>
  <cp:revision>589</cp:revision>
  <dcterms:created xsi:type="dcterms:W3CDTF">2010-07-12T12:58:01Z</dcterms:created>
  <dcterms:modified xsi:type="dcterms:W3CDTF">2015-08-14T07:51:39Z</dcterms:modified>
</cp:coreProperties>
</file>