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  <p:sldMasterId id="2147483768" r:id="rId5"/>
    <p:sldMasterId id="2147483786" r:id="rId6"/>
  </p:sldMasterIdLst>
  <p:notesMasterIdLst>
    <p:notesMasterId r:id="rId15"/>
  </p:notesMasterIdLst>
  <p:handoutMasterIdLst>
    <p:handoutMasterId r:id="rId16"/>
  </p:handoutMasterIdLst>
  <p:sldIdLst>
    <p:sldId id="256" r:id="rId7"/>
    <p:sldId id="261" r:id="rId8"/>
    <p:sldId id="262" r:id="rId9"/>
    <p:sldId id="258" r:id="rId10"/>
    <p:sldId id="263" r:id="rId11"/>
    <p:sldId id="265" r:id="rId12"/>
    <p:sldId id="259" r:id="rId13"/>
    <p:sldId id="260" r:id="rId14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260"/>
    <a:srgbClr val="7CEBFF"/>
    <a:srgbClr val="FFCE33"/>
    <a:srgbClr val="FFD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9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07/relationships/hdphoto" Target="../media/hdphoto1.wdp"/><Relationship Id="rId1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07/relationships/hdphoto" Target="../media/hdphoto1.wdp"/><Relationship Id="rId1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</dgm:pt>
    <dgm:pt modelId="{701D68F5-42F8-47BC-8FED-84C50F595DF0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it-IT" noProof="0" dirty="0"/>
            <a:t>Database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it-IT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it-IT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it-IT" noProof="0" dirty="0"/>
            <a:t>Server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it-IT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it-IT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it-IT" noProof="0" dirty="0"/>
            <a:t>Client</a:t>
          </a:r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it-IT" noProof="0" dirty="0"/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it-IT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0" presStyleCnt="3">
        <dgm:presLayoutVars>
          <dgm:chMax val="1"/>
          <dgm:chPref val="1"/>
        </dgm:presLayoutVars>
      </dgm:prSet>
      <dgm:spPr/>
    </dgm:pt>
    <dgm:pt modelId="{D3C15985-584E-48F9-AC68-ED5F0F7B243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1" presStyleCnt="3">
        <dgm:presLayoutVars>
          <dgm:chMax val="1"/>
          <dgm:chPref val="1"/>
        </dgm:presLayoutVars>
      </dgm:prSet>
      <dgm:spPr/>
    </dgm:pt>
    <dgm:pt modelId="{3AF7AC2D-F6AB-44A8-90D5-F2F9ACCC3293}" type="pres">
      <dgm:prSet presAssocID="{FA28C9D6-476E-43CD-BA23-D6D990FD78D0}" presName="sibTrans" presStyleCnt="0"/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2" presStyleCnt="3" custScaleX="157625" custScaleY="157625"/>
      <dgm:spPr>
        <a:blipFill>
          <a:blip xmlns:r="http://schemas.openxmlformats.org/officeDocument/2006/relationships" r:embed="rId4">
            <a:extLst>
              <a:ext uri="{BEBA8EAE-BF5A-486C-A8C5-ECC9F3942E4B}">
                <a14:imgProps xmlns:a14="http://schemas.microsoft.com/office/drawing/2010/main">
                  <a14:imgLayer r:embed="rId5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4684B37-1CA1-4038-8C97-2EF2C8C9D80E}" type="presOf" srcId="{76CC3289-2662-43F0-A3C6-BA04A135F08C}" destId="{133097FC-B1F8-4953-B0AB-E8E73D968D1C}" srcOrd="0" destOrd="0" presId="urn:microsoft.com/office/officeart/2018/2/layout/IconLabelList"/>
    <dgm:cxn modelId="{C4BA385D-31ED-40EF-A5D6-98DFBA64E71A}" srcId="{7D9C16A6-8C48-4165-8DAF-8C957C12A8FA}" destId="{701D68F5-42F8-47BC-8FED-84C50F595DF0}" srcOrd="2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1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0" destOrd="0" parTransId="{913FED05-DF41-48A7-B1F8-81937A468EF9}" sibTransId="{BFCE4A28-C381-46FF-935A-B11534EF7D87}"/>
    <dgm:cxn modelId="{D2E464C2-1CAC-4059-8337-7718A8E6FAEE}" type="presOf" srcId="{91A66877-AC1C-46D9-BF2C-6024B638DEA9}" destId="{55120873-6F5C-4053-8EAD-6287A7F1097E}" srcOrd="0" destOrd="0" presId="urn:microsoft.com/office/officeart/2018/2/layout/IconLabelList"/>
    <dgm:cxn modelId="{BC31AFD8-5F0F-46A8-AD8A-E7E995F6C425}" type="presOf" srcId="{701D68F5-42F8-47BC-8FED-84C50F595DF0}" destId="{A99B5DD6-89E9-4537-B415-4205CEB9323A}" srcOrd="0" destOrd="0" presId="urn:microsoft.com/office/officeart/2018/2/layout/IconLabelList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90DA6674-B110-49D3-B9C6-142008BE7958}" type="presParOf" srcId="{8994D886-A75F-411A-A9D7-D31991FF12BD}" destId="{95872155-C45D-46D3-874C-D838089A06F8}" srcOrd="0" destOrd="0" presId="urn:microsoft.com/office/officeart/2018/2/layout/IconLabelList"/>
    <dgm:cxn modelId="{571887E7-7FC6-4AB8-B7ED-844F775D9F88}" type="presParOf" srcId="{95872155-C45D-46D3-874C-D838089A06F8}" destId="{CE9DF0E8-B0DE-4E1E-9FF4-6006AD8428DB}" srcOrd="0" destOrd="0" presId="urn:microsoft.com/office/officeart/2018/2/layout/IconLabelList"/>
    <dgm:cxn modelId="{884D0A70-8DC3-4A08-99D7-253197124EE5}" type="presParOf" srcId="{95872155-C45D-46D3-874C-D838089A06F8}" destId="{AA0423A1-55B2-45E9-BFE7-3FBE5BDA65ED}" srcOrd="1" destOrd="0" presId="urn:microsoft.com/office/officeart/2018/2/layout/IconLabelList"/>
    <dgm:cxn modelId="{635FDC5E-7156-4FE9-A65C-9E800AEAE5A9}" type="presParOf" srcId="{95872155-C45D-46D3-874C-D838089A06F8}" destId="{55120873-6F5C-4053-8EAD-6287A7F1097E}" srcOrd="2" destOrd="0" presId="urn:microsoft.com/office/officeart/2018/2/layout/IconLabelList"/>
    <dgm:cxn modelId="{201A9E6B-D998-4574-B0DE-BD0F83D2654F}" type="presParOf" srcId="{8994D886-A75F-411A-A9D7-D31991FF12BD}" destId="{D3C15985-584E-48F9-AC68-ED5F0F7B2436}" srcOrd="1" destOrd="0" presId="urn:microsoft.com/office/officeart/2018/2/layout/IconLabelList"/>
    <dgm:cxn modelId="{1EB3CF5C-878B-4E0C-9586-C775A84BF289}" type="presParOf" srcId="{8994D886-A75F-411A-A9D7-D31991FF12BD}" destId="{2EC2FDE3-8908-45C7-A3FD-EB370213FE69}" srcOrd="2" destOrd="0" presId="urn:microsoft.com/office/officeart/2018/2/layout/IconLabelList"/>
    <dgm:cxn modelId="{DBAE467C-6CB1-4C71-8633-7FE65C3DBC9E}" type="presParOf" srcId="{2EC2FDE3-8908-45C7-A3FD-EB370213FE69}" destId="{6DB1FE51-13D0-4A38-AD6E-48D4371A1AF3}" srcOrd="0" destOrd="0" presId="urn:microsoft.com/office/officeart/2018/2/layout/IconLabelList"/>
    <dgm:cxn modelId="{5B7E4CE0-C952-4CAC-8DE3-FAA5E7C533AF}" type="presParOf" srcId="{2EC2FDE3-8908-45C7-A3FD-EB370213FE69}" destId="{0928538A-05CC-4A79-BD5D-92F985D1EEE5}" srcOrd="1" destOrd="0" presId="urn:microsoft.com/office/officeart/2018/2/layout/IconLabelList"/>
    <dgm:cxn modelId="{2705BB9A-38AB-4D4E-94FD-8B025055E4B9}" type="presParOf" srcId="{2EC2FDE3-8908-45C7-A3FD-EB370213FE69}" destId="{133097FC-B1F8-4953-B0AB-E8E73D968D1C}" srcOrd="2" destOrd="0" presId="urn:microsoft.com/office/officeart/2018/2/layout/IconLabelList"/>
    <dgm:cxn modelId="{9A38953B-FE91-49AF-B7B8-E0C294ABC64F}" type="presParOf" srcId="{8994D886-A75F-411A-A9D7-D31991FF12BD}" destId="{3AF7AC2D-F6AB-44A8-90D5-F2F9ACCC3293}" srcOrd="3" destOrd="0" presId="urn:microsoft.com/office/officeart/2018/2/layout/IconLabelList"/>
    <dgm:cxn modelId="{F0C7D29C-A0E8-4FC2-9946-D83D1327094A}" type="presParOf" srcId="{8994D886-A75F-411A-A9D7-D31991FF12BD}" destId="{E1DBA6D5-BD14-4CD2-A0CC-80F867FEFA81}" srcOrd="4" destOrd="0" presId="urn:microsoft.com/office/officeart/2018/2/layout/IconLabelList"/>
    <dgm:cxn modelId="{6569966E-04C8-450D-B25D-B42567D83799}" type="presParOf" srcId="{E1DBA6D5-BD14-4CD2-A0CC-80F867FEFA81}" destId="{19A8DC21-3E65-409D-AD53-DA51BB9198A0}" srcOrd="0" destOrd="0" presId="urn:microsoft.com/office/officeart/2018/2/layout/IconLabelList"/>
    <dgm:cxn modelId="{9CCB4B80-7E9C-4C9B-9CC6-50B628BE1E5D}" type="presParOf" srcId="{E1DBA6D5-BD14-4CD2-A0CC-80F867FEFA81}" destId="{B9F90A48-FF94-4C94-A587-0190406F6FD3}" srcOrd="1" destOrd="0" presId="urn:microsoft.com/office/officeart/2018/2/layout/IconLabelList"/>
    <dgm:cxn modelId="{2B661D3A-FB98-4EAA-8085-2E76AA51CC03}" type="presParOf" srcId="{E1DBA6D5-BD14-4CD2-A0CC-80F867FEFA81}" destId="{A99B5DD6-89E9-4537-B415-4205CEB9323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>
              <a:solidFill>
                <a:schemeClr val="bg1"/>
              </a:solidFill>
            </a:rPr>
            <a:t>Facilità di installazione e distribuzione</a:t>
          </a:r>
          <a:r>
            <a:rPr lang="it-IT" noProof="0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it-IT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it-IT" noProof="0" dirty="0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it-IT" noProof="0" dirty="0">
              <a:solidFill>
                <a:schemeClr val="bg1"/>
              </a:solidFill>
            </a:rPr>
            <a:t>Sicurezza</a:t>
          </a:r>
          <a:endParaRPr lang="it-IT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it-IT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it-IT" noProof="0" dirty="0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it-IT" noProof="0" dirty="0">
              <a:solidFill>
                <a:schemeClr val="bg1"/>
              </a:solidFill>
            </a:rPr>
            <a:t>Scalabilità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it-IT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it-IT" noProof="0" dirty="0"/>
        </a:p>
      </dgm:t>
    </dgm:pt>
    <dgm:pt modelId="{45CFA848-81C4-4452-8CEC-7C8488215A5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it-IT" noProof="0" dirty="0">
              <a:solidFill>
                <a:schemeClr val="bg1"/>
              </a:solidFill>
            </a:rPr>
            <a:t>Aggiornamenti sempre disponibili</a:t>
          </a:r>
        </a:p>
      </dgm:t>
    </dgm:pt>
    <dgm:pt modelId="{90A8F528-BD6B-40B6-96B8-0DC679350459}" type="parTrans" cxnId="{EB02A944-5CB8-4403-92CE-E93EE7BE8D8A}">
      <dgm:prSet/>
      <dgm:spPr/>
      <dgm:t>
        <a:bodyPr/>
        <a:lstStyle/>
        <a:p>
          <a:endParaRPr lang="it-IT"/>
        </a:p>
      </dgm:t>
    </dgm:pt>
    <dgm:pt modelId="{E23EB432-D4E7-44E4-B25C-2139C8CEDF09}" type="sibTrans" cxnId="{EB02A944-5CB8-4403-92CE-E93EE7BE8D8A}">
      <dgm:prSet/>
      <dgm:spPr/>
      <dgm:t>
        <a:bodyPr/>
        <a:lstStyle/>
        <a:p>
          <a:endParaRPr lang="it-IT"/>
        </a:p>
      </dgm:t>
    </dgm:pt>
    <dgm:pt modelId="{9DB523AE-4584-4F83-AC0F-15104CF30B0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it-IT" noProof="0" dirty="0">
              <a:solidFill>
                <a:schemeClr val="bg1"/>
              </a:solidFill>
            </a:rPr>
            <a:t>Accesso semplificato</a:t>
          </a:r>
        </a:p>
      </dgm:t>
    </dgm:pt>
    <dgm:pt modelId="{D5A55FDC-7288-4CBE-80A4-EF98587ADF7B}" type="parTrans" cxnId="{D89900F0-CFE3-493C-814B-1769A99844E8}">
      <dgm:prSet/>
      <dgm:spPr/>
      <dgm:t>
        <a:bodyPr/>
        <a:lstStyle/>
        <a:p>
          <a:endParaRPr lang="it-IT"/>
        </a:p>
      </dgm:t>
    </dgm:pt>
    <dgm:pt modelId="{95602EC6-5339-4031-952F-BD544468D35F}" type="sibTrans" cxnId="{D89900F0-CFE3-493C-814B-1769A99844E8}">
      <dgm:prSet/>
      <dgm:spPr/>
      <dgm:t>
        <a:bodyPr/>
        <a:lstStyle/>
        <a:p>
          <a:endParaRPr lang="it-IT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58319267-C71E-43C9-94E1-827D0616C7A7}" type="pres">
      <dgm:prSet presAssocID="{6750AC01-D39D-4F3A-9DC8-2A211EE986A2}" presName="text_1" presStyleLbl="node1" presStyleIdx="0" presStyleCnt="5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5"/>
      <dgm:spPr/>
    </dgm:pt>
    <dgm:pt modelId="{95DE6538-27BD-44AF-A1A8-CA8F6B10FDD2}" type="pres">
      <dgm:prSet presAssocID="{0BEF68B8-1228-47BB-83B5-7B9CD1E3F84E}" presName="text_2" presStyleLbl="node1" presStyleIdx="1" presStyleCnt="5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5"/>
      <dgm:spPr/>
    </dgm:pt>
    <dgm:pt modelId="{E131CE4A-9776-44F4-BC03-867682E21374}" type="pres">
      <dgm:prSet presAssocID="{5605D28D-2CE6-4513-8566-952984E21E14}" presName="text_3" presStyleLbl="node1" presStyleIdx="2" presStyleCnt="5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5"/>
      <dgm:spPr/>
    </dgm:pt>
    <dgm:pt modelId="{0613FBC1-1A14-4369-8C9E-D38E4B5496DB}" type="pres">
      <dgm:prSet presAssocID="{9DB523AE-4584-4F83-AC0F-15104CF30B0A}" presName="text_4" presStyleLbl="node1" presStyleIdx="3" presStyleCnt="5">
        <dgm:presLayoutVars>
          <dgm:bulletEnabled val="1"/>
        </dgm:presLayoutVars>
      </dgm:prSet>
      <dgm:spPr/>
    </dgm:pt>
    <dgm:pt modelId="{59884702-2E6F-487C-83A0-33EC0241C61C}" type="pres">
      <dgm:prSet presAssocID="{9DB523AE-4584-4F83-AC0F-15104CF30B0A}" presName="accent_4" presStyleCnt="0"/>
      <dgm:spPr/>
    </dgm:pt>
    <dgm:pt modelId="{45F14B90-145B-4FAB-9D48-74F920FB2CE1}" type="pres">
      <dgm:prSet presAssocID="{9DB523AE-4584-4F83-AC0F-15104CF30B0A}" presName="accentRepeatNode" presStyleLbl="solidFgAcc1" presStyleIdx="3" presStyleCnt="5"/>
      <dgm:spPr/>
    </dgm:pt>
    <dgm:pt modelId="{DEAF0E56-3238-4584-9885-551370FF83CC}" type="pres">
      <dgm:prSet presAssocID="{45CFA848-81C4-4452-8CEC-7C8488215A58}" presName="text_5" presStyleLbl="node1" presStyleIdx="4" presStyleCnt="5">
        <dgm:presLayoutVars>
          <dgm:bulletEnabled val="1"/>
        </dgm:presLayoutVars>
      </dgm:prSet>
      <dgm:spPr/>
    </dgm:pt>
    <dgm:pt modelId="{3B15B360-4649-43BA-9A9A-E80D2040F3A5}" type="pres">
      <dgm:prSet presAssocID="{45CFA848-81C4-4452-8CEC-7C8488215A58}" presName="accent_5" presStyleCnt="0"/>
      <dgm:spPr/>
    </dgm:pt>
    <dgm:pt modelId="{AAAA4A41-1008-4F25-90FC-972D5C162DA8}" type="pres">
      <dgm:prSet presAssocID="{45CFA848-81C4-4452-8CEC-7C8488215A58}" presName="accentRepeatNode" presStyleLbl="solidFgAcc1" presStyleIdx="4" presStyleCnt="5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85EB875C-290A-4269-BDE2-4A3D04237ECF}" type="presOf" srcId="{9DB523AE-4584-4F83-AC0F-15104CF30B0A}" destId="{0613FBC1-1A14-4369-8C9E-D38E4B5496DB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EB02A944-5CB8-4403-92CE-E93EE7BE8D8A}" srcId="{7E5AA53B-3EEE-4DE4-BB81-9044890C2946}" destId="{45CFA848-81C4-4452-8CEC-7C8488215A58}" srcOrd="4" destOrd="0" parTransId="{90A8F528-BD6B-40B6-96B8-0DC679350459}" sibTransId="{E23EB432-D4E7-44E4-B25C-2139C8CEDF09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24B3AB8A-45BE-48D3-A947-C1C350046F39}" type="presOf" srcId="{45CFA848-81C4-4452-8CEC-7C8488215A58}" destId="{DEAF0E56-3238-4584-9885-551370FF83CC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D89900F0-CFE3-493C-814B-1769A99844E8}" srcId="{7E5AA53B-3EEE-4DE4-BB81-9044890C2946}" destId="{9DB523AE-4584-4F83-AC0F-15104CF30B0A}" srcOrd="3" destOrd="0" parTransId="{D5A55FDC-7288-4CBE-80A4-EF98587ADF7B}" sibTransId="{95602EC6-5339-4031-952F-BD544468D35F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620F9872-5812-4304-B483-D104AA37AB9D}" type="presParOf" srcId="{90561C55-3C6E-4D53-85E1-2C50BCDDA392}" destId="{0613FBC1-1A14-4369-8C9E-D38E4B5496DB}" srcOrd="7" destOrd="0" presId="urn:microsoft.com/office/officeart/2008/layout/VerticalCurvedList"/>
    <dgm:cxn modelId="{8DCAB910-9B2A-4674-A947-0D47EC5EB8FD}" type="presParOf" srcId="{90561C55-3C6E-4D53-85E1-2C50BCDDA392}" destId="{59884702-2E6F-487C-83A0-33EC0241C61C}" srcOrd="8" destOrd="0" presId="urn:microsoft.com/office/officeart/2008/layout/VerticalCurvedList"/>
    <dgm:cxn modelId="{5A6CE1E3-F39D-41E5-B474-28C01C74146B}" type="presParOf" srcId="{59884702-2E6F-487C-83A0-33EC0241C61C}" destId="{45F14B90-145B-4FAB-9D48-74F920FB2CE1}" srcOrd="0" destOrd="0" presId="urn:microsoft.com/office/officeart/2008/layout/VerticalCurvedList"/>
    <dgm:cxn modelId="{666F4FCF-7725-47EE-A542-8740502CC2A8}" type="presParOf" srcId="{90561C55-3C6E-4D53-85E1-2C50BCDDA392}" destId="{DEAF0E56-3238-4584-9885-551370FF83CC}" srcOrd="9" destOrd="0" presId="urn:microsoft.com/office/officeart/2008/layout/VerticalCurvedList"/>
    <dgm:cxn modelId="{89113B36-3912-4142-BC2C-CAA1E4D3B6CE}" type="presParOf" srcId="{90561C55-3C6E-4D53-85E1-2C50BCDDA392}" destId="{3B15B360-4649-43BA-9A9A-E80D2040F3A5}" srcOrd="10" destOrd="0" presId="urn:microsoft.com/office/officeart/2008/layout/VerticalCurvedList"/>
    <dgm:cxn modelId="{C0F06852-A3B0-4961-8EF8-52B6BA3A27C1}" type="presParOf" srcId="{3B15B360-4649-43BA-9A9A-E80D2040F3A5}" destId="{AAAA4A41-1008-4F25-90FC-972D5C162DA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9DF0E8-B0DE-4E1E-9FF4-6006AD8428DB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noProof="0" dirty="0"/>
            <a:t>Client</a:t>
          </a:r>
        </a:p>
      </dsp:txBody>
      <dsp:txXfrm>
        <a:off x="54818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noProof="0" dirty="0"/>
            <a:t>Server</a:t>
          </a:r>
        </a:p>
      </dsp:txBody>
      <dsp:txXfrm>
        <a:off x="3841646" y="2746269"/>
        <a:ext cx="3222832" cy="720000"/>
      </dsp:txXfrm>
    </dsp:sp>
    <dsp:sp modelId="{19A8DC21-3E65-409D-AD53-DA51BB9198A0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BEBA8EAE-BF5A-486C-A8C5-ECC9F3942E4B}">
                <a14:imgProps xmlns:a14="http://schemas.microsoft.com/office/drawing/2010/main">
                  <a14:imgLayer r:embed="rId5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noProof="0" dirty="0"/>
            <a:t>Database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38329" y="222674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noProof="0" dirty="0">
              <a:solidFill>
                <a:schemeClr val="bg1"/>
              </a:solidFill>
            </a:rPr>
            <a:t>Facilità di installazione e distribuzione</a:t>
          </a:r>
          <a:r>
            <a:rPr lang="it-IT" sz="2200" kern="1200" noProof="0" dirty="0"/>
            <a:t>	</a:t>
          </a:r>
        </a:p>
      </dsp:txBody>
      <dsp:txXfrm>
        <a:off x="338329" y="222674"/>
        <a:ext cx="6468629" cy="445634"/>
      </dsp:txXfrm>
    </dsp:sp>
    <dsp:sp modelId="{07CB3071-D555-47DA-A36A-69EB91531FD8}">
      <dsp:nvSpPr>
        <dsp:cNvPr id="0" name=""/>
        <dsp:cNvSpPr/>
      </dsp:nvSpPr>
      <dsp:spPr>
        <a:xfrm>
          <a:off x="59807" y="166970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657658" y="890913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noProof="0" dirty="0">
              <a:solidFill>
                <a:schemeClr val="bg1"/>
              </a:solidFill>
            </a:rPr>
            <a:t>Sicurezza</a:t>
          </a:r>
          <a:endParaRPr lang="it-IT" sz="2200" kern="1200" noProof="0" dirty="0"/>
        </a:p>
      </dsp:txBody>
      <dsp:txXfrm>
        <a:off x="657658" y="890913"/>
        <a:ext cx="6149301" cy="445634"/>
      </dsp:txXfrm>
    </dsp:sp>
    <dsp:sp modelId="{3F8116AC-FAC3-4E95-9865-93CCFEB191B9}">
      <dsp:nvSpPr>
        <dsp:cNvPr id="0" name=""/>
        <dsp:cNvSpPr/>
      </dsp:nvSpPr>
      <dsp:spPr>
        <a:xfrm>
          <a:off x="379136" y="835208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755666" y="1559151"/>
          <a:ext cx="6051292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noProof="0" dirty="0">
              <a:solidFill>
                <a:schemeClr val="bg1"/>
              </a:solidFill>
            </a:rPr>
            <a:t>Scalabilità</a:t>
          </a:r>
        </a:p>
      </dsp:txBody>
      <dsp:txXfrm>
        <a:off x="755666" y="1559151"/>
        <a:ext cx="6051292" cy="445634"/>
      </dsp:txXfrm>
    </dsp:sp>
    <dsp:sp modelId="{A965097E-32F1-4AB8-8C4E-2814A7596B2F}">
      <dsp:nvSpPr>
        <dsp:cNvPr id="0" name=""/>
        <dsp:cNvSpPr/>
      </dsp:nvSpPr>
      <dsp:spPr>
        <a:xfrm>
          <a:off x="477144" y="1503447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13FBC1-1A14-4369-8C9E-D38E4B5496DB}">
      <dsp:nvSpPr>
        <dsp:cNvPr id="0" name=""/>
        <dsp:cNvSpPr/>
      </dsp:nvSpPr>
      <dsp:spPr>
        <a:xfrm>
          <a:off x="657658" y="2227389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noProof="0" dirty="0">
              <a:solidFill>
                <a:schemeClr val="bg1"/>
              </a:solidFill>
            </a:rPr>
            <a:t>Accesso semplificato</a:t>
          </a:r>
        </a:p>
      </dsp:txBody>
      <dsp:txXfrm>
        <a:off x="657658" y="2227389"/>
        <a:ext cx="6149301" cy="445634"/>
      </dsp:txXfrm>
    </dsp:sp>
    <dsp:sp modelId="{45F14B90-145B-4FAB-9D48-74F920FB2CE1}">
      <dsp:nvSpPr>
        <dsp:cNvPr id="0" name=""/>
        <dsp:cNvSpPr/>
      </dsp:nvSpPr>
      <dsp:spPr>
        <a:xfrm>
          <a:off x="379136" y="2171685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AF0E56-3238-4584-9885-551370FF83CC}">
      <dsp:nvSpPr>
        <dsp:cNvPr id="0" name=""/>
        <dsp:cNvSpPr/>
      </dsp:nvSpPr>
      <dsp:spPr>
        <a:xfrm>
          <a:off x="338329" y="2895628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noProof="0" dirty="0">
              <a:solidFill>
                <a:schemeClr val="bg1"/>
              </a:solidFill>
            </a:rPr>
            <a:t>Aggiornamenti sempre disponibili</a:t>
          </a:r>
        </a:p>
      </dsp:txBody>
      <dsp:txXfrm>
        <a:off x="338329" y="2895628"/>
        <a:ext cx="6468629" cy="445634"/>
      </dsp:txXfrm>
    </dsp:sp>
    <dsp:sp modelId="{AAAA4A41-1008-4F25-90FC-972D5C162DA8}">
      <dsp:nvSpPr>
        <dsp:cNvPr id="0" name=""/>
        <dsp:cNvSpPr/>
      </dsp:nvSpPr>
      <dsp:spPr>
        <a:xfrm>
          <a:off x="59807" y="2839923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94CCDE7A-CCB0-4254-A938-021FE5E68C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BBE8809-D314-459F-9468-4074EF195C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53C4C-502E-464F-BAA8-27DBB71A0B97}" type="datetimeFigureOut">
              <a:rPr lang="it-IT" smtClean="0"/>
              <a:t>18/11/2020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7FA047-E051-4289-A85E-B2C015C5BD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659A542-EC1B-4AD0-9F48-45B95ED926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6DAC5-7919-4EFE-B589-B197185C6E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41929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6E82B-0561-4374-A755-5D7F376F3791}" type="datetimeFigureOut">
              <a:rPr lang="it-IT" noProof="0" smtClean="0"/>
              <a:t>18/11/2020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7C824-2132-4BB7-8F95-0CAE4412AE81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438639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7C824-2132-4BB7-8F95-0CAE4412AE81}" type="slidenum">
              <a:rPr lang="it-IT" noProof="0" smtClean="0"/>
              <a:t>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6586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7C824-2132-4BB7-8F95-0CAE4412AE81}" type="slidenum">
              <a:rPr lang="it-IT" noProof="0" smtClean="0"/>
              <a:t>7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82543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7C824-2132-4BB7-8F95-0CAE4412AE81}" type="slidenum">
              <a:rPr lang="it-IT" noProof="0" smtClean="0"/>
              <a:t>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0867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9B43E50-D8C0-4AB8-B692-D33F8FB1039E}" type="datetime1">
              <a:rPr lang="it-IT" smtClean="0"/>
              <a:t>18/11/2020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BDA436-B640-45F7-8025-0249A8DF7542}" type="datetime1">
              <a:rPr lang="it-IT" smtClean="0"/>
              <a:t>18/11/2020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23FC634-5A25-4169-AAD1-658470F5C9F9}" type="datetime1">
              <a:rPr lang="it-IT" smtClean="0"/>
              <a:t>18/11/2020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rtl="0"/>
            <a:fld id="{69B43E50-D8C0-4AB8-B692-D33F8FB1039E}" type="datetime1">
              <a:rPr lang="it-IT" smtClean="0"/>
              <a:t>18/11/2020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7019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0DAF5D6-3432-4737-940E-FCB92BD69F81}" type="datetime1">
              <a:rPr lang="it-IT" smtClean="0"/>
              <a:t>18/11/2020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1700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60E87A-404B-43E1-8A8D-30D2BCF7A226}" type="datetime1">
              <a:rPr lang="it-IT" smtClean="0"/>
              <a:t>18/11/2020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060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8C6B7B6-6BDC-4A28-8E73-1A61448F0380}" type="datetime1">
              <a:rPr lang="it-IT" smtClean="0"/>
              <a:t>18/11/2020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863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D3F342-B5CF-4467-B9DB-4E2655A2B423}" type="datetime1">
              <a:rPr lang="it-IT" smtClean="0"/>
              <a:t>18/11/2020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2291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8DD4B2-C3E2-48E8-85F3-188260B629C0}" type="datetime1">
              <a:rPr lang="it-IT" smtClean="0"/>
              <a:t>18/11/2020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88960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3A7810-D3C5-4121-96C0-0361F9B18797}" type="datetime1">
              <a:rPr lang="it-IT" smtClean="0"/>
              <a:t>18/11/2020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2948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7145F33-5E4E-49B7-BF39-AB2289E91211}" type="datetime1">
              <a:rPr lang="it-IT" smtClean="0"/>
              <a:t>18/11/2020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272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DAF5D6-3432-4737-940E-FCB92BD69F81}" type="datetime1">
              <a:rPr lang="it-IT" smtClean="0"/>
              <a:t>18/11/2020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8C4A86-2147-43A1-9110-C8F45FAA8631}" type="datetime1">
              <a:rPr lang="it-IT" smtClean="0"/>
              <a:t>18/11/2020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1798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3A7810-D3C5-4121-96C0-0361F9B18797}" type="datetime1">
              <a:rPr lang="it-IT" smtClean="0"/>
              <a:t>18/11/2020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5652696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3A7810-D3C5-4121-96C0-0361F9B18797}" type="datetime1">
              <a:rPr lang="it-IT" smtClean="0"/>
              <a:t>18/11/2020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2047780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3A7810-D3C5-4121-96C0-0361F9B18797}" type="datetime1">
              <a:rPr lang="it-IT" smtClean="0"/>
              <a:t>18/11/2020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9754014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3A7810-D3C5-4121-96C0-0361F9B18797}" type="datetime1">
              <a:rPr lang="it-IT" smtClean="0"/>
              <a:t>18/11/2020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9654065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3A7810-D3C5-4121-96C0-0361F9B18797}" type="datetime1">
              <a:rPr lang="it-IT" smtClean="0"/>
              <a:t>18/11/2020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5620261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3A7810-D3C5-4121-96C0-0361F9B18797}" type="datetime1">
              <a:rPr lang="it-IT" smtClean="0"/>
              <a:t>18/11/2020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5023194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BDA436-B640-45F7-8025-0249A8DF7542}" type="datetime1">
              <a:rPr lang="it-IT" smtClean="0"/>
              <a:t>18/11/2020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53262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3A7810-D3C5-4121-96C0-0361F9B18797}" type="datetime1">
              <a:rPr lang="it-IT" smtClean="0"/>
              <a:t>18/11/2020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9997114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rtl="0"/>
            <a:fld id="{69B43E50-D8C0-4AB8-B692-D33F8FB1039E}" type="datetime1">
              <a:rPr lang="it-IT" smtClean="0"/>
              <a:t>18/11/2020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52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Modificare gli stili del testo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460E87A-404B-43E1-8A8D-30D2BCF7A226}" type="datetime1">
              <a:rPr lang="it-IT" smtClean="0"/>
              <a:t>18/11/2020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0DAF5D6-3432-4737-940E-FCB92BD69F81}" type="datetime1">
              <a:rPr lang="it-IT" smtClean="0"/>
              <a:t>18/11/2020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123642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60E87A-404B-43E1-8A8D-30D2BCF7A226}" type="datetime1">
              <a:rPr lang="it-IT" smtClean="0"/>
              <a:t>18/11/2020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0795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8C6B7B6-6BDC-4A28-8E73-1A61448F0380}" type="datetime1">
              <a:rPr lang="it-IT" smtClean="0"/>
              <a:t>18/11/2020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31576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D3F342-B5CF-4467-B9DB-4E2655A2B423}" type="datetime1">
              <a:rPr lang="it-IT" smtClean="0"/>
              <a:t>18/11/2020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44119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8DD4B2-C3E2-48E8-85F3-188260B629C0}" type="datetime1">
              <a:rPr lang="it-IT" smtClean="0"/>
              <a:t>18/11/2020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95044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3A7810-D3C5-4121-96C0-0361F9B18797}" type="datetime1">
              <a:rPr lang="it-IT" smtClean="0"/>
              <a:t>18/11/2020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8180565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7145F33-5E4E-49B7-BF39-AB2289E91211}" type="datetime1">
              <a:rPr lang="it-IT" smtClean="0"/>
              <a:t>18/11/2020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4913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8C4A86-2147-43A1-9110-C8F45FAA8631}" type="datetime1">
              <a:rPr lang="it-IT" smtClean="0"/>
              <a:t>18/11/2020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67327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3A7810-D3C5-4121-96C0-0361F9B18797}" type="datetime1">
              <a:rPr lang="it-IT" smtClean="0"/>
              <a:t>18/11/2020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1998602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3A7810-D3C5-4121-96C0-0361F9B18797}" type="datetime1">
              <a:rPr lang="it-IT" smtClean="0"/>
              <a:t>18/11/2020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32383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C6B7B6-6BDC-4A28-8E73-1A61448F0380}" type="datetime1">
              <a:rPr lang="it-IT" smtClean="0"/>
              <a:t>18/11/2020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3A7810-D3C5-4121-96C0-0361F9B18797}" type="datetime1">
              <a:rPr lang="it-IT" smtClean="0"/>
              <a:t>18/11/2020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2783240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3A7810-D3C5-4121-96C0-0361F9B18797}" type="datetime1">
              <a:rPr lang="it-IT" smtClean="0"/>
              <a:t>18/11/2020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1913832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3A7810-D3C5-4121-96C0-0361F9B18797}" type="datetime1">
              <a:rPr lang="it-IT" smtClean="0"/>
              <a:t>18/11/2020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613047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3A7810-D3C5-4121-96C0-0361F9B18797}" type="datetime1">
              <a:rPr lang="it-IT" smtClean="0"/>
              <a:t>18/11/2020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1869863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BDA436-B640-45F7-8025-0249A8DF7542}" type="datetime1">
              <a:rPr lang="it-IT" smtClean="0"/>
              <a:t>18/11/2020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85600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3A7810-D3C5-4121-96C0-0361F9B18797}" type="datetime1">
              <a:rPr lang="it-IT" smtClean="0"/>
              <a:t>18/11/2020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17162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D3F342-B5CF-4467-B9DB-4E2655A2B423}" type="datetime1">
              <a:rPr lang="it-IT" smtClean="0"/>
              <a:t>18/11/2020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8DD4B2-C3E2-48E8-85F3-188260B629C0}" type="datetime1">
              <a:rPr lang="it-IT" smtClean="0"/>
              <a:t>18/11/2020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83F823-4EEB-4AE7-8B22-3110E500D1B4}" type="datetime1">
              <a:rPr lang="it-IT" smtClean="0"/>
              <a:t>18/11/2020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7145F33-5E4E-49B7-BF39-AB2289E91211}" type="datetime1">
              <a:rPr lang="it-IT" smtClean="0"/>
              <a:t>18/11/2020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8C4A86-2147-43A1-9110-C8F45FAA8631}" type="datetime1">
              <a:rPr lang="it-IT" smtClean="0"/>
              <a:t>18/11/2020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9F3A7810-D3C5-4121-96C0-0361F9B18797}" type="datetime1">
              <a:rPr lang="it-IT" smtClean="0"/>
              <a:t>18/11/2020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F3A7810-D3C5-4121-96C0-0361F9B18797}" type="datetime1">
              <a:rPr lang="it-IT" smtClean="0"/>
              <a:t>18/11/2020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62063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F3A7810-D3C5-4121-96C0-0361F9B18797}" type="datetime1">
              <a:rPr lang="it-IT" smtClean="0"/>
              <a:t>18/11/2020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7883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156" y="4453396"/>
            <a:ext cx="11260667" cy="829733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it-IT" sz="2800" dirty="0">
                <a:solidFill>
                  <a:schemeClr val="bg1"/>
                </a:solidFill>
              </a:rPr>
              <a:t>Web </a:t>
            </a:r>
            <a:r>
              <a:rPr lang="it-IT" sz="2800" dirty="0" err="1">
                <a:solidFill>
                  <a:schemeClr val="bg1"/>
                </a:solidFill>
              </a:rPr>
              <a:t>Based</a:t>
            </a:r>
            <a:r>
              <a:rPr lang="it-IT" sz="2800" dirty="0">
                <a:solidFill>
                  <a:schemeClr val="bg1"/>
                </a:solidFill>
              </a:rPr>
              <a:t> Software Architecture – Industrial </a:t>
            </a:r>
            <a:r>
              <a:rPr lang="it-IT" sz="2800" dirty="0" err="1">
                <a:solidFill>
                  <a:schemeClr val="bg1"/>
                </a:solidFill>
              </a:rPr>
              <a:t>Process</a:t>
            </a:r>
            <a:r>
              <a:rPr lang="it-IT" sz="2800" dirty="0">
                <a:solidFill>
                  <a:schemeClr val="bg1"/>
                </a:solidFill>
              </a:rPr>
              <a:t> management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534" y="5373879"/>
            <a:ext cx="11260667" cy="1143000"/>
          </a:xfrm>
        </p:spPr>
        <p:txBody>
          <a:bodyPr rtlCol="0">
            <a:normAutofit/>
          </a:bodyPr>
          <a:lstStyle/>
          <a:p>
            <a:pPr algn="ctr" rtl="0"/>
            <a:r>
              <a:rPr lang="it-IT" dirty="0">
                <a:solidFill>
                  <a:srgbClr val="7CEBFF"/>
                </a:solidFill>
              </a:rPr>
              <a:t>Architettura multi-</a:t>
            </a:r>
            <a:r>
              <a:rPr lang="it-IT" dirty="0" err="1">
                <a:solidFill>
                  <a:srgbClr val="7CEBFF"/>
                </a:solidFill>
              </a:rPr>
              <a:t>tier</a:t>
            </a:r>
            <a:r>
              <a:rPr lang="it-IT" dirty="0">
                <a:solidFill>
                  <a:srgbClr val="7CEBFF"/>
                </a:solidFill>
              </a:rPr>
              <a:t> di tipo </a:t>
            </a:r>
            <a:r>
              <a:rPr lang="it-IT" dirty="0" err="1">
                <a:solidFill>
                  <a:srgbClr val="7CEBFF"/>
                </a:solidFill>
              </a:rPr>
              <a:t>client-server</a:t>
            </a:r>
            <a:r>
              <a:rPr lang="it-IT" dirty="0">
                <a:solidFill>
                  <a:srgbClr val="7CEBFF"/>
                </a:solidFill>
              </a:rPr>
              <a:t> basata su livelli: le funzionalità software sono logicamente separate in più strati comunicanti tra loro.  </a:t>
            </a:r>
          </a:p>
          <a:p>
            <a:pPr algn="ctr" rtl="0"/>
            <a:r>
              <a:rPr lang="it-IT" dirty="0">
                <a:solidFill>
                  <a:srgbClr val="7CEBFF"/>
                </a:solidFill>
              </a:rPr>
              <a:t>L’industrial </a:t>
            </a:r>
            <a:r>
              <a:rPr lang="it-IT" dirty="0" err="1">
                <a:solidFill>
                  <a:srgbClr val="7CEBFF"/>
                </a:solidFill>
              </a:rPr>
              <a:t>process</a:t>
            </a:r>
            <a:r>
              <a:rPr lang="it-IT" dirty="0">
                <a:solidFill>
                  <a:srgbClr val="7CEBFF"/>
                </a:solidFill>
              </a:rPr>
              <a:t> management è stratificato in: </a:t>
            </a:r>
            <a:r>
              <a:rPr lang="it-IT" b="1" dirty="0">
                <a:solidFill>
                  <a:srgbClr val="7CEBFF"/>
                </a:solidFill>
              </a:rPr>
              <a:t>Presentation </a:t>
            </a:r>
            <a:r>
              <a:rPr lang="it-IT" b="1" dirty="0" err="1">
                <a:solidFill>
                  <a:srgbClr val="7CEBFF"/>
                </a:solidFill>
              </a:rPr>
              <a:t>tier</a:t>
            </a:r>
            <a:r>
              <a:rPr lang="it-IT" b="1" dirty="0">
                <a:solidFill>
                  <a:srgbClr val="7CEBFF"/>
                </a:solidFill>
              </a:rPr>
              <a:t>, </a:t>
            </a:r>
            <a:r>
              <a:rPr lang="it-IT" b="1" dirty="0" err="1">
                <a:solidFill>
                  <a:srgbClr val="7CEBFF"/>
                </a:solidFill>
              </a:rPr>
              <a:t>Logic</a:t>
            </a:r>
            <a:r>
              <a:rPr lang="it-IT" b="1" dirty="0">
                <a:solidFill>
                  <a:srgbClr val="7CEBFF"/>
                </a:solidFill>
              </a:rPr>
              <a:t> </a:t>
            </a:r>
            <a:r>
              <a:rPr lang="it-IT" b="1" dirty="0" err="1">
                <a:solidFill>
                  <a:srgbClr val="7CEBFF"/>
                </a:solidFill>
              </a:rPr>
              <a:t>tier</a:t>
            </a:r>
            <a:r>
              <a:rPr lang="it-IT" b="1" dirty="0">
                <a:solidFill>
                  <a:srgbClr val="7CEBFF"/>
                </a:solidFill>
              </a:rPr>
              <a:t> &amp; Data </a:t>
            </a:r>
            <a:r>
              <a:rPr lang="it-IT" b="1" dirty="0" err="1">
                <a:solidFill>
                  <a:srgbClr val="7CEBFF"/>
                </a:solidFill>
              </a:rPr>
              <a:t>tier</a:t>
            </a:r>
            <a:r>
              <a:rPr lang="it-IT" b="1" dirty="0">
                <a:solidFill>
                  <a:srgbClr val="7CEB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A3260"/>
            </a:gs>
            <a:gs pos="23000">
              <a:srgbClr val="1A3260"/>
            </a:gs>
            <a:gs pos="69000">
              <a:srgbClr val="1A3260"/>
            </a:gs>
            <a:gs pos="97000">
              <a:srgbClr val="1A326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3" descr="Elemento grafico SmartArt icona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805480"/>
              </p:ext>
            </p:extLst>
          </p:nvPr>
        </p:nvGraphicFramePr>
        <p:xfrm>
          <a:off x="642937" y="2256557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F74C9415-8B38-4A6B-AE8C-86ACA72D661F}"/>
              </a:ext>
            </a:extLst>
          </p:cNvPr>
          <p:cNvSpPr/>
          <p:nvPr/>
        </p:nvSpPr>
        <p:spPr>
          <a:xfrm>
            <a:off x="3800473" y="3276600"/>
            <a:ext cx="1581151" cy="447675"/>
          </a:xfrm>
          <a:prstGeom prst="rightArrow">
            <a:avLst/>
          </a:prstGeom>
          <a:solidFill>
            <a:srgbClr val="FFCE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BF61A878-3BA1-4B32-B5A9-34B740B603AE}"/>
              </a:ext>
            </a:extLst>
          </p:cNvPr>
          <p:cNvSpPr/>
          <p:nvPr/>
        </p:nvSpPr>
        <p:spPr>
          <a:xfrm rot="10800000">
            <a:off x="3514720" y="4028299"/>
            <a:ext cx="1581153" cy="447675"/>
          </a:xfrm>
          <a:prstGeom prst="rightArrow">
            <a:avLst/>
          </a:prstGeom>
          <a:solidFill>
            <a:srgbClr val="FFCE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bidirezionale orizzontale 9">
            <a:extLst>
              <a:ext uri="{FF2B5EF4-FFF2-40B4-BE49-F238E27FC236}">
                <a16:creationId xmlns:a16="http://schemas.microsoft.com/office/drawing/2014/main" id="{E62297E1-9954-4C02-A45A-B6D738A92AFA}"/>
              </a:ext>
            </a:extLst>
          </p:cNvPr>
          <p:cNvSpPr/>
          <p:nvPr/>
        </p:nvSpPr>
        <p:spPr>
          <a:xfrm>
            <a:off x="6981822" y="3500437"/>
            <a:ext cx="1676403" cy="718870"/>
          </a:xfrm>
          <a:prstGeom prst="leftRightArrow">
            <a:avLst>
              <a:gd name="adj1" fmla="val 36750"/>
              <a:gd name="adj2" fmla="val 50000"/>
            </a:avLst>
          </a:prstGeom>
          <a:solidFill>
            <a:srgbClr val="FFCE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8807C36A-04E3-49C7-AD2A-8B3050279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 rtlCol="0">
            <a:normAutofit/>
          </a:bodyPr>
          <a:lstStyle/>
          <a:p>
            <a:pPr algn="ctr" rtl="0"/>
            <a:r>
              <a:rPr lang="it-IT" dirty="0">
                <a:solidFill>
                  <a:srgbClr val="FFFEFF"/>
                </a:solidFill>
              </a:rPr>
              <a:t>Schema base di architettura </a:t>
            </a:r>
            <a:r>
              <a:rPr lang="it-IT" dirty="0" err="1">
                <a:solidFill>
                  <a:srgbClr val="FFFEFF"/>
                </a:solidFill>
              </a:rPr>
              <a:t>three-tier</a:t>
            </a:r>
            <a:endParaRPr lang="it-IT" dirty="0">
              <a:solidFill>
                <a:srgbClr val="FFFE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15A809-76AA-4222-A58E-9A44449D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49" y="702156"/>
            <a:ext cx="11306175" cy="812319"/>
          </a:xfrm>
        </p:spPr>
        <p:txBody>
          <a:bodyPr/>
          <a:lstStyle/>
          <a:p>
            <a:pPr algn="ctr"/>
            <a:r>
              <a:rPr lang="it-IT" dirty="0"/>
              <a:t>Top Level Architecture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A9B68B7-49DB-42B0-84E9-A6B241E70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150" y="2314575"/>
            <a:ext cx="7915276" cy="4019550"/>
          </a:xfrm>
          <a:ln>
            <a:solidFill>
              <a:srgbClr val="1A3260"/>
            </a:solidFill>
          </a:ln>
          <a:effectLst/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ED08471-A5C2-4B3A-BBD7-315E56B4DD0C}"/>
              </a:ext>
            </a:extLst>
          </p:cNvPr>
          <p:cNvSpPr txBox="1"/>
          <p:nvPr/>
        </p:nvSpPr>
        <p:spPr>
          <a:xfrm>
            <a:off x="8639175" y="4641988"/>
            <a:ext cx="3114675" cy="17543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/>
              <a:t>Back-end: </a:t>
            </a:r>
            <a:r>
              <a:rPr lang="it-IT" dirty="0"/>
              <a:t>il server elabora la richiesta del client, interroga il Database, se necessario, e costruisce la risposta per il client servendosi degli eventuali dati prelevati.</a:t>
            </a:r>
            <a:endParaRPr lang="it-IT" b="1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AE60E50-D2F2-49F7-8692-D6DBBE47EFAC}"/>
              </a:ext>
            </a:extLst>
          </p:cNvPr>
          <p:cNvSpPr txBox="1"/>
          <p:nvPr/>
        </p:nvSpPr>
        <p:spPr>
          <a:xfrm>
            <a:off x="8639175" y="2233976"/>
            <a:ext cx="3114675" cy="2308324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/>
                </a:solidFill>
                <a:latin typeface="+mj-lt"/>
              </a:rPr>
              <a:t>Front-end:</a:t>
            </a:r>
            <a:r>
              <a:rPr lang="it-IT" dirty="0">
                <a:solidFill>
                  <a:schemeClr val="tx1"/>
                </a:solidFill>
                <a:latin typeface="+mj-lt"/>
              </a:rPr>
              <a:t> il client, interfacciandosi con il Back-end e scambiandosi messaggi tramite il protocollo HTTP, effettua delle richieste di dati, li rende disponibili all’utente e permette. l’interazione con gli stessi tramite l’UI.</a:t>
            </a:r>
          </a:p>
        </p:txBody>
      </p:sp>
    </p:spTree>
    <p:extLst>
      <p:ext uri="{BB962C8B-B14F-4D97-AF65-F5344CB8AC3E}">
        <p14:creationId xmlns:p14="http://schemas.microsoft.com/office/powerpoint/2010/main" val="3427236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A3260"/>
            </a:gs>
            <a:gs pos="100000">
              <a:srgbClr val="1A32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735" y="468541"/>
            <a:ext cx="11280530" cy="654120"/>
          </a:xfrm>
        </p:spPr>
        <p:txBody>
          <a:bodyPr rtlCol="0">
            <a:noAutofit/>
          </a:bodyPr>
          <a:lstStyle/>
          <a:p>
            <a:pPr algn="ctr" rtl="0"/>
            <a:r>
              <a:rPr lang="it-IT" sz="4000" dirty="0"/>
              <a:t>Presentation Layer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7BEF05C-E307-499B-962E-558FD78EE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65" y="1774328"/>
            <a:ext cx="6453426" cy="3309344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198069B2-C580-4EC3-933C-CB376518B8BE}"/>
              </a:ext>
            </a:extLst>
          </p:cNvPr>
          <p:cNvSpPr txBox="1"/>
          <p:nvPr/>
        </p:nvSpPr>
        <p:spPr>
          <a:xfrm>
            <a:off x="7566991" y="2413337"/>
            <a:ext cx="4359966" cy="20313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it-IT" sz="1800" dirty="0">
                <a:solidFill>
                  <a:srgbClr val="7CEBFF"/>
                </a:solidFill>
              </a:rPr>
              <a:t>Linguaggi tipici utilizzati nel Presentation Layer sono HTML, CSS e JavaScript, ciascuno con caratteristiche e obiettivi propri. </a:t>
            </a:r>
          </a:p>
          <a:p>
            <a:pPr algn="just"/>
            <a:r>
              <a:rPr lang="it-IT" sz="1800" dirty="0">
                <a:solidFill>
                  <a:srgbClr val="7CEBFF"/>
                </a:solidFill>
              </a:rPr>
              <a:t>Per implementazione di codice CSS utilizziamo la libreria Bootstrap.</a:t>
            </a:r>
          </a:p>
          <a:p>
            <a:pPr algn="just"/>
            <a:r>
              <a:rPr lang="it-IT" sz="1800" dirty="0">
                <a:solidFill>
                  <a:srgbClr val="7CEBFF"/>
                </a:solidFill>
              </a:rPr>
              <a:t>Inoltre utilizzeremo il framework </a:t>
            </a:r>
            <a:r>
              <a:rPr lang="it-IT" sz="1800" dirty="0" err="1">
                <a:solidFill>
                  <a:srgbClr val="7CEBFF"/>
                </a:solidFill>
              </a:rPr>
              <a:t>jQuery</a:t>
            </a:r>
            <a:r>
              <a:rPr lang="it-IT" sz="1800" dirty="0">
                <a:solidFill>
                  <a:srgbClr val="7CEBFF"/>
                </a:solidFill>
              </a:rPr>
              <a:t> per l’implementazione di codice JavaScript. 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A3260"/>
            </a:gs>
            <a:gs pos="100000">
              <a:srgbClr val="1A32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15A809-76AA-4222-A58E-9A44449D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478" y="518811"/>
            <a:ext cx="11298114" cy="634502"/>
          </a:xfrm>
        </p:spPr>
        <p:txBody>
          <a:bodyPr>
            <a:noAutofit/>
          </a:bodyPr>
          <a:lstStyle/>
          <a:p>
            <a:pPr algn="ctr"/>
            <a:r>
              <a:rPr lang="it-IT" sz="4000" dirty="0"/>
              <a:t>SERVICE &amp; data </a:t>
            </a:r>
            <a:r>
              <a:rPr lang="it-IT" sz="4000" dirty="0" err="1"/>
              <a:t>layer</a:t>
            </a:r>
            <a:endParaRPr lang="it-IT" sz="4000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BE4B9C6B-69BC-4949-B041-CA552BBD1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1" y="1513733"/>
            <a:ext cx="5734172" cy="2911949"/>
          </a:xfrm>
        </p:spPr>
      </p:pic>
      <p:pic>
        <p:nvPicPr>
          <p:cNvPr id="8" name="Segnaposto contenuto 6">
            <a:extLst>
              <a:ext uri="{FF2B5EF4-FFF2-40B4-BE49-F238E27FC236}">
                <a16:creationId xmlns:a16="http://schemas.microsoft.com/office/drawing/2014/main" id="{AD0F77B1-F7D4-4F9F-83F8-37CF21211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4512020"/>
            <a:ext cx="5734172" cy="109632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F287C81-5271-4B4F-B7DA-B76E335AB720}"/>
              </a:ext>
            </a:extLst>
          </p:cNvPr>
          <p:cNvSpPr txBox="1"/>
          <p:nvPr/>
        </p:nvSpPr>
        <p:spPr>
          <a:xfrm>
            <a:off x="6787662" y="3041865"/>
            <a:ext cx="4955930" cy="14773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it-IT" sz="1800">
                <a:solidFill>
                  <a:srgbClr val="7CEBFF"/>
                </a:solidFill>
              </a:rPr>
              <a:t>I dati, qualora richiesti, verranno tradotti in formato JSON indipendentemente dalla loro organizzazione all’interno del Database. </a:t>
            </a:r>
          </a:p>
          <a:p>
            <a:pPr algn="just"/>
            <a:r>
              <a:rPr lang="it-IT" sz="1800">
                <a:solidFill>
                  <a:srgbClr val="7CEBFF"/>
                </a:solidFill>
              </a:rPr>
              <a:t>Linguaggi scelti sono PHP e Java.</a:t>
            </a:r>
          </a:p>
          <a:p>
            <a:pPr algn="just"/>
            <a:r>
              <a:rPr lang="it-IT" sz="1800">
                <a:solidFill>
                  <a:srgbClr val="7CEBFF"/>
                </a:solidFill>
              </a:rPr>
              <a:t>La scelta per il Database è ricaduta su MySQL</a:t>
            </a:r>
            <a:r>
              <a:rPr lang="it-IT">
                <a:solidFill>
                  <a:srgbClr val="7CEBFF"/>
                </a:solidFill>
              </a:rPr>
              <a:t>. </a:t>
            </a:r>
            <a:endParaRPr lang="it-IT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77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2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DA281210-DAF6-4B9D-AD7F-34F3178F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8196" y="962835"/>
            <a:ext cx="3826564" cy="1798189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chemeClr val="bg1"/>
                </a:solidFill>
              </a:rPr>
              <a:t>Architecture </a:t>
            </a:r>
            <a:r>
              <a:rPr lang="it-IT" sz="4400" dirty="0" err="1">
                <a:solidFill>
                  <a:schemeClr val="bg1"/>
                </a:solidFill>
              </a:rPr>
              <a:t>scheme</a:t>
            </a:r>
            <a:endParaRPr lang="it-IT" sz="4400" dirty="0">
              <a:solidFill>
                <a:schemeClr val="bg1"/>
              </a:solidFill>
            </a:endParaRPr>
          </a:p>
        </p:txBody>
      </p:sp>
      <p:pic>
        <p:nvPicPr>
          <p:cNvPr id="4" name="Segnaposto contenuto 12">
            <a:extLst>
              <a:ext uri="{FF2B5EF4-FFF2-40B4-BE49-F238E27FC236}">
                <a16:creationId xmlns:a16="http://schemas.microsoft.com/office/drawing/2014/main" id="{A39B53FA-4D52-44CA-8CEC-902EF2117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139" y="559201"/>
            <a:ext cx="4642609" cy="5868104"/>
          </a:xfr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9C44C97-A1D1-4ED2-8D32-39273476AD52}"/>
              </a:ext>
            </a:extLst>
          </p:cNvPr>
          <p:cNvSpPr txBox="1"/>
          <p:nvPr/>
        </p:nvSpPr>
        <p:spPr>
          <a:xfrm>
            <a:off x="6983896" y="2761024"/>
            <a:ext cx="41744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82FF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L’architettura, nel suo complesso, si presenta nel seguente modo: ciascun Layer comunica con quello precedente e successivo.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82FF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Il Service Layer comunica sia con il Presentation Layer che con il Data Layer, quest’ultimi esclusivamente con il Service Layer. 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817FBC7C-FC57-4911-B965-5CEC1D122F71}"/>
              </a:ext>
            </a:extLst>
          </p:cNvPr>
          <p:cNvSpPr/>
          <p:nvPr/>
        </p:nvSpPr>
        <p:spPr>
          <a:xfrm>
            <a:off x="6924261" y="2749512"/>
            <a:ext cx="4174434" cy="3427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2807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tango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Segnaposto contenuto 4" descr="Numeri digitali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it-IT" dirty="0"/>
              <a:t>VANTAGGI NELLA SCELTA WEB-BASED</a:t>
            </a:r>
          </a:p>
        </p:txBody>
      </p:sp>
      <p:graphicFrame>
        <p:nvGraphicFramePr>
          <p:cNvPr id="6" name="Segnaposto contenut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185290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 descr="Numeri digitali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2146" y="1419226"/>
            <a:ext cx="3703319" cy="1746762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FFFFFF"/>
                </a:solidFill>
              </a:rPr>
              <a:t>Grazie per l’attenzione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7420" y="5777881"/>
            <a:ext cx="3081576" cy="356220"/>
          </a:xfrm>
        </p:spPr>
        <p:txBody>
          <a:bodyPr rtlCol="0">
            <a:noAutofit/>
          </a:bodyPr>
          <a:lstStyle/>
          <a:p>
            <a:pPr algn="ctr" rtl="0"/>
            <a:r>
              <a:rPr lang="it-IT" sz="2800" b="1" i="1" dirty="0">
                <a:solidFill>
                  <a:schemeClr val="bg2"/>
                </a:solidFill>
              </a:rPr>
              <a:t>Team 6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3.xml><?xml version="1.0" encoding="utf-8"?>
<a:theme xmlns:a="http://schemas.openxmlformats.org/drawingml/2006/main" name="1_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161</TotalTime>
  <Words>277</Words>
  <Application>Microsoft Office PowerPoint</Application>
  <PresentationFormat>Widescreen</PresentationFormat>
  <Paragraphs>32</Paragraphs>
  <Slides>8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8</vt:i4>
      </vt:variant>
    </vt:vector>
  </HeadingPairs>
  <TitlesOfParts>
    <vt:vector size="16" baseType="lpstr">
      <vt:lpstr>Arial</vt:lpstr>
      <vt:lpstr>Calibri</vt:lpstr>
      <vt:lpstr>Gill Sans MT</vt:lpstr>
      <vt:lpstr>Tw Cen MT</vt:lpstr>
      <vt:lpstr>Wingdings 2</vt:lpstr>
      <vt:lpstr>Dividendo</vt:lpstr>
      <vt:lpstr>Circuito</vt:lpstr>
      <vt:lpstr>1_Circuito</vt:lpstr>
      <vt:lpstr>Web Based Software Architecture – Industrial Process management</vt:lpstr>
      <vt:lpstr>Schema base di architettura three-tier</vt:lpstr>
      <vt:lpstr>Top Level Architecture</vt:lpstr>
      <vt:lpstr>Presentation Layer</vt:lpstr>
      <vt:lpstr>SERVICE &amp; data layer</vt:lpstr>
      <vt:lpstr>Architecture scheme</vt:lpstr>
      <vt:lpstr>VANTAGGI NELLA SCELTA WEB-BASED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Progettazione Dividendo per la tecnologia</dc:title>
  <dc:creator>Alessio Solimine</dc:creator>
  <cp:lastModifiedBy>TONI PANNESE</cp:lastModifiedBy>
  <cp:revision>20</cp:revision>
  <dcterms:created xsi:type="dcterms:W3CDTF">2020-11-18T10:57:02Z</dcterms:created>
  <dcterms:modified xsi:type="dcterms:W3CDTF">2020-11-18T20:59:13Z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