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  <p:sldMasterId id="2147483768" r:id="rId5"/>
  </p:sldMasterIdLst>
  <p:notesMasterIdLst>
    <p:notesMasterId r:id="rId14"/>
  </p:notesMasterIdLst>
  <p:handoutMasterIdLst>
    <p:handoutMasterId r:id="rId15"/>
  </p:handoutMasterIdLst>
  <p:sldIdLst>
    <p:sldId id="256" r:id="rId6"/>
    <p:sldId id="261" r:id="rId7"/>
    <p:sldId id="263" r:id="rId8"/>
    <p:sldId id="258" r:id="rId9"/>
    <p:sldId id="265" r:id="rId10"/>
    <p:sldId id="266" r:id="rId11"/>
    <p:sldId id="262" r:id="rId12"/>
    <p:sldId id="260" r:id="rId13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  <a:srgbClr val="7CEBFF"/>
    <a:srgbClr val="FFCE33"/>
    <a:srgbClr val="FFD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9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/>
          <a:r>
            <a:rPr lang="it-IT" noProof="0" dirty="0"/>
            <a:t>Possibilità di fare un’attività di testing in real-time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9DB523AE-4584-4F83-AC0F-15104CF30B0A}">
      <dgm:prSet phldrT="[Text]"/>
      <dgm:spPr/>
      <dgm:t>
        <a:bodyPr/>
        <a:lstStyle/>
        <a:p>
          <a:r>
            <a:rPr lang="it-IT" noProof="0" dirty="0"/>
            <a:t>Possibilità di fare Testing Unitario sulle varie componenti del codice sviluppato</a:t>
          </a:r>
        </a:p>
      </dgm:t>
    </dgm:pt>
    <dgm:pt modelId="{D5A55FDC-7288-4CBE-80A4-EF98587ADF7B}" type="parTrans" cxnId="{D89900F0-CFE3-493C-814B-1769A99844E8}">
      <dgm:prSet/>
      <dgm:spPr/>
      <dgm:t>
        <a:bodyPr/>
        <a:lstStyle/>
        <a:p>
          <a:endParaRPr lang="it-IT"/>
        </a:p>
      </dgm:t>
    </dgm:pt>
    <dgm:pt modelId="{95602EC6-5339-4031-952F-BD544468D35F}" type="sibTrans" cxnId="{D89900F0-CFE3-493C-814B-1769A99844E8}">
      <dgm:prSet/>
      <dgm:spPr/>
      <dgm:t>
        <a:bodyPr/>
        <a:lstStyle/>
        <a:p>
          <a:endParaRPr lang="it-IT"/>
        </a:p>
      </dgm:t>
    </dgm:pt>
    <dgm:pt modelId="{45CFA848-81C4-4452-8CEC-7C8488215A58}">
      <dgm:prSet phldrT="[Text]"/>
      <dgm:spPr/>
      <dgm:t>
        <a:bodyPr/>
        <a:lstStyle/>
        <a:p>
          <a:r>
            <a:rPr lang="it-IT" noProof="0" dirty="0"/>
            <a:t>Possibilità di fare Testing di aggregazione</a:t>
          </a:r>
        </a:p>
      </dgm:t>
    </dgm:pt>
    <dgm:pt modelId="{E23EB432-D4E7-44E4-B25C-2139C8CEDF09}" type="sibTrans" cxnId="{EB02A944-5CB8-4403-92CE-E93EE7BE8D8A}">
      <dgm:prSet/>
      <dgm:spPr/>
      <dgm:t>
        <a:bodyPr/>
        <a:lstStyle/>
        <a:p>
          <a:endParaRPr lang="it-IT"/>
        </a:p>
      </dgm:t>
    </dgm:pt>
    <dgm:pt modelId="{90A8F528-BD6B-40B6-96B8-0DC679350459}" type="parTrans" cxnId="{EB02A944-5CB8-4403-92CE-E93EE7BE8D8A}">
      <dgm:prSet/>
      <dgm:spPr/>
      <dgm:t>
        <a:bodyPr/>
        <a:lstStyle/>
        <a:p>
          <a:endParaRPr lang="it-IT"/>
        </a:p>
      </dgm:t>
    </dgm:pt>
    <dgm:pt modelId="{7757681A-B3D2-431B-AFFA-2EAD0F2FF28C}">
      <dgm:prSet phldrT="[Text]"/>
      <dgm:spPr/>
      <dgm:t>
        <a:bodyPr rtlCol="0"/>
        <a:lstStyle/>
        <a:p>
          <a:pPr rtl="0"/>
          <a:r>
            <a:rPr lang="it-IT" noProof="0" dirty="0"/>
            <a:t>Possibilità di individuare bug nascosti all’interno dell’applicazione SW	</a:t>
          </a:r>
        </a:p>
      </dgm:t>
    </dgm:pt>
    <dgm:pt modelId="{1116D08F-85C1-4726-B14A-CF3EBE6DC448}" type="parTrans" cxnId="{08A7056E-550B-4EA6-8ADE-3026785FCDC0}">
      <dgm:prSet/>
      <dgm:spPr/>
      <dgm:t>
        <a:bodyPr/>
        <a:lstStyle/>
        <a:p>
          <a:endParaRPr lang="it-IT"/>
        </a:p>
      </dgm:t>
    </dgm:pt>
    <dgm:pt modelId="{698C8B37-2F93-4223-B5BF-4ED1006365F8}" type="sibTrans" cxnId="{08A7056E-550B-4EA6-8ADE-3026785FCDC0}">
      <dgm:prSet/>
      <dgm:spPr/>
      <dgm:t>
        <a:bodyPr/>
        <a:lstStyle/>
        <a:p>
          <a:endParaRPr lang="it-IT"/>
        </a:p>
      </dgm:t>
    </dgm:pt>
    <dgm:pt modelId="{DC004BEF-BDB7-4424-A20D-37DC3A2C4C19}">
      <dgm:prSet phldrT="[Text]"/>
      <dgm:spPr/>
      <dgm:t>
        <a:bodyPr/>
        <a:lstStyle/>
        <a:p>
          <a:r>
            <a:rPr lang="it-IT" noProof="0" dirty="0"/>
            <a:t>Possibilità di fare il testing </a:t>
          </a:r>
          <a:r>
            <a:rPr lang="it-IT" noProof="0" dirty="0" err="1"/>
            <a:t>parallelamenta</a:t>
          </a:r>
          <a:r>
            <a:rPr lang="it-IT" noProof="0" dirty="0"/>
            <a:t> all’attività di progettazione</a:t>
          </a:r>
        </a:p>
      </dgm:t>
    </dgm:pt>
    <dgm:pt modelId="{6CC20350-F160-4B37-BB68-E07159640729}" type="parTrans" cxnId="{1E41CF81-4ADC-4B54-9CF4-3A94AE816CFC}">
      <dgm:prSet/>
      <dgm:spPr/>
      <dgm:t>
        <a:bodyPr/>
        <a:lstStyle/>
        <a:p>
          <a:endParaRPr lang="it-IT"/>
        </a:p>
      </dgm:t>
    </dgm:pt>
    <dgm:pt modelId="{DAC24952-33DE-494D-A512-FF44E85748B8}" type="sibTrans" cxnId="{1E41CF81-4ADC-4B54-9CF4-3A94AE816CFC}">
      <dgm:prSet/>
      <dgm:spPr/>
      <dgm:t>
        <a:bodyPr/>
        <a:lstStyle/>
        <a:p>
          <a:endParaRPr lang="it-IT"/>
        </a:p>
      </dgm:t>
    </dgm:pt>
    <dgm:pt modelId="{10E8F7FE-41F2-41F4-9A63-673EF4FC84C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90A76E-C51D-4888-AE57-AA45392F8F97}" type="pres">
      <dgm:prSet presAssocID="{7E5AA53B-3EEE-4DE4-BB81-9044890C2946}" presName="Name1" presStyleCnt="0"/>
      <dgm:spPr/>
    </dgm:pt>
    <dgm:pt modelId="{B73FECC4-F140-468B-8D83-3B5A1D7A2919}" type="pres">
      <dgm:prSet presAssocID="{7E5AA53B-3EEE-4DE4-BB81-9044890C2946}" presName="cycle" presStyleCnt="0"/>
      <dgm:spPr/>
    </dgm:pt>
    <dgm:pt modelId="{1FA4D302-FC0B-4D2C-84D2-05F1437373B2}" type="pres">
      <dgm:prSet presAssocID="{7E5AA53B-3EEE-4DE4-BB81-9044890C2946}" presName="srcNode" presStyleLbl="node1" presStyleIdx="0" presStyleCnt="5"/>
      <dgm:spPr/>
    </dgm:pt>
    <dgm:pt modelId="{25C275E1-5D6E-423C-BE0A-88C4DE2DF09D}" type="pres">
      <dgm:prSet presAssocID="{7E5AA53B-3EEE-4DE4-BB81-9044890C2946}" presName="conn" presStyleLbl="parChTrans1D2" presStyleIdx="0" presStyleCnt="1"/>
      <dgm:spPr/>
    </dgm:pt>
    <dgm:pt modelId="{7012F970-780F-41B9-8965-E4981D5D0B16}" type="pres">
      <dgm:prSet presAssocID="{7E5AA53B-3EEE-4DE4-BB81-9044890C2946}" presName="extraNode" presStyleLbl="node1" presStyleIdx="0" presStyleCnt="5"/>
      <dgm:spPr/>
    </dgm:pt>
    <dgm:pt modelId="{4A849DAF-85E0-4B59-A635-5E65B5134C6E}" type="pres">
      <dgm:prSet presAssocID="{7E5AA53B-3EEE-4DE4-BB81-9044890C2946}" presName="dstNode" presStyleLbl="node1" presStyleIdx="0" presStyleCnt="5"/>
      <dgm:spPr/>
    </dgm:pt>
    <dgm:pt modelId="{620BC930-F5A5-451F-9ECB-C67F2CF7FCB5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93C0FC86-626A-4D99-A522-D8DE9D06E75E}" type="pres">
      <dgm:prSet presAssocID="{6750AC01-D39D-4F3A-9DC8-2A211EE986A2}" presName="accent_1" presStyleCnt="0"/>
      <dgm:spPr/>
    </dgm:pt>
    <dgm:pt modelId="{E5794663-A38E-42FF-99D6-E4139108E71F}" type="pres">
      <dgm:prSet presAssocID="{6750AC01-D39D-4F3A-9DC8-2A211EE986A2}" presName="accentRepeatNode" presStyleLbl="solidFgAcc1" presStyleIdx="0" presStyleCnt="5"/>
      <dgm:spPr/>
    </dgm:pt>
    <dgm:pt modelId="{0A30D326-498E-4EB1-9FF2-34FBD8D7B55E}" type="pres">
      <dgm:prSet presAssocID="{7757681A-B3D2-431B-AFFA-2EAD0F2FF28C}" presName="text_2" presStyleLbl="node1" presStyleIdx="1" presStyleCnt="5">
        <dgm:presLayoutVars>
          <dgm:bulletEnabled val="1"/>
        </dgm:presLayoutVars>
      </dgm:prSet>
      <dgm:spPr/>
    </dgm:pt>
    <dgm:pt modelId="{6B53F5A7-3A04-49F5-B4A7-BD0D579ECA0D}" type="pres">
      <dgm:prSet presAssocID="{7757681A-B3D2-431B-AFFA-2EAD0F2FF28C}" presName="accent_2" presStyleCnt="0"/>
      <dgm:spPr/>
    </dgm:pt>
    <dgm:pt modelId="{8BB9D379-7AB2-4625-9FE8-B6DFDCE9F9DF}" type="pres">
      <dgm:prSet presAssocID="{7757681A-B3D2-431B-AFFA-2EAD0F2FF28C}" presName="accentRepeatNode" presStyleLbl="solidFgAcc1" presStyleIdx="1" presStyleCnt="5"/>
      <dgm:spPr/>
    </dgm:pt>
    <dgm:pt modelId="{056C2780-EA6F-4311-B994-DFA001B36750}" type="pres">
      <dgm:prSet presAssocID="{9DB523AE-4584-4F83-AC0F-15104CF30B0A}" presName="text_3" presStyleLbl="node1" presStyleIdx="2" presStyleCnt="5">
        <dgm:presLayoutVars>
          <dgm:bulletEnabled val="1"/>
        </dgm:presLayoutVars>
      </dgm:prSet>
      <dgm:spPr/>
    </dgm:pt>
    <dgm:pt modelId="{8899CA3C-4B39-4CF7-9E28-A537AE6F4EB1}" type="pres">
      <dgm:prSet presAssocID="{9DB523AE-4584-4F83-AC0F-15104CF30B0A}" presName="accent_3" presStyleCnt="0"/>
      <dgm:spPr/>
    </dgm:pt>
    <dgm:pt modelId="{A5EFE572-B93B-4C59-A53C-F71A8E04270C}" type="pres">
      <dgm:prSet presAssocID="{9DB523AE-4584-4F83-AC0F-15104CF30B0A}" presName="accentRepeatNode" presStyleLbl="solidFgAcc1" presStyleIdx="2" presStyleCnt="5"/>
      <dgm:spPr/>
    </dgm:pt>
    <dgm:pt modelId="{237FE468-1E30-450D-BD46-AEB53900E47A}" type="pres">
      <dgm:prSet presAssocID="{45CFA848-81C4-4452-8CEC-7C8488215A58}" presName="text_4" presStyleLbl="node1" presStyleIdx="3" presStyleCnt="5" custLinFactNeighborX="699">
        <dgm:presLayoutVars>
          <dgm:bulletEnabled val="1"/>
        </dgm:presLayoutVars>
      </dgm:prSet>
      <dgm:spPr/>
    </dgm:pt>
    <dgm:pt modelId="{5D034517-ED11-4807-B2DC-18F456C6063B}" type="pres">
      <dgm:prSet presAssocID="{45CFA848-81C4-4452-8CEC-7C8488215A58}" presName="accent_4" presStyleCnt="0"/>
      <dgm:spPr/>
    </dgm:pt>
    <dgm:pt modelId="{D987C20B-5BB8-452D-A97A-E61CB2B179A8}" type="pres">
      <dgm:prSet presAssocID="{45CFA848-81C4-4452-8CEC-7C8488215A58}" presName="accentRepeatNode" presStyleLbl="solidFgAcc1" presStyleIdx="3" presStyleCnt="5"/>
      <dgm:spPr/>
    </dgm:pt>
    <dgm:pt modelId="{231FE50D-5BF2-49CB-A224-70D655AAA693}" type="pres">
      <dgm:prSet presAssocID="{DC004BEF-BDB7-4424-A20D-37DC3A2C4C19}" presName="text_5" presStyleLbl="node1" presStyleIdx="4" presStyleCnt="5" custLinFactNeighborX="692" custLinFactNeighborY="-5801">
        <dgm:presLayoutVars>
          <dgm:bulletEnabled val="1"/>
        </dgm:presLayoutVars>
      </dgm:prSet>
      <dgm:spPr/>
    </dgm:pt>
    <dgm:pt modelId="{3773BF61-B555-402B-B98F-8C7329FB3680}" type="pres">
      <dgm:prSet presAssocID="{DC004BEF-BDB7-4424-A20D-37DC3A2C4C19}" presName="accent_5" presStyleCnt="0"/>
      <dgm:spPr/>
    </dgm:pt>
    <dgm:pt modelId="{C29B6891-D501-4130-A625-BCAAF2E62793}" type="pres">
      <dgm:prSet presAssocID="{DC004BEF-BDB7-4424-A20D-37DC3A2C4C19}" presName="accentRepeatNode" presStyleLbl="solidFgAcc1" presStyleIdx="4" presStyleCnt="5"/>
      <dgm:spPr/>
    </dgm:pt>
  </dgm:ptLst>
  <dgm:cxnLst>
    <dgm:cxn modelId="{40BA2B04-2947-482C-AD3C-8106671E745D}" type="presOf" srcId="{CA077D98-8478-47EA-B6A9-99ACE60C64D4}" destId="{25C275E1-5D6E-423C-BE0A-88C4DE2DF09D}" srcOrd="0" destOrd="0" presId="urn:microsoft.com/office/officeart/2008/layout/VerticalCurvedList"/>
    <dgm:cxn modelId="{3B9BB70D-4DBA-4AF9-9E0E-E84A45F3391E}" type="presOf" srcId="{6750AC01-D39D-4F3A-9DC8-2A211EE986A2}" destId="{620BC930-F5A5-451F-9ECB-C67F2CF7FCB5}" srcOrd="0" destOrd="0" presId="urn:microsoft.com/office/officeart/2008/layout/VerticalCurvedList"/>
    <dgm:cxn modelId="{32492017-68A3-4056-8FEF-49FC01F82583}" type="presOf" srcId="{7757681A-B3D2-431B-AFFA-2EAD0F2FF28C}" destId="{0A30D326-498E-4EB1-9FF2-34FBD8D7B55E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EB02A944-5CB8-4403-92CE-E93EE7BE8D8A}" srcId="{7E5AA53B-3EEE-4DE4-BB81-9044890C2946}" destId="{45CFA848-81C4-4452-8CEC-7C8488215A58}" srcOrd="3" destOrd="0" parTransId="{90A8F528-BD6B-40B6-96B8-0DC679350459}" sibTransId="{E23EB432-D4E7-44E4-B25C-2139C8CEDF09}"/>
    <dgm:cxn modelId="{08A7056E-550B-4EA6-8ADE-3026785FCDC0}" srcId="{7E5AA53B-3EEE-4DE4-BB81-9044890C2946}" destId="{7757681A-B3D2-431B-AFFA-2EAD0F2FF28C}" srcOrd="1" destOrd="0" parTransId="{1116D08F-85C1-4726-B14A-CF3EBE6DC448}" sibTransId="{698C8B37-2F93-4223-B5BF-4ED1006365F8}"/>
    <dgm:cxn modelId="{1E41CF81-4ADC-4B54-9CF4-3A94AE816CFC}" srcId="{7E5AA53B-3EEE-4DE4-BB81-9044890C2946}" destId="{DC004BEF-BDB7-4424-A20D-37DC3A2C4C19}" srcOrd="4" destOrd="0" parTransId="{6CC20350-F160-4B37-BB68-E07159640729}" sibTransId="{DAC24952-33DE-494D-A512-FF44E85748B8}"/>
    <dgm:cxn modelId="{F6DA268D-C77B-41F4-A393-46B7C3092082}" type="presOf" srcId="{DC004BEF-BDB7-4424-A20D-37DC3A2C4C19}" destId="{231FE50D-5BF2-49CB-A224-70D655AAA693}" srcOrd="0" destOrd="0" presId="urn:microsoft.com/office/officeart/2008/layout/VerticalCurvedList"/>
    <dgm:cxn modelId="{F9423E93-FD17-491A-A444-FECBA707AC5F}" type="presOf" srcId="{7E5AA53B-3EEE-4DE4-BB81-9044890C2946}" destId="{10E8F7FE-41F2-41F4-9A63-673EF4FC84C0}" srcOrd="0" destOrd="0" presId="urn:microsoft.com/office/officeart/2008/layout/VerticalCurvedList"/>
    <dgm:cxn modelId="{2C804BA0-9D60-46A0-AE27-09340992447F}" type="presOf" srcId="{9DB523AE-4584-4F83-AC0F-15104CF30B0A}" destId="{056C2780-EA6F-4311-B994-DFA001B36750}" srcOrd="0" destOrd="0" presId="urn:microsoft.com/office/officeart/2008/layout/VerticalCurvedList"/>
    <dgm:cxn modelId="{61FFFAB3-8844-411E-90AD-0D8CEC0F6760}" type="presOf" srcId="{45CFA848-81C4-4452-8CEC-7C8488215A58}" destId="{237FE468-1E30-450D-BD46-AEB53900E47A}" srcOrd="0" destOrd="0" presId="urn:microsoft.com/office/officeart/2008/layout/VerticalCurvedList"/>
    <dgm:cxn modelId="{D89900F0-CFE3-493C-814B-1769A99844E8}" srcId="{7E5AA53B-3EEE-4DE4-BB81-9044890C2946}" destId="{9DB523AE-4584-4F83-AC0F-15104CF30B0A}" srcOrd="2" destOrd="0" parTransId="{D5A55FDC-7288-4CBE-80A4-EF98587ADF7B}" sibTransId="{95602EC6-5339-4031-952F-BD544468D35F}"/>
    <dgm:cxn modelId="{15789C36-9F95-4F0F-A0A1-D28D6CA746EB}" type="presParOf" srcId="{10E8F7FE-41F2-41F4-9A63-673EF4FC84C0}" destId="{9090A76E-C51D-4888-AE57-AA45392F8F97}" srcOrd="0" destOrd="0" presId="urn:microsoft.com/office/officeart/2008/layout/VerticalCurvedList"/>
    <dgm:cxn modelId="{D18D1B34-8DFD-48E8-8EFB-95F8DA72B258}" type="presParOf" srcId="{9090A76E-C51D-4888-AE57-AA45392F8F97}" destId="{B73FECC4-F140-468B-8D83-3B5A1D7A2919}" srcOrd="0" destOrd="0" presId="urn:microsoft.com/office/officeart/2008/layout/VerticalCurvedList"/>
    <dgm:cxn modelId="{DD9A15F3-3253-4819-B61D-0560ED01A8C7}" type="presParOf" srcId="{B73FECC4-F140-468B-8D83-3B5A1D7A2919}" destId="{1FA4D302-FC0B-4D2C-84D2-05F1437373B2}" srcOrd="0" destOrd="0" presId="urn:microsoft.com/office/officeart/2008/layout/VerticalCurvedList"/>
    <dgm:cxn modelId="{5941E372-84E3-46A0-870F-3282797C74EA}" type="presParOf" srcId="{B73FECC4-F140-468B-8D83-3B5A1D7A2919}" destId="{25C275E1-5D6E-423C-BE0A-88C4DE2DF09D}" srcOrd="1" destOrd="0" presId="urn:microsoft.com/office/officeart/2008/layout/VerticalCurvedList"/>
    <dgm:cxn modelId="{6D82841C-BC01-400D-ABEB-B1266AF1BE7C}" type="presParOf" srcId="{B73FECC4-F140-468B-8D83-3B5A1D7A2919}" destId="{7012F970-780F-41B9-8965-E4981D5D0B16}" srcOrd="2" destOrd="0" presId="urn:microsoft.com/office/officeart/2008/layout/VerticalCurvedList"/>
    <dgm:cxn modelId="{A2D44506-5F24-4B48-98B1-016F8B9C3978}" type="presParOf" srcId="{B73FECC4-F140-468B-8D83-3B5A1D7A2919}" destId="{4A849DAF-85E0-4B59-A635-5E65B5134C6E}" srcOrd="3" destOrd="0" presId="urn:microsoft.com/office/officeart/2008/layout/VerticalCurvedList"/>
    <dgm:cxn modelId="{838095D1-BE72-4496-89C8-8BB58BC974DB}" type="presParOf" srcId="{9090A76E-C51D-4888-AE57-AA45392F8F97}" destId="{620BC930-F5A5-451F-9ECB-C67F2CF7FCB5}" srcOrd="1" destOrd="0" presId="urn:microsoft.com/office/officeart/2008/layout/VerticalCurvedList"/>
    <dgm:cxn modelId="{EEF30C4F-46FC-40F9-9A99-75F4D75C584A}" type="presParOf" srcId="{9090A76E-C51D-4888-AE57-AA45392F8F97}" destId="{93C0FC86-626A-4D99-A522-D8DE9D06E75E}" srcOrd="2" destOrd="0" presId="urn:microsoft.com/office/officeart/2008/layout/VerticalCurvedList"/>
    <dgm:cxn modelId="{969C00F6-E2DB-451E-B64D-49AA6DB73F44}" type="presParOf" srcId="{93C0FC86-626A-4D99-A522-D8DE9D06E75E}" destId="{E5794663-A38E-42FF-99D6-E4139108E71F}" srcOrd="0" destOrd="0" presId="urn:microsoft.com/office/officeart/2008/layout/VerticalCurvedList"/>
    <dgm:cxn modelId="{BD280FD2-33FA-4C48-9E5D-7FC66009C2D1}" type="presParOf" srcId="{9090A76E-C51D-4888-AE57-AA45392F8F97}" destId="{0A30D326-498E-4EB1-9FF2-34FBD8D7B55E}" srcOrd="3" destOrd="0" presId="urn:microsoft.com/office/officeart/2008/layout/VerticalCurvedList"/>
    <dgm:cxn modelId="{8A1652B5-DAF4-4B3C-9A20-E7FE453DF35A}" type="presParOf" srcId="{9090A76E-C51D-4888-AE57-AA45392F8F97}" destId="{6B53F5A7-3A04-49F5-B4A7-BD0D579ECA0D}" srcOrd="4" destOrd="0" presId="urn:microsoft.com/office/officeart/2008/layout/VerticalCurvedList"/>
    <dgm:cxn modelId="{CBCFFC0B-D442-4C06-8401-4B6660D4A305}" type="presParOf" srcId="{6B53F5A7-3A04-49F5-B4A7-BD0D579ECA0D}" destId="{8BB9D379-7AB2-4625-9FE8-B6DFDCE9F9DF}" srcOrd="0" destOrd="0" presId="urn:microsoft.com/office/officeart/2008/layout/VerticalCurvedList"/>
    <dgm:cxn modelId="{149F58C0-8CDB-4B13-BD72-2C52D7E4A138}" type="presParOf" srcId="{9090A76E-C51D-4888-AE57-AA45392F8F97}" destId="{056C2780-EA6F-4311-B994-DFA001B36750}" srcOrd="5" destOrd="0" presId="urn:microsoft.com/office/officeart/2008/layout/VerticalCurvedList"/>
    <dgm:cxn modelId="{FE82F3E6-B8CC-41DF-A4F4-AA29919D2CC5}" type="presParOf" srcId="{9090A76E-C51D-4888-AE57-AA45392F8F97}" destId="{8899CA3C-4B39-4CF7-9E28-A537AE6F4EB1}" srcOrd="6" destOrd="0" presId="urn:microsoft.com/office/officeart/2008/layout/VerticalCurvedList"/>
    <dgm:cxn modelId="{D2100901-B788-475B-9359-16C3C8AFE03C}" type="presParOf" srcId="{8899CA3C-4B39-4CF7-9E28-A537AE6F4EB1}" destId="{A5EFE572-B93B-4C59-A53C-F71A8E04270C}" srcOrd="0" destOrd="0" presId="urn:microsoft.com/office/officeart/2008/layout/VerticalCurvedList"/>
    <dgm:cxn modelId="{F6EB7FB1-C61E-460F-9C15-BB6544D3C17B}" type="presParOf" srcId="{9090A76E-C51D-4888-AE57-AA45392F8F97}" destId="{237FE468-1E30-450D-BD46-AEB53900E47A}" srcOrd="7" destOrd="0" presId="urn:microsoft.com/office/officeart/2008/layout/VerticalCurvedList"/>
    <dgm:cxn modelId="{B9C3CB16-9036-4648-B735-DA0B0DB861AE}" type="presParOf" srcId="{9090A76E-C51D-4888-AE57-AA45392F8F97}" destId="{5D034517-ED11-4807-B2DC-18F456C6063B}" srcOrd="8" destOrd="0" presId="urn:microsoft.com/office/officeart/2008/layout/VerticalCurvedList"/>
    <dgm:cxn modelId="{BC6B5853-1952-4C00-BDEE-78BC99DD7E76}" type="presParOf" srcId="{5D034517-ED11-4807-B2DC-18F456C6063B}" destId="{D987C20B-5BB8-452D-A97A-E61CB2B179A8}" srcOrd="0" destOrd="0" presId="urn:microsoft.com/office/officeart/2008/layout/VerticalCurvedList"/>
    <dgm:cxn modelId="{C29E2170-4C5A-488F-A905-00B18C022718}" type="presParOf" srcId="{9090A76E-C51D-4888-AE57-AA45392F8F97}" destId="{231FE50D-5BF2-49CB-A224-70D655AAA693}" srcOrd="9" destOrd="0" presId="urn:microsoft.com/office/officeart/2008/layout/VerticalCurvedList"/>
    <dgm:cxn modelId="{388FD31B-ABF6-4974-9D11-EC9349D91D44}" type="presParOf" srcId="{9090A76E-C51D-4888-AE57-AA45392F8F97}" destId="{3773BF61-B555-402B-B98F-8C7329FB3680}" srcOrd="10" destOrd="0" presId="urn:microsoft.com/office/officeart/2008/layout/VerticalCurvedList"/>
    <dgm:cxn modelId="{64401973-1581-459B-83F5-6653E6EB1512}" type="presParOf" srcId="{3773BF61-B555-402B-B98F-8C7329FB3680}" destId="{C29B6891-D501-4130-A625-BCAAF2E627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275E1-5D6E-423C-BE0A-88C4DE2DF09D}">
      <dsp:nvSpPr>
        <dsp:cNvPr id="0" name=""/>
        <dsp:cNvSpPr/>
      </dsp:nvSpPr>
      <dsp:spPr>
        <a:xfrm>
          <a:off x="-4029173" y="-618488"/>
          <a:ext cx="4801443" cy="4801443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BC930-F5A5-451F-9ECB-C67F2CF7FCB5}">
      <dsp:nvSpPr>
        <dsp:cNvPr id="0" name=""/>
        <dsp:cNvSpPr/>
      </dsp:nvSpPr>
      <dsp:spPr>
        <a:xfrm>
          <a:off x="338378" y="222707"/>
          <a:ext cx="6830931" cy="4457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75" tIns="38100" rIns="38100" bIns="3810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noProof="0" dirty="0"/>
            <a:t>Possibilità di fare un’attività di testing in real-time</a:t>
          </a:r>
        </a:p>
      </dsp:txBody>
      <dsp:txXfrm>
        <a:off x="338378" y="222707"/>
        <a:ext cx="6830931" cy="445700"/>
      </dsp:txXfrm>
    </dsp:sp>
    <dsp:sp modelId="{E5794663-A38E-42FF-99D6-E4139108E71F}">
      <dsp:nvSpPr>
        <dsp:cNvPr id="0" name=""/>
        <dsp:cNvSpPr/>
      </dsp:nvSpPr>
      <dsp:spPr>
        <a:xfrm>
          <a:off x="59815" y="166995"/>
          <a:ext cx="557126" cy="55712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0D326-498E-4EB1-9FF2-34FBD8D7B55E}">
      <dsp:nvSpPr>
        <dsp:cNvPr id="0" name=""/>
        <dsp:cNvSpPr/>
      </dsp:nvSpPr>
      <dsp:spPr>
        <a:xfrm>
          <a:off x="657754" y="891045"/>
          <a:ext cx="6511555" cy="4457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75" tIns="38100" rIns="38100" bIns="3810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noProof="0" dirty="0"/>
            <a:t>Possibilità di individuare bug nascosti all’interno dell’applicazione SW	</a:t>
          </a:r>
        </a:p>
      </dsp:txBody>
      <dsp:txXfrm>
        <a:off x="657754" y="891045"/>
        <a:ext cx="6511555" cy="445700"/>
      </dsp:txXfrm>
    </dsp:sp>
    <dsp:sp modelId="{8BB9D379-7AB2-4625-9FE8-B6DFDCE9F9DF}">
      <dsp:nvSpPr>
        <dsp:cNvPr id="0" name=""/>
        <dsp:cNvSpPr/>
      </dsp:nvSpPr>
      <dsp:spPr>
        <a:xfrm>
          <a:off x="379191" y="835332"/>
          <a:ext cx="557126" cy="55712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C2780-EA6F-4311-B994-DFA001B36750}">
      <dsp:nvSpPr>
        <dsp:cNvPr id="0" name=""/>
        <dsp:cNvSpPr/>
      </dsp:nvSpPr>
      <dsp:spPr>
        <a:xfrm>
          <a:off x="755777" y="1559383"/>
          <a:ext cx="6413532" cy="4457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75" tIns="38100" rIns="38100" bIns="38100" numCol="1" spcCol="1270" rtlCol="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noProof="0" dirty="0"/>
            <a:t>Possibilità di fare Testing Unitario sulle varie componenti del codice sviluppato</a:t>
          </a:r>
        </a:p>
      </dsp:txBody>
      <dsp:txXfrm>
        <a:off x="755777" y="1559383"/>
        <a:ext cx="6413532" cy="445700"/>
      </dsp:txXfrm>
    </dsp:sp>
    <dsp:sp modelId="{A5EFE572-B93B-4C59-A53C-F71A8E04270C}">
      <dsp:nvSpPr>
        <dsp:cNvPr id="0" name=""/>
        <dsp:cNvSpPr/>
      </dsp:nvSpPr>
      <dsp:spPr>
        <a:xfrm>
          <a:off x="477214" y="1503670"/>
          <a:ext cx="557126" cy="55712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FE468-1E30-450D-BD46-AEB53900E47A}">
      <dsp:nvSpPr>
        <dsp:cNvPr id="0" name=""/>
        <dsp:cNvSpPr/>
      </dsp:nvSpPr>
      <dsp:spPr>
        <a:xfrm>
          <a:off x="703270" y="2227720"/>
          <a:ext cx="6511555" cy="4457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75" tIns="38100" rIns="38100" bIns="38100" numCol="1" spcCol="1270" rtlCol="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noProof="0" dirty="0"/>
            <a:t>Possibilità di fare Testing di aggregazione</a:t>
          </a:r>
        </a:p>
      </dsp:txBody>
      <dsp:txXfrm>
        <a:off x="703270" y="2227720"/>
        <a:ext cx="6511555" cy="445700"/>
      </dsp:txXfrm>
    </dsp:sp>
    <dsp:sp modelId="{D987C20B-5BB8-452D-A97A-E61CB2B179A8}">
      <dsp:nvSpPr>
        <dsp:cNvPr id="0" name=""/>
        <dsp:cNvSpPr/>
      </dsp:nvSpPr>
      <dsp:spPr>
        <a:xfrm>
          <a:off x="379191" y="2172007"/>
          <a:ext cx="557126" cy="55712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FE50D-5BF2-49CB-A224-70D655AAA693}">
      <dsp:nvSpPr>
        <dsp:cNvPr id="0" name=""/>
        <dsp:cNvSpPr/>
      </dsp:nvSpPr>
      <dsp:spPr>
        <a:xfrm>
          <a:off x="385648" y="2870203"/>
          <a:ext cx="6830931" cy="4457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75" tIns="38100" rIns="38100" bIns="38100" numCol="1" spcCol="1270" rtlCol="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noProof="0" dirty="0"/>
            <a:t>Possibilità di fare il testing </a:t>
          </a:r>
          <a:r>
            <a:rPr lang="it-IT" sz="1500" kern="1200" noProof="0" dirty="0" err="1"/>
            <a:t>parallelamenta</a:t>
          </a:r>
          <a:r>
            <a:rPr lang="it-IT" sz="1500" kern="1200" noProof="0" dirty="0"/>
            <a:t> all’attività di progettazione</a:t>
          </a:r>
        </a:p>
      </dsp:txBody>
      <dsp:txXfrm>
        <a:off x="385648" y="2870203"/>
        <a:ext cx="6830931" cy="445700"/>
      </dsp:txXfrm>
    </dsp:sp>
    <dsp:sp modelId="{C29B6891-D501-4130-A625-BCAAF2E62793}">
      <dsp:nvSpPr>
        <dsp:cNvPr id="0" name=""/>
        <dsp:cNvSpPr/>
      </dsp:nvSpPr>
      <dsp:spPr>
        <a:xfrm>
          <a:off x="59815" y="2840345"/>
          <a:ext cx="557126" cy="55712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4CCDE7A-CCB0-4254-A938-021FE5E68C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BE8809-D314-459F-9468-4074EF195C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53C4C-502E-464F-BAA8-27DBB71A0B97}" type="datetimeFigureOut">
              <a:rPr lang="it-IT" smtClean="0"/>
              <a:t>18/12/2020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7FA047-E051-4289-A85E-B2C015C5BD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59A542-EC1B-4AD0-9F48-45B95ED926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6DAC5-7919-4EFE-B589-B197185C6E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192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6E82B-0561-4374-A755-5D7F376F3791}" type="datetimeFigureOut">
              <a:rPr lang="it-IT" noProof="0" smtClean="0"/>
              <a:t>18/12/2020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7C824-2132-4BB7-8F95-0CAE4412AE81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43863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58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0867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9B43E50-D8C0-4AB8-B692-D33F8FB1039E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DA436-B640-45F7-8025-0249A8DF7542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23FC634-5A25-4169-AAD1-658470F5C9F9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69B43E50-D8C0-4AB8-B692-D33F8FB1039E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7019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DAF5D6-3432-4737-940E-FCB92BD69F81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1700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0E87A-404B-43E1-8A8D-30D2BCF7A226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06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C6B7B6-6BDC-4A28-8E73-1A61448F0380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863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D3F342-B5CF-4467-B9DB-4E2655A2B423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291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8DD4B2-C3E2-48E8-85F3-188260B629C0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8896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2948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7145F33-5E4E-49B7-BF39-AB2289E91211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272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DAF5D6-3432-4737-940E-FCB92BD69F81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8C4A86-2147-43A1-9110-C8F45FAA8631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179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565269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204778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75401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965406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562026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502319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BDA436-B640-45F7-8025-0249A8DF7542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53262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3A7810-D3C5-4121-96C0-0361F9B18797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99971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Modificare gli stili del testo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460E87A-404B-43E1-8A8D-30D2BCF7A226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6B7B6-6BDC-4A28-8E73-1A61448F0380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D3F342-B5CF-4467-B9DB-4E2655A2B423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DD4B2-C3E2-48E8-85F3-188260B629C0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3F823-4EEB-4AE7-8B22-3110E500D1B4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7145F33-5E4E-49B7-BF39-AB2289E91211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8C4A86-2147-43A1-9110-C8F45FAA8631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F3A7810-D3C5-4121-96C0-0361F9B18797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F3A7810-D3C5-4121-96C0-0361F9B18797}" type="datetime1">
              <a:rPr lang="it-IT" smtClean="0"/>
              <a:t>18/12/2020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6206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156" y="4453396"/>
            <a:ext cx="11260667" cy="642387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2800" dirty="0">
                <a:solidFill>
                  <a:schemeClr val="bg1"/>
                </a:solidFill>
              </a:rPr>
              <a:t>second sprint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5171673"/>
            <a:ext cx="11260667" cy="1143000"/>
          </a:xfrm>
        </p:spPr>
        <p:txBody>
          <a:bodyPr rtlCol="0">
            <a:normAutofit/>
          </a:bodyPr>
          <a:lstStyle/>
          <a:p>
            <a:pPr algn="ctr" rtl="0"/>
            <a:r>
              <a:rPr lang="it-IT" b="1" dirty="0">
                <a:solidFill>
                  <a:srgbClr val="7CEBFF"/>
                </a:solidFill>
              </a:rPr>
              <a:t>Il secondo sprint riguarda l’aggiunta di ulteriori pagine Html e il completamento di alcune di esse, l’implementazione delle relative funzionalità, l’aggiornamento delle tabelle nel Database e testing finale del prodotto.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8807C36A-04E3-49C7-AD2A-8B305027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2555"/>
            <a:ext cx="9905998" cy="992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AGGIORNAMENTO DEL DATABASE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5EB7579E-E6C0-491F-9CE2-845B1D4714C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88" b="-1"/>
          <a:stretch/>
        </p:blipFill>
        <p:spPr bwMode="auto">
          <a:xfrm>
            <a:off x="1141413" y="1796716"/>
            <a:ext cx="5630779" cy="38803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A49FB0B-0500-4833-A269-61100F2BB99D}"/>
              </a:ext>
            </a:extLst>
          </p:cNvPr>
          <p:cNvSpPr txBox="1"/>
          <p:nvPr/>
        </p:nvSpPr>
        <p:spPr>
          <a:xfrm>
            <a:off x="7114908" y="2053389"/>
            <a:ext cx="44592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Una delle operazioni principali è stata </a:t>
            </a:r>
          </a:p>
          <a:p>
            <a:r>
              <a:rPr lang="it-IT" dirty="0"/>
              <a:t>L’aggiornamento del database con l’aggiunta </a:t>
            </a:r>
          </a:p>
          <a:p>
            <a:r>
              <a:rPr lang="it-IT" dirty="0"/>
              <a:t>di nuove tabelle e alcuni vincoli di integrità </a:t>
            </a:r>
          </a:p>
          <a:p>
            <a:r>
              <a:rPr lang="it-IT" dirty="0"/>
              <a:t>Referenziale per fare in modo da mantenere </a:t>
            </a:r>
          </a:p>
          <a:p>
            <a:r>
              <a:rPr lang="it-IT" dirty="0"/>
              <a:t>la consistenza dei dati in seguito a operazioni </a:t>
            </a:r>
          </a:p>
          <a:p>
            <a:r>
              <a:rPr lang="it-IT" dirty="0"/>
              <a:t>di cancellazione e/o aggiornamento delle </a:t>
            </a:r>
          </a:p>
          <a:p>
            <a:r>
              <a:rPr lang="it-IT" dirty="0"/>
              <a:t>Tabelle stesse.</a:t>
            </a:r>
          </a:p>
          <a:p>
            <a:r>
              <a:rPr lang="it-IT" dirty="0"/>
              <a:t>Successivamente si è provveduto al</a:t>
            </a:r>
          </a:p>
          <a:p>
            <a:r>
              <a:rPr lang="it-IT" dirty="0"/>
              <a:t>popolamento delle tabelle con alcune righe di</a:t>
            </a:r>
          </a:p>
          <a:p>
            <a:r>
              <a:rPr lang="it-IT" dirty="0"/>
              <a:t>Esempio che sono state utilizzate per l’attività</a:t>
            </a:r>
          </a:p>
          <a:p>
            <a:r>
              <a:rPr lang="it-IT" dirty="0"/>
              <a:t>di testing dell’applicazione.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15A809-76AA-4222-A58E-9A44449D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257" y="0"/>
            <a:ext cx="5117344" cy="801909"/>
          </a:xfrm>
        </p:spPr>
        <p:txBody>
          <a:bodyPr>
            <a:normAutofit/>
          </a:bodyPr>
          <a:lstStyle/>
          <a:p>
            <a:r>
              <a:rPr lang="it-IT" dirty="0"/>
              <a:t>Planner home page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BAA074F-DCEB-44EB-A48F-E822F8D4CE86}"/>
              </a:ext>
            </a:extLst>
          </p:cNvPr>
          <p:cNvSpPr txBox="1"/>
          <p:nvPr/>
        </p:nvSpPr>
        <p:spPr>
          <a:xfrm>
            <a:off x="5313680" y="864693"/>
            <a:ext cx="5822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delle pagine che è stata modificata è quella del </a:t>
            </a:r>
            <a:r>
              <a:rPr lang="it-IT" b="1" dirty="0"/>
              <a:t>Planner. </a:t>
            </a:r>
            <a:r>
              <a:rPr lang="it-IT" dirty="0"/>
              <a:t>Abbiamo scelto di cambiare l’impostazione della pagina di partenza poiché risultava essere difficilmente navigabile e quindi poco user </a:t>
            </a:r>
            <a:r>
              <a:rPr lang="it-IT" dirty="0" err="1"/>
              <a:t>friendly</a:t>
            </a:r>
            <a:r>
              <a:rPr lang="it-IT" dirty="0"/>
              <a:t>. Si è deciso quindi di inserire a priori  tutte le settimane all’interno della pagina in modo che cliccando su ognuna di esse fosse possibile aggiungere, modificare o eliminare un’attività. È possibile inoltre scaricare un file che contiene le procedure standard di manutenzione che deve essere reso disponibile al </a:t>
            </a:r>
            <a:r>
              <a:rPr lang="it-IT" dirty="0" err="1"/>
              <a:t>Maintainer</a:t>
            </a:r>
            <a:r>
              <a:rPr lang="it-IT" dirty="0"/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EA65FD2-692F-40D9-BF0F-C95DDE6CAF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8102" y="864693"/>
            <a:ext cx="3355340" cy="378858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27701D6-983D-46AA-AE90-7ED21318E1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28101" y="5103897"/>
            <a:ext cx="3355340" cy="1321753"/>
          </a:xfrm>
          <a:prstGeom prst="rect">
            <a:avLst/>
          </a:prstGeom>
        </p:spPr>
      </p:pic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6FE202BC-740F-4881-B8FF-377799A2C3DA}"/>
              </a:ext>
            </a:extLst>
          </p:cNvPr>
          <p:cNvSpPr/>
          <p:nvPr/>
        </p:nvSpPr>
        <p:spPr>
          <a:xfrm>
            <a:off x="3366286" y="3942079"/>
            <a:ext cx="278971" cy="1110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BEF9A323-C1D6-425A-A31F-AB00B1479D8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495202" y="3549865"/>
            <a:ext cx="2452845" cy="287578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7A1B4B4-E460-4A67-A1DA-197A8AD1BCF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187690" y="3549866"/>
            <a:ext cx="2948940" cy="74203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61E5A0A-3F16-489E-8DA1-60ED12B176A5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187690" y="4391746"/>
            <a:ext cx="2948940" cy="2033905"/>
          </a:xfrm>
          <a:prstGeom prst="rect">
            <a:avLst/>
          </a:prstGeom>
        </p:spPr>
      </p:pic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5093F74C-9055-4BD4-9735-9F20D1A8B6F1}"/>
              </a:ext>
            </a:extLst>
          </p:cNvPr>
          <p:cNvSpPr/>
          <p:nvPr/>
        </p:nvSpPr>
        <p:spPr>
          <a:xfrm rot="14478572">
            <a:off x="7754983" y="3875585"/>
            <a:ext cx="270907" cy="723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in giù 18">
            <a:extLst>
              <a:ext uri="{FF2B5EF4-FFF2-40B4-BE49-F238E27FC236}">
                <a16:creationId xmlns:a16="http://schemas.microsoft.com/office/drawing/2014/main" id="{F3803E29-4A71-4D19-A496-F1ACA2121D00}"/>
              </a:ext>
            </a:extLst>
          </p:cNvPr>
          <p:cNvSpPr/>
          <p:nvPr/>
        </p:nvSpPr>
        <p:spPr>
          <a:xfrm>
            <a:off x="10363898" y="4124959"/>
            <a:ext cx="205487" cy="372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277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106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18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96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313" y="382588"/>
            <a:ext cx="9905998" cy="7143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MAintainer</a:t>
            </a:r>
            <a:r>
              <a:rPr lang="en-US" dirty="0"/>
              <a:t> home page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C52E0E6-0D74-4C20-821E-3DA805B5B7D4}"/>
              </a:ext>
            </a:extLst>
          </p:cNvPr>
          <p:cNvSpPr txBox="1"/>
          <p:nvPr/>
        </p:nvSpPr>
        <p:spPr>
          <a:xfrm>
            <a:off x="5471143" y="1736724"/>
            <a:ext cx="601283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3453DC89-0A5F-4A8A-8B87-8D0F07B10CCF}"/>
              </a:ext>
            </a:extLst>
          </p:cNvPr>
          <p:cNvSpPr txBox="1"/>
          <p:nvPr/>
        </p:nvSpPr>
        <p:spPr>
          <a:xfrm>
            <a:off x="6844684" y="1549401"/>
            <a:ext cx="42992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Un’altra pagina implementata è stata quella del </a:t>
            </a:r>
            <a:r>
              <a:rPr lang="it-IT" dirty="0" err="1"/>
              <a:t>maintainer</a:t>
            </a:r>
            <a:r>
              <a:rPr lang="it-IT" dirty="0"/>
              <a:t> che ha la possibilità di visualizzare nella sua area utente (home page) le attività di manutenzione che gli sono state assegnate. </a:t>
            </a:r>
          </a:p>
          <a:p>
            <a:r>
              <a:rPr lang="it-IT" dirty="0"/>
              <a:t>Il </a:t>
            </a:r>
            <a:r>
              <a:rPr lang="it-IT" dirty="0" err="1"/>
              <a:t>maintainer</a:t>
            </a:r>
            <a:r>
              <a:rPr lang="it-IT" dirty="0"/>
              <a:t> può quindi gestire un workspace delle note in cui può annotare l’andamento delle attività di </a:t>
            </a:r>
            <a:r>
              <a:rPr lang="it-IT" dirty="0" err="1"/>
              <a:t>manutnzione</a:t>
            </a:r>
            <a:r>
              <a:rPr lang="it-IT" dirty="0"/>
              <a:t> e può scaricare un file messo a disposizione del planner sulle procedure standard per la manutenzione.</a:t>
            </a:r>
          </a:p>
          <a:p>
            <a:r>
              <a:rPr lang="it-IT" dirty="0"/>
              <a:t>Infine egli deve poter rendere disponibile un file contenente una timeline che rappresenta la propria disponibilità lavorativa </a:t>
            </a:r>
            <a:r>
              <a:rPr lang="it-IT" dirty="0" err="1"/>
              <a:t>gionaliera</a:t>
            </a:r>
            <a:r>
              <a:rPr lang="it-IT" dirty="0"/>
              <a:t>. 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BB44C2A2-A32B-4A65-9A57-D3C805A317A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256262" y="1579562"/>
            <a:ext cx="4323310" cy="2289492"/>
          </a:xfrm>
          <a:prstGeom prst="rect">
            <a:avLst/>
          </a:prstGeom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87190F2D-146F-419E-B5EE-38D7D5DEC4A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970724" y="4056377"/>
            <a:ext cx="3072887" cy="20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15A809-76AA-4222-A58E-9A44449D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4" y="152399"/>
            <a:ext cx="8056561" cy="715963"/>
          </a:xfrm>
        </p:spPr>
        <p:txBody>
          <a:bodyPr>
            <a:normAutofit/>
          </a:bodyPr>
          <a:lstStyle/>
          <a:p>
            <a:r>
              <a:rPr lang="it-IT" dirty="0"/>
              <a:t>Repository manager home page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FA790CE-DF4B-4EBA-BD29-3FEE8A6C9D77}"/>
              </a:ext>
            </a:extLst>
          </p:cNvPr>
          <p:cNvSpPr txBox="1"/>
          <p:nvPr/>
        </p:nvSpPr>
        <p:spPr>
          <a:xfrm>
            <a:off x="1470977" y="3662205"/>
            <a:ext cx="8785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</a:t>
            </a:r>
            <a:r>
              <a:rPr lang="it-IT" b="1" dirty="0"/>
              <a:t>Repository Manager</a:t>
            </a:r>
            <a:r>
              <a:rPr lang="it-IT" dirty="0"/>
              <a:t> può gestire i siti e le work Area in cui è prevista l’attività di manutenzione: Egli può aggiungere, cancellare o modificare un sito di intervento. </a:t>
            </a:r>
          </a:p>
          <a:p>
            <a:r>
              <a:rPr lang="it-IT" dirty="0"/>
              <a:t>Egli può, inoltre, gestire la lista dei materiali utili per una determinata attività di manutenzione: egli può aggiungere, eliminare e modificare un materiale all’interno della lista.</a:t>
            </a:r>
          </a:p>
          <a:p>
            <a:r>
              <a:rPr lang="it-IT" dirty="0"/>
              <a:t>L’inserimento dei dati all’interno dei campi compilabili fa aggiornare automaticamente le tabelle «</a:t>
            </a:r>
            <a:r>
              <a:rPr lang="it-IT" dirty="0" err="1"/>
              <a:t>materials</a:t>
            </a:r>
            <a:r>
              <a:rPr lang="it-IT" dirty="0"/>
              <a:t>» e «</a:t>
            </a:r>
            <a:r>
              <a:rPr lang="it-IT" dirty="0" err="1"/>
              <a:t>sites</a:t>
            </a:r>
            <a:r>
              <a:rPr lang="it-IT" dirty="0"/>
              <a:t>» all’interno del database.</a:t>
            </a:r>
          </a:p>
          <a:p>
            <a:endParaRPr lang="it-IT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18DE18B-A3BA-4ACA-AE4B-A6999F5AE734}"/>
              </a:ext>
            </a:extLst>
          </p:cNvPr>
          <p:cNvPicPr/>
          <p:nvPr/>
        </p:nvPicPr>
        <p:blipFill rotWithShape="1">
          <a:blip r:embed="rId3"/>
          <a:srcRect b="4987"/>
          <a:stretch/>
        </p:blipFill>
        <p:spPr bwMode="auto">
          <a:xfrm>
            <a:off x="1470977" y="1575673"/>
            <a:ext cx="3763645" cy="1379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749C577-2410-47BA-BC11-98929DD8E1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57380" y="1682632"/>
            <a:ext cx="3299460" cy="10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6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3B54EE56-CEC8-4067-8435-4D5937939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93DC89-E9E3-46CC-9998-C0B67D0F4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7EEEF19-9CA8-486F-AE73-DE73BF45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DAEF5323-92EC-4427-9CD7-68F76A357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60D0FC30-2D0E-4781-B6AF-7B6493919D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819512AF-8BEB-4542-9F17-B3BFB03B32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3BB84AA6-0A41-420E-821B-7728AE492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CB68734A-25BD-4982-A209-2E5D1875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56AB0ACE-E089-4220-A807-85758EA9D5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A76AA469-057E-4F79-BEB9-306CD41539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50BC3E81-9927-4C57-BB00-4045CCD69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AD4B2FDF-540A-49A0-9DC9-D5054CD454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69BA5CB2-ADBA-4166-B45C-99ED85AC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CBBB12A9-E7B8-423A-AC3D-584FF4745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B4FCF827-94F2-40EA-98F6-B00590422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88F329AB-2148-45E1-A176-70C72553F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D6FB03B4-1125-4CF3-A32D-635D4ABBA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B75BE7AC-1221-4298-8EBB-F7C3BA020F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41307B62-5EF1-4017-8EEA-2CB8365B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1FA74FE2-D3E6-452D-BAF6-5D1ED1FE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A5A78A95-E0DA-46E2-8D2C-1A2E95B7A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854BD4BF-5CE7-4F8D-953C-87592B9C28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7A02B715-3021-45C0-AABD-9A11DF9DA4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610B7212-0152-4F0F-A1CF-03533C416A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D75B0380-7D83-4786-812B-8EA1D74B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454C2B9C-31DA-4FD1-9BB4-2BE02C01D7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F4573E58-0FE0-48EC-9FC0-1971A1C41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2366F124-B63E-4121-ABE8-CAE346F36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975D44DE-7502-4B0E-B519-46DBC6596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A3478D8C-EF93-40E8-86A6-7CFE4BB50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B292D1F-7CF5-4D3D-95DB-77A00EF68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9FB88120-F47F-4DA4-A647-655884EE47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972D677-EB37-43AB-8CCC-1076841BF8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62A766E0-4869-4F29-98D4-BBC376C2D8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5EE20B16-4564-472A-B033-E30CDD1DD4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ABEBF89-0B7D-43FF-BF13-0973BCC3A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4A471600-8826-47EC-A5CD-CA01FD834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F9C0336-203B-46C7-99A4-3D0A57801A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19680C1C-4144-49AF-AFF1-94748CD3F3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91F1B84-41DA-4997-83C1-6070F6C4C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5E4BF4FD-49EC-43C4-8D16-80BE8FB80A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6" name="Titolo 1">
            <a:extLst>
              <a:ext uri="{FF2B5EF4-FFF2-40B4-BE49-F238E27FC236}">
                <a16:creationId xmlns:a16="http://schemas.microsoft.com/office/drawing/2014/main" id="{5593BF8C-56BC-4348-9E35-FB28BD1F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861" y="718345"/>
            <a:ext cx="4747088" cy="11255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Testing UNITARIO E DI AGGREGAZIONE</a:t>
            </a:r>
          </a:p>
        </p:txBody>
      </p:sp>
      <p:sp>
        <p:nvSpPr>
          <p:cNvPr id="54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2385D47-477B-4D8D-BAEB-7088782B0751}"/>
              </a:ext>
            </a:extLst>
          </p:cNvPr>
          <p:cNvPicPr/>
          <p:nvPr/>
        </p:nvPicPr>
        <p:blipFill rotWithShape="1">
          <a:blip r:embed="rId4"/>
          <a:srcRect t="2758" r="10644"/>
          <a:stretch/>
        </p:blipFill>
        <p:spPr bwMode="auto">
          <a:xfrm>
            <a:off x="2065222" y="1147146"/>
            <a:ext cx="2743115" cy="220159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8CFA89CB-9813-49E4-A2BE-EDC14614C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736" y="3513327"/>
            <a:ext cx="3374086" cy="220159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BDABAB-7394-4256-A27D-FFAC57AAE1E8}"/>
              </a:ext>
            </a:extLst>
          </p:cNvPr>
          <p:cNvSpPr txBox="1"/>
          <p:nvPr/>
        </p:nvSpPr>
        <p:spPr>
          <a:xfrm>
            <a:off x="6522573" y="1801813"/>
            <a:ext cx="4475623" cy="4240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700" dirty="0"/>
              <a:t>Per il testing è </a:t>
            </a:r>
            <a:r>
              <a:rPr lang="en-US" sz="1700" dirty="0" err="1"/>
              <a:t>stato</a:t>
            </a:r>
            <a:r>
              <a:rPr lang="en-US" sz="1700" dirty="0"/>
              <a:t> </a:t>
            </a:r>
            <a:r>
              <a:rPr lang="en-US" sz="1700" dirty="0" err="1"/>
              <a:t>utilizzato</a:t>
            </a:r>
            <a:r>
              <a:rPr lang="en-US" sz="1700" dirty="0"/>
              <a:t> un </a:t>
            </a:r>
            <a:r>
              <a:rPr lang="en-US" sz="1700" dirty="0" err="1"/>
              <a:t>tipo</a:t>
            </a:r>
            <a:r>
              <a:rPr lang="en-US" sz="1700" dirty="0"/>
              <a:t> di </a:t>
            </a:r>
            <a:r>
              <a:rPr lang="en-US" sz="1700" dirty="0" err="1"/>
              <a:t>approccio</a:t>
            </a:r>
            <a:r>
              <a:rPr lang="en-US" sz="1700" dirty="0"/>
              <a:t> WHITE-BOX </a:t>
            </a:r>
            <a:r>
              <a:rPr lang="en-US" sz="1700" dirty="0" err="1"/>
              <a:t>che</a:t>
            </a:r>
            <a:r>
              <a:rPr lang="en-US" sz="1700" dirty="0"/>
              <a:t> </a:t>
            </a:r>
            <a:r>
              <a:rPr lang="en-US" sz="1700" dirty="0" err="1"/>
              <a:t>prevede</a:t>
            </a:r>
            <a:r>
              <a:rPr lang="en-US" sz="1700" dirty="0"/>
              <a:t> la </a:t>
            </a:r>
            <a:r>
              <a:rPr lang="en-US" sz="1700" dirty="0" err="1"/>
              <a:t>conoscenza</a:t>
            </a:r>
            <a:r>
              <a:rPr lang="en-US" sz="1700" dirty="0"/>
              <a:t> </a:t>
            </a:r>
            <a:r>
              <a:rPr lang="en-US" sz="1700" dirty="0" err="1"/>
              <a:t>preliminare</a:t>
            </a:r>
            <a:r>
              <a:rPr lang="en-US" sz="1700" dirty="0"/>
              <a:t> del </a:t>
            </a:r>
            <a:r>
              <a:rPr lang="en-US" sz="1700" dirty="0" err="1"/>
              <a:t>codice</a:t>
            </a:r>
            <a:r>
              <a:rPr lang="en-US" sz="1700" dirty="0"/>
              <a:t> </a:t>
            </a:r>
            <a:r>
              <a:rPr lang="en-US" sz="1700" dirty="0" err="1"/>
              <a:t>sorgente</a:t>
            </a:r>
            <a:r>
              <a:rPr lang="en-US" sz="1700" dirty="0"/>
              <a:t> </a:t>
            </a:r>
            <a:r>
              <a:rPr lang="en-US" sz="1700" dirty="0" err="1"/>
              <a:t>sviluppato</a:t>
            </a:r>
            <a:r>
              <a:rPr lang="en-US" sz="1700" dirty="0"/>
              <a:t> per </a:t>
            </a:r>
            <a:r>
              <a:rPr lang="en-US" sz="1700" dirty="0" err="1"/>
              <a:t>l’applicazione</a:t>
            </a:r>
            <a:r>
              <a:rPr lang="en-US" sz="1700" dirty="0"/>
              <a:t> e </a:t>
            </a:r>
            <a:r>
              <a:rPr lang="en-US" sz="1700" dirty="0" err="1"/>
              <a:t>richiede</a:t>
            </a:r>
            <a:r>
              <a:rPr lang="en-US" sz="1700" dirty="0"/>
              <a:t> </a:t>
            </a:r>
            <a:r>
              <a:rPr lang="en-US" sz="1700" dirty="0" err="1"/>
              <a:t>che</a:t>
            </a:r>
            <a:r>
              <a:rPr lang="en-US" sz="1700" dirty="0"/>
              <a:t> lo </a:t>
            </a:r>
            <a:r>
              <a:rPr lang="en-US" sz="1700" dirty="0" err="1"/>
              <a:t>sviluppatore</a:t>
            </a:r>
            <a:r>
              <a:rPr lang="en-US" sz="1700" dirty="0"/>
              <a:t> </a:t>
            </a:r>
            <a:r>
              <a:rPr lang="en-US" sz="1700" dirty="0" err="1"/>
              <a:t>abbia</a:t>
            </a:r>
            <a:r>
              <a:rPr lang="en-US" sz="1700" dirty="0"/>
              <a:t> le idee ben </a:t>
            </a:r>
            <a:r>
              <a:rPr lang="en-US" sz="1700" dirty="0" err="1"/>
              <a:t>chiare</a:t>
            </a:r>
            <a:r>
              <a:rPr lang="en-US" sz="1700" dirty="0"/>
              <a:t> </a:t>
            </a:r>
            <a:r>
              <a:rPr lang="en-US" sz="1700" dirty="0" err="1"/>
              <a:t>su</a:t>
            </a:r>
            <a:r>
              <a:rPr lang="en-US" sz="1700" dirty="0"/>
              <a:t> </a:t>
            </a:r>
            <a:r>
              <a:rPr lang="en-US" sz="1700" dirty="0" err="1"/>
              <a:t>ciò</a:t>
            </a:r>
            <a:r>
              <a:rPr lang="en-US" sz="1700" dirty="0"/>
              <a:t> </a:t>
            </a:r>
            <a:r>
              <a:rPr lang="en-US" sz="1700" dirty="0" err="1"/>
              <a:t>che</a:t>
            </a:r>
            <a:r>
              <a:rPr lang="en-US" sz="1700" dirty="0"/>
              <a:t> </a:t>
            </a:r>
            <a:r>
              <a:rPr lang="en-US" sz="1700" dirty="0" err="1"/>
              <a:t>si</a:t>
            </a:r>
            <a:r>
              <a:rPr lang="en-US" sz="1700" dirty="0"/>
              <a:t> </a:t>
            </a:r>
            <a:r>
              <a:rPr lang="en-US" sz="1700" dirty="0" err="1"/>
              <a:t>aspetta</a:t>
            </a:r>
            <a:r>
              <a:rPr lang="en-US" sz="1700" dirty="0"/>
              <a:t> dal </a:t>
            </a:r>
            <a:r>
              <a:rPr lang="en-US" sz="1700" dirty="0" err="1"/>
              <a:t>prodotto</a:t>
            </a:r>
            <a:r>
              <a:rPr lang="en-US" sz="1700" dirty="0"/>
              <a:t> finale.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/>
              <a:t>Per prima </a:t>
            </a:r>
            <a:r>
              <a:rPr lang="en-US" sz="1700" dirty="0" err="1"/>
              <a:t>cosa</a:t>
            </a:r>
            <a:r>
              <a:rPr lang="en-US" sz="1700" dirty="0"/>
              <a:t>, per </a:t>
            </a:r>
            <a:r>
              <a:rPr lang="en-US" sz="1700" dirty="0" err="1"/>
              <a:t>quanto</a:t>
            </a:r>
            <a:r>
              <a:rPr lang="en-US" sz="1700" dirty="0"/>
              <a:t> </a:t>
            </a:r>
            <a:r>
              <a:rPr lang="en-US" sz="1700" dirty="0" err="1"/>
              <a:t>riguarda</a:t>
            </a:r>
            <a:r>
              <a:rPr lang="en-US" sz="1700" dirty="0"/>
              <a:t> il testing </a:t>
            </a:r>
            <a:r>
              <a:rPr lang="en-US" sz="1700" dirty="0" err="1"/>
              <a:t>Unitario</a:t>
            </a:r>
            <a:r>
              <a:rPr lang="en-US" sz="1700" dirty="0"/>
              <a:t>, </a:t>
            </a:r>
            <a:r>
              <a:rPr lang="en-US" sz="1700" dirty="0" err="1"/>
              <a:t>si</a:t>
            </a:r>
            <a:r>
              <a:rPr lang="en-US" sz="1700" dirty="0"/>
              <a:t> è </a:t>
            </a:r>
            <a:r>
              <a:rPr lang="en-US" sz="1700" dirty="0" err="1"/>
              <a:t>sviluppato</a:t>
            </a:r>
            <a:r>
              <a:rPr lang="en-US" sz="1700" dirty="0"/>
              <a:t> il </a:t>
            </a:r>
            <a:r>
              <a:rPr lang="en-US" sz="1700" dirty="0" err="1"/>
              <a:t>codice</a:t>
            </a:r>
            <a:r>
              <a:rPr lang="en-US" sz="1700" dirty="0"/>
              <a:t>, </a:t>
            </a:r>
            <a:r>
              <a:rPr lang="en-US" sz="1700" dirty="0" err="1"/>
              <a:t>componente</a:t>
            </a:r>
            <a:r>
              <a:rPr lang="en-US" sz="1700" dirty="0"/>
              <a:t> per </a:t>
            </a:r>
            <a:r>
              <a:rPr lang="en-US" sz="1700" dirty="0" err="1"/>
              <a:t>componente</a:t>
            </a:r>
            <a:r>
              <a:rPr lang="en-US" sz="1700" dirty="0"/>
              <a:t> </a:t>
            </a:r>
            <a:r>
              <a:rPr lang="en-US" sz="1700" dirty="0" err="1"/>
              <a:t>avendo</a:t>
            </a:r>
            <a:r>
              <a:rPr lang="en-US" sz="1700" dirty="0"/>
              <a:t> </a:t>
            </a:r>
            <a:r>
              <a:rPr lang="en-US" sz="1700" dirty="0" err="1"/>
              <a:t>cura</a:t>
            </a:r>
            <a:r>
              <a:rPr lang="en-US" sz="1700" dirty="0"/>
              <a:t> di </a:t>
            </a:r>
            <a:r>
              <a:rPr lang="en-US" sz="1700" dirty="0" err="1"/>
              <a:t>testare</a:t>
            </a:r>
            <a:r>
              <a:rPr lang="en-US" sz="1700" dirty="0"/>
              <a:t> il </a:t>
            </a:r>
            <a:r>
              <a:rPr lang="en-US" sz="1700" dirty="0" err="1"/>
              <a:t>comportamento</a:t>
            </a:r>
            <a:r>
              <a:rPr lang="en-US" sz="1700" dirty="0"/>
              <a:t> di </a:t>
            </a:r>
            <a:r>
              <a:rPr lang="en-US" sz="1700" dirty="0" err="1"/>
              <a:t>ognuna</a:t>
            </a:r>
            <a:r>
              <a:rPr lang="en-US" sz="1700" dirty="0"/>
              <a:t> di </a:t>
            </a:r>
            <a:r>
              <a:rPr lang="en-US" sz="1700" dirty="0" err="1"/>
              <a:t>essa</a:t>
            </a:r>
            <a:r>
              <a:rPr lang="en-US" sz="1700" dirty="0"/>
              <a:t>;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/>
              <a:t> </a:t>
            </a:r>
            <a:r>
              <a:rPr lang="en-US" sz="1700" dirty="0" err="1"/>
              <a:t>Successivamente</a:t>
            </a:r>
            <a:r>
              <a:rPr lang="en-US" sz="1700" dirty="0"/>
              <a:t>, </a:t>
            </a:r>
            <a:r>
              <a:rPr lang="en-US" sz="1700" dirty="0" err="1"/>
              <a:t>nella</a:t>
            </a:r>
            <a:r>
              <a:rPr lang="en-US" sz="1700" dirty="0"/>
              <a:t> </a:t>
            </a:r>
            <a:r>
              <a:rPr lang="en-US" sz="1700" dirty="0" err="1"/>
              <a:t>fase</a:t>
            </a:r>
            <a:r>
              <a:rPr lang="en-US" sz="1700" dirty="0"/>
              <a:t> di Testing di </a:t>
            </a:r>
            <a:r>
              <a:rPr lang="en-US" sz="1700" dirty="0" err="1"/>
              <a:t>aggregazione</a:t>
            </a:r>
            <a:r>
              <a:rPr lang="en-US" sz="1700" dirty="0"/>
              <a:t>, </a:t>
            </a:r>
            <a:r>
              <a:rPr lang="en-US" sz="1700" dirty="0" err="1"/>
              <a:t>sono</a:t>
            </a:r>
            <a:r>
              <a:rPr lang="en-US" sz="1700" dirty="0"/>
              <a:t> state </a:t>
            </a:r>
            <a:r>
              <a:rPr lang="en-US" sz="1700" dirty="0" err="1"/>
              <a:t>aggiunte</a:t>
            </a:r>
            <a:r>
              <a:rPr lang="en-US" sz="1700" dirty="0"/>
              <a:t> volta per volta le </a:t>
            </a:r>
            <a:r>
              <a:rPr lang="en-US" sz="1700" dirty="0" err="1"/>
              <a:t>varie</a:t>
            </a:r>
            <a:r>
              <a:rPr lang="en-US" sz="1700" dirty="0"/>
              <a:t> </a:t>
            </a:r>
            <a:r>
              <a:rPr lang="en-US" sz="1700" dirty="0" err="1"/>
              <a:t>funzionalità</a:t>
            </a:r>
            <a:r>
              <a:rPr lang="en-US" sz="1700" dirty="0"/>
              <a:t> </a:t>
            </a:r>
            <a:r>
              <a:rPr lang="en-US" sz="1700" dirty="0" err="1"/>
              <a:t>avendo</a:t>
            </a:r>
            <a:r>
              <a:rPr lang="en-US" sz="1700" dirty="0"/>
              <a:t> </a:t>
            </a:r>
            <a:r>
              <a:rPr lang="en-US" sz="1700" dirty="0" err="1"/>
              <a:t>cura</a:t>
            </a:r>
            <a:r>
              <a:rPr lang="en-US" sz="1700" dirty="0"/>
              <a:t> </a:t>
            </a:r>
            <a:r>
              <a:rPr lang="en-US" sz="1700" dirty="0" err="1"/>
              <a:t>che</a:t>
            </a:r>
            <a:r>
              <a:rPr lang="en-US" sz="1700" dirty="0"/>
              <a:t> la </a:t>
            </a:r>
            <a:r>
              <a:rPr lang="en-US" sz="1700" dirty="0" err="1"/>
              <a:t>qualità</a:t>
            </a:r>
            <a:r>
              <a:rPr lang="en-US" sz="1700" dirty="0"/>
              <a:t> del </a:t>
            </a:r>
            <a:r>
              <a:rPr lang="en-US" sz="1700" dirty="0" err="1"/>
              <a:t>prodotto</a:t>
            </a:r>
            <a:r>
              <a:rPr lang="en-US" sz="1700" dirty="0"/>
              <a:t> </a:t>
            </a:r>
            <a:r>
              <a:rPr lang="en-US" sz="1700" dirty="0" err="1"/>
              <a:t>sviluppato</a:t>
            </a:r>
            <a:r>
              <a:rPr lang="en-US" sz="1700" dirty="0"/>
              <a:t> </a:t>
            </a:r>
            <a:r>
              <a:rPr lang="en-US" sz="1700" dirty="0" err="1"/>
              <a:t>nella</a:t>
            </a:r>
            <a:r>
              <a:rPr lang="en-US" sz="1700" dirty="0"/>
              <a:t> </a:t>
            </a:r>
            <a:r>
              <a:rPr lang="en-US" sz="1700" dirty="0" err="1"/>
              <a:t>fase</a:t>
            </a:r>
            <a:r>
              <a:rPr lang="en-US" sz="1700" dirty="0"/>
              <a:t> </a:t>
            </a:r>
            <a:r>
              <a:rPr lang="en-US" sz="1700" dirty="0" err="1"/>
              <a:t>precedente</a:t>
            </a:r>
            <a:r>
              <a:rPr lang="en-US" sz="1700" dirty="0"/>
              <a:t> non </a:t>
            </a:r>
            <a:r>
              <a:rPr lang="en-US" sz="1700" dirty="0" err="1"/>
              <a:t>sia</a:t>
            </a:r>
            <a:r>
              <a:rPr lang="en-US" sz="1700" dirty="0"/>
              <a:t> </a:t>
            </a:r>
            <a:r>
              <a:rPr lang="en-US" sz="1700" dirty="0" err="1"/>
              <a:t>stato</a:t>
            </a:r>
            <a:r>
              <a:rPr lang="en-US" sz="1700" dirty="0"/>
              <a:t> </a:t>
            </a:r>
            <a:r>
              <a:rPr lang="en-US" sz="1700" dirty="0" err="1"/>
              <a:t>intaccato</a:t>
            </a:r>
            <a:r>
              <a:rPr lang="en-US" sz="1700" dirty="0"/>
              <a:t> </a:t>
            </a:r>
            <a:r>
              <a:rPr lang="en-US" sz="1700" dirty="0" err="1"/>
              <a:t>dalle</a:t>
            </a:r>
            <a:r>
              <a:rPr lang="en-US" sz="1700" dirty="0"/>
              <a:t> </a:t>
            </a:r>
            <a:r>
              <a:rPr lang="en-US" sz="1700" dirty="0" err="1"/>
              <a:t>modifiche</a:t>
            </a:r>
            <a:r>
              <a:rPr lang="en-US" sz="1700" dirty="0"/>
              <a:t> </a:t>
            </a:r>
            <a:r>
              <a:rPr lang="en-US" sz="1700" dirty="0" err="1"/>
              <a:t>apportare</a:t>
            </a:r>
            <a:r>
              <a:rPr lang="en-US" sz="1700" dirty="0"/>
              <a:t>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700" dirty="0"/>
              <a:t>Il </a:t>
            </a:r>
            <a:r>
              <a:rPr lang="en-US" sz="1700" dirty="0" err="1"/>
              <a:t>lavoro</a:t>
            </a:r>
            <a:r>
              <a:rPr lang="en-US" sz="1700" dirty="0"/>
              <a:t> di test </a:t>
            </a:r>
            <a:r>
              <a:rPr lang="en-US" sz="1700" dirty="0" err="1"/>
              <a:t>che</a:t>
            </a:r>
            <a:r>
              <a:rPr lang="en-US" sz="1700" dirty="0"/>
              <a:t> è </a:t>
            </a:r>
            <a:r>
              <a:rPr lang="en-US" sz="1700" dirty="0" err="1"/>
              <a:t>stato</a:t>
            </a:r>
            <a:r>
              <a:rPr lang="en-US" sz="1700" dirty="0"/>
              <a:t> </a:t>
            </a:r>
            <a:r>
              <a:rPr lang="en-US" sz="1700" dirty="0" err="1"/>
              <a:t>fatto</a:t>
            </a:r>
            <a:r>
              <a:rPr lang="en-US" sz="1700" dirty="0"/>
              <a:t> </a:t>
            </a:r>
            <a:r>
              <a:rPr lang="en-US" sz="1700" dirty="0" err="1"/>
              <a:t>complessivamente</a:t>
            </a:r>
            <a:r>
              <a:rPr lang="en-US" sz="1700" dirty="0"/>
              <a:t> è </a:t>
            </a:r>
            <a:r>
              <a:rPr lang="en-US" sz="1700" dirty="0" err="1"/>
              <a:t>stato</a:t>
            </a:r>
            <a:r>
              <a:rPr lang="en-US" sz="1700" dirty="0"/>
              <a:t> </a:t>
            </a:r>
            <a:r>
              <a:rPr lang="en-US" sz="1700" dirty="0" err="1"/>
              <a:t>svolto</a:t>
            </a:r>
            <a:r>
              <a:rPr lang="en-US" sz="1700" dirty="0"/>
              <a:t> </a:t>
            </a:r>
            <a:r>
              <a:rPr lang="en-US" sz="1700" dirty="0" err="1"/>
              <a:t>sulla</a:t>
            </a:r>
            <a:r>
              <a:rPr lang="en-US" sz="1700" dirty="0"/>
              <a:t> </a:t>
            </a:r>
            <a:r>
              <a:rPr lang="en-US" sz="1700" dirty="0" err="1"/>
              <a:t>piattaforma</a:t>
            </a:r>
            <a:r>
              <a:rPr lang="en-US" sz="1700" dirty="0"/>
              <a:t> software XAMPP </a:t>
            </a:r>
            <a:r>
              <a:rPr lang="en-US" sz="1700" dirty="0" err="1"/>
              <a:t>che</a:t>
            </a:r>
            <a:r>
              <a:rPr lang="en-US" sz="1700" dirty="0"/>
              <a:t> ci ha </a:t>
            </a:r>
            <a:r>
              <a:rPr lang="en-US" sz="1700" dirty="0" err="1"/>
              <a:t>dato</a:t>
            </a:r>
            <a:r>
              <a:rPr lang="en-US" sz="1700" dirty="0"/>
              <a:t> la </a:t>
            </a:r>
            <a:r>
              <a:rPr lang="en-US" sz="1700" dirty="0" err="1"/>
              <a:t>possibilità</a:t>
            </a:r>
            <a:r>
              <a:rPr lang="en-US" sz="1700" dirty="0"/>
              <a:t> di </a:t>
            </a:r>
            <a:r>
              <a:rPr lang="en-US" sz="1700" dirty="0" err="1"/>
              <a:t>emulare</a:t>
            </a:r>
            <a:r>
              <a:rPr lang="en-US" sz="1700" dirty="0"/>
              <a:t> un web server e la </a:t>
            </a:r>
            <a:r>
              <a:rPr lang="en-US" sz="1700" dirty="0" err="1"/>
              <a:t>comunizione</a:t>
            </a:r>
            <a:r>
              <a:rPr lang="en-US" sz="1700" dirty="0"/>
              <a:t> con il Database MySQL </a:t>
            </a:r>
            <a:r>
              <a:rPr lang="en-US" sz="1700" dirty="0" err="1"/>
              <a:t>tramite</a:t>
            </a:r>
            <a:r>
              <a:rPr lang="en-US" sz="1700" dirty="0"/>
              <a:t> </a:t>
            </a:r>
            <a:r>
              <a:rPr lang="en-US" sz="1700" dirty="0" err="1"/>
              <a:t>l’accesso</a:t>
            </a:r>
            <a:r>
              <a:rPr lang="en-US" sz="1700" dirty="0"/>
              <a:t> a localhost.</a:t>
            </a:r>
          </a:p>
        </p:txBody>
      </p:sp>
    </p:spTree>
    <p:extLst>
      <p:ext uri="{BB962C8B-B14F-4D97-AF65-F5344CB8AC3E}">
        <p14:creationId xmlns:p14="http://schemas.microsoft.com/office/powerpoint/2010/main" val="252927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3D131-EEFA-4662-8C61-30A3B0BB8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47" r="9091" b="125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F15A809-76AA-4222-A58E-9A44449D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Vantaggi</a:t>
            </a:r>
            <a:r>
              <a:rPr lang="en-US" dirty="0"/>
              <a:t> </a:t>
            </a:r>
            <a:r>
              <a:rPr lang="en-US" dirty="0" err="1"/>
              <a:t>nell’utilizzo</a:t>
            </a:r>
            <a:r>
              <a:rPr lang="en-US" dirty="0"/>
              <a:t> del </a:t>
            </a:r>
            <a:r>
              <a:rPr lang="en-US" dirty="0" err="1"/>
              <a:t>wite</a:t>
            </a:r>
            <a:r>
              <a:rPr lang="en-US" dirty="0"/>
              <a:t>-box testing con </a:t>
            </a:r>
            <a:r>
              <a:rPr lang="en-US" dirty="0" err="1"/>
              <a:t>xampp</a:t>
            </a:r>
            <a:endParaRPr lang="en-US" dirty="0"/>
          </a:p>
        </p:txBody>
      </p:sp>
      <p:graphicFrame>
        <p:nvGraphicFramePr>
          <p:cNvPr id="13" name="Segnaposto contenuto 5" descr="SmartArt">
            <a:extLst>
              <a:ext uri="{FF2B5EF4-FFF2-40B4-BE49-F238E27FC236}">
                <a16:creationId xmlns:a16="http://schemas.microsoft.com/office/drawing/2014/main" id="{CFE50AF0-DF8D-4774-A2D2-1A19D8427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348615"/>
              </p:ext>
            </p:extLst>
          </p:nvPr>
        </p:nvGraphicFramePr>
        <p:xfrm>
          <a:off x="581192" y="2438399"/>
          <a:ext cx="7216607" cy="3564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723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6" y="1419226"/>
            <a:ext cx="3703319" cy="174676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Grazie per l’attenzione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7420" y="5777881"/>
            <a:ext cx="3081576" cy="356220"/>
          </a:xfrm>
        </p:spPr>
        <p:txBody>
          <a:bodyPr rtlCol="0">
            <a:noAutofit/>
          </a:bodyPr>
          <a:lstStyle/>
          <a:p>
            <a:pPr algn="ctr" rtl="0"/>
            <a:r>
              <a:rPr lang="it-IT" sz="2800" b="1" i="1" dirty="0">
                <a:solidFill>
                  <a:schemeClr val="bg2"/>
                </a:solidFill>
              </a:rPr>
              <a:t>Team 6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Circuito">
  <a:themeElements>
    <a:clrScheme name="Personalizzato 1">
      <a:dk1>
        <a:srgbClr val="4A66AC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581</Words>
  <Application>Microsoft Office PowerPoint</Application>
  <PresentationFormat>Widescreen</PresentationFormat>
  <Paragraphs>39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Calibri</vt:lpstr>
      <vt:lpstr>Gill Sans MT</vt:lpstr>
      <vt:lpstr>Tw Cen MT</vt:lpstr>
      <vt:lpstr>Wingdings 2</vt:lpstr>
      <vt:lpstr>Dividendo</vt:lpstr>
      <vt:lpstr>Circuito</vt:lpstr>
      <vt:lpstr>second sprint</vt:lpstr>
      <vt:lpstr>AGGIORNAMENTO DEL DATABASE</vt:lpstr>
      <vt:lpstr>Planner home page</vt:lpstr>
      <vt:lpstr>MAintainer home page</vt:lpstr>
      <vt:lpstr>Repository manager home page</vt:lpstr>
      <vt:lpstr>Testing UNITARIO E DI AGGREGAZIONE</vt:lpstr>
      <vt:lpstr>Vantaggi nell’utilizzo del wite-box testing con xampp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sprint</dc:title>
  <dc:creator>VERONICA SALVATI</dc:creator>
  <cp:lastModifiedBy>VERONICA SALVATI</cp:lastModifiedBy>
  <cp:revision>2</cp:revision>
  <dcterms:created xsi:type="dcterms:W3CDTF">2020-12-18T12:49:55Z</dcterms:created>
  <dcterms:modified xsi:type="dcterms:W3CDTF">2020-12-18T12:58:15Z</dcterms:modified>
</cp:coreProperties>
</file>