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68" r:id="rId6"/>
    <p:sldId id="259" r:id="rId7"/>
    <p:sldId id="285" r:id="rId8"/>
    <p:sldId id="298" r:id="rId9"/>
    <p:sldId id="304" r:id="rId10"/>
    <p:sldId id="305" r:id="rId11"/>
    <p:sldId id="306" r:id="rId12"/>
    <p:sldId id="283" r:id="rId13"/>
    <p:sldId id="299" r:id="rId14"/>
    <p:sldId id="307" r:id="rId15"/>
    <p:sldId id="308" r:id="rId16"/>
    <p:sldId id="309" r:id="rId17"/>
    <p:sldId id="286" r:id="rId18"/>
    <p:sldId id="300" r:id="rId19"/>
    <p:sldId id="313" r:id="rId20"/>
    <p:sldId id="312" r:id="rId21"/>
    <p:sldId id="311" r:id="rId22"/>
    <p:sldId id="310" r:id="rId23"/>
    <p:sldId id="287" r:id="rId24"/>
    <p:sldId id="301" r:id="rId25"/>
    <p:sldId id="314" r:id="rId26"/>
    <p:sldId id="315" r:id="rId27"/>
    <p:sldId id="316" r:id="rId28"/>
    <p:sldId id="288" r:id="rId29"/>
    <p:sldId id="302" r:id="rId30"/>
    <p:sldId id="317" r:id="rId31"/>
    <p:sldId id="318" r:id="rId32"/>
    <p:sldId id="296" r:id="rId33"/>
    <p:sldId id="295" r:id="rId34"/>
    <p:sldId id="297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56C4F-D730-444B-98D0-A21A8335015F}">
          <p14:sldIdLst>
            <p14:sldId id="257"/>
            <p14:sldId id="268"/>
            <p14:sldId id="259"/>
            <p14:sldId id="285"/>
            <p14:sldId id="298"/>
            <p14:sldId id="304"/>
            <p14:sldId id="305"/>
            <p14:sldId id="306"/>
            <p14:sldId id="283"/>
            <p14:sldId id="299"/>
            <p14:sldId id="307"/>
            <p14:sldId id="308"/>
            <p14:sldId id="309"/>
            <p14:sldId id="286"/>
            <p14:sldId id="300"/>
            <p14:sldId id="313"/>
            <p14:sldId id="312"/>
            <p14:sldId id="311"/>
            <p14:sldId id="310"/>
            <p14:sldId id="287"/>
            <p14:sldId id="301"/>
            <p14:sldId id="314"/>
            <p14:sldId id="315"/>
            <p14:sldId id="316"/>
            <p14:sldId id="288"/>
            <p14:sldId id="302"/>
            <p14:sldId id="317"/>
            <p14:sldId id="318"/>
            <p14:sldId id="296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>
      <p:cViewPr varScale="1">
        <p:scale>
          <a:sx n="100" d="100"/>
          <a:sy n="100" d="100"/>
        </p:scale>
        <p:origin x="108" y="3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Operating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Pierce </a:t>
            </a:r>
            <a:r>
              <a:rPr lang="en-US" dirty="0" err="1"/>
              <a:t>rogg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24A0-A952-430B-BBD1-5FEED1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are the file permissions of the script?</a:t>
            </a:r>
          </a:p>
          <a:p>
            <a:pPr lvl="1"/>
            <a:r>
              <a:rPr lang="en-US" dirty="0"/>
              <a:t>-rw-rw-r--</a:t>
            </a:r>
          </a:p>
          <a:p>
            <a:r>
              <a:rPr lang="en-US" sz="2800" dirty="0"/>
              <a:t>What’s the name of the user-defined variable in the script?</a:t>
            </a:r>
          </a:p>
          <a:p>
            <a:pPr lvl="1"/>
            <a:r>
              <a:rPr lang="en-US" dirty="0"/>
              <a:t>text</a:t>
            </a:r>
          </a:p>
          <a:p>
            <a:r>
              <a:rPr lang="en-US" sz="2800" dirty="0"/>
              <a:t>Which redirection meta-character is used in the script? What does it do?</a:t>
            </a:r>
          </a:p>
          <a:p>
            <a:pPr lvl="1"/>
            <a:r>
              <a:rPr lang="en-US" dirty="0"/>
              <a:t>Adds the script to MyToDoList file</a:t>
            </a:r>
          </a:p>
        </p:txBody>
      </p:sp>
    </p:spTree>
    <p:extLst>
      <p:ext uri="{BB962C8B-B14F-4D97-AF65-F5344CB8AC3E}">
        <p14:creationId xmlns:p14="http://schemas.microsoft.com/office/powerpoint/2010/main" val="75476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4635BE-9799-4693-B523-65BD2DD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Change Script File Permissions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C8C5AC7F-0CE1-4F5F-A655-1EC85129A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 r="-1" b="17624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05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Set the PATH Variable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D72CFE17-8556-4C84-ABC0-87A0D4A1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607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461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Make the PATH Variable Permanent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383BDBB3-8C8A-4CA8-89A6-8CB1069F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0" b="1"/>
          <a:stretch/>
        </p:blipFill>
        <p:spPr>
          <a:xfrm>
            <a:off x="1218883" y="2131619"/>
            <a:ext cx="10360501" cy="3602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34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0012" y="2209801"/>
            <a:ext cx="9982199" cy="121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User and 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161286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Users and Groups in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24A0-A952-430B-BBD1-5FEED1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does the -3 option in the tail command do?</a:t>
            </a:r>
          </a:p>
          <a:p>
            <a:pPr lvl="1"/>
            <a:r>
              <a:rPr lang="en-US" dirty="0"/>
              <a:t>it displays the last 3 lines of the file instead of the default 10</a:t>
            </a:r>
          </a:p>
          <a:p>
            <a:r>
              <a:rPr lang="en-US" sz="2800" dirty="0"/>
              <a:t>Which line of the /etc/group file lists members of the “students” group?</a:t>
            </a:r>
          </a:p>
          <a:p>
            <a:pPr lvl="1"/>
            <a:r>
              <a:rPr lang="en-US" dirty="0"/>
              <a:t>students:x:1002:progg,mary</a:t>
            </a:r>
          </a:p>
        </p:txBody>
      </p:sp>
    </p:spTree>
    <p:extLst>
      <p:ext uri="{BB962C8B-B14F-4D97-AF65-F5344CB8AC3E}">
        <p14:creationId xmlns:p14="http://schemas.microsoft.com/office/powerpoint/2010/main" val="235837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Test User and Group Settings</a:t>
            </a:r>
          </a:p>
        </p:txBody>
      </p:sp>
      <p:pic>
        <p:nvPicPr>
          <p:cNvPr id="4" name="Picture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3BFBD90-3575-4CBC-B715-1A508D291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607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57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Add Users in GUI</a:t>
            </a:r>
          </a:p>
        </p:txBody>
      </p:sp>
      <p:pic>
        <p:nvPicPr>
          <p:cNvPr id="4" name="Picture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0FA55BA-3E92-4FEF-941A-C495BC597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607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14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F55AFDD-0DDB-4601-9F69-62860B2C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sz="3600" dirty="0"/>
              <a:t>Remove Users and Groups</a:t>
            </a:r>
            <a:endParaRPr lang="en-US" dirty="0"/>
          </a:p>
        </p:txBody>
      </p:sp>
      <p:pic>
        <p:nvPicPr>
          <p:cNvPr id="4" name="Picture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819121C-BD31-4CB6-8AD5-675C9BA4F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r="-1" b="10303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26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Remove Users and Groups</a:t>
            </a:r>
          </a:p>
        </p:txBody>
      </p:sp>
      <p:pic>
        <p:nvPicPr>
          <p:cNvPr id="4" name="Picture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20694A92-5BFA-446A-AFBE-92E3502E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0" r="15580"/>
          <a:stretch>
            <a:fillRect/>
          </a:stretch>
        </p:blipFill>
        <p:spPr>
          <a:xfrm>
            <a:off x="3567954" y="1701797"/>
            <a:ext cx="5662359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95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is an opensource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362199"/>
            <a:ext cx="8938472" cy="10668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1178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Connect the Ubuntu VM to the Internet</a:t>
            </a:r>
            <a:endParaRPr lang="en-US" dirty="0"/>
          </a:p>
        </p:txBody>
      </p:sp>
      <p:pic>
        <p:nvPicPr>
          <p:cNvPr id="4" name="Picture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DAE856-6D24-4F86-9B95-01E27A93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r="7817"/>
          <a:stretch>
            <a:fillRect/>
          </a:stretch>
        </p:blipFill>
        <p:spPr>
          <a:xfrm>
            <a:off x="3121025" y="1701797"/>
            <a:ext cx="6556216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190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Discover Host IP Configurations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38E67-6142-4BE9-9607-CA982C52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838200"/>
            <a:ext cx="5078677" cy="5040134"/>
          </a:xfrm>
        </p:spPr>
        <p:txBody>
          <a:bodyPr/>
          <a:lstStyle/>
          <a:p>
            <a:r>
              <a:rPr lang="en-US" sz="2800" dirty="0"/>
              <a:t>What is the IP address of your Ubuntu machine</a:t>
            </a:r>
          </a:p>
          <a:p>
            <a:pPr lvl="1"/>
            <a:r>
              <a:rPr lang="en-US" dirty="0"/>
              <a:t>192.168.0.1</a:t>
            </a:r>
          </a:p>
          <a:p>
            <a:r>
              <a:rPr lang="en-US" sz="2800" dirty="0"/>
              <a:t>What is the IP address of its default gateway?</a:t>
            </a:r>
          </a:p>
          <a:p>
            <a:pPr lvl="1"/>
            <a:r>
              <a:rPr lang="en-US" dirty="0"/>
              <a:t>169.254.0.0</a:t>
            </a:r>
          </a:p>
          <a:p>
            <a:r>
              <a:rPr lang="en-US" sz="2800" dirty="0"/>
              <a:t>What is the IP address of its DNS server?</a:t>
            </a:r>
          </a:p>
          <a:p>
            <a:pPr lvl="1"/>
            <a:r>
              <a:rPr lang="en-US" dirty="0"/>
              <a:t>8.8.8.8</a:t>
            </a:r>
          </a:p>
        </p:txBody>
      </p:sp>
      <p:pic>
        <p:nvPicPr>
          <p:cNvPr id="4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F7FBB09F-9E4D-44F3-8308-8B07A0D8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r="14473"/>
          <a:stretch>
            <a:fillRect/>
          </a:stretch>
        </p:blipFill>
        <p:spPr>
          <a:xfrm>
            <a:off x="6500707" y="2000746"/>
            <a:ext cx="5078677" cy="3877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4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Manage Network </a:t>
            </a:r>
            <a:r>
              <a:rPr lang="en-US" dirty="0"/>
              <a:t>I</a:t>
            </a:r>
            <a:r>
              <a:rPr lang="en-US" sz="3600" dirty="0"/>
              <a:t>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24A0-A952-430B-BBD1-5FEED1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Which DHCP message is shown in the output of the </a:t>
            </a:r>
            <a:r>
              <a:rPr lang="en-US" sz="2800" b="1" dirty="0" err="1"/>
              <a:t>sudo</a:t>
            </a:r>
            <a:r>
              <a:rPr lang="en-US" sz="2800" b="1" dirty="0"/>
              <a:t> </a:t>
            </a:r>
            <a:r>
              <a:rPr lang="en-US" sz="2800" b="1" dirty="0" err="1"/>
              <a:t>dhclient</a:t>
            </a:r>
            <a:r>
              <a:rPr lang="en-US" sz="2800" b="1" dirty="0"/>
              <a:t> –v –r ens33</a:t>
            </a:r>
            <a:r>
              <a:rPr lang="en-US" sz="2800" dirty="0"/>
              <a:t> command?</a:t>
            </a:r>
          </a:p>
          <a:p>
            <a:pPr lvl="1"/>
            <a:r>
              <a:rPr lang="en-US" dirty="0"/>
              <a:t>the default gateways</a:t>
            </a:r>
          </a:p>
          <a:p>
            <a:pPr marL="37788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4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Use Network Utilities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80DF4A55-4E99-45C3-B560-4597C1FC4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" b="4036"/>
          <a:stretch>
            <a:fillRect/>
          </a:stretch>
        </p:blipFill>
        <p:spPr>
          <a:xfrm>
            <a:off x="3119341" y="1701797"/>
            <a:ext cx="6559584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898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666999"/>
            <a:ext cx="8938472" cy="762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System Performance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354011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Monitor Linux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24A0-A952-430B-BBD1-5FEED1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default action of the </a:t>
            </a:r>
            <a:r>
              <a:rPr lang="en-US" sz="2800" b="1" dirty="0"/>
              <a:t>15 SIGTERM </a:t>
            </a:r>
            <a:r>
              <a:rPr lang="en-US" sz="2800" dirty="0"/>
              <a:t>kill signal?</a:t>
            </a:r>
          </a:p>
          <a:p>
            <a:pPr lvl="1"/>
            <a:r>
              <a:rPr lang="en-US" dirty="0"/>
              <a:t>end the process with force</a:t>
            </a:r>
          </a:p>
          <a:p>
            <a:r>
              <a:rPr lang="en-US" sz="2800" dirty="0"/>
              <a:t>In the System Monitor window, click on </a:t>
            </a:r>
            <a:r>
              <a:rPr lang="en-US" sz="2800" b="1" dirty="0"/>
              <a:t>% CPU</a:t>
            </a:r>
            <a:r>
              <a:rPr lang="en-US" sz="2800" dirty="0"/>
              <a:t> to sort the processes by CPU load. Which process shows the highest percentage of CPU usage?</a:t>
            </a:r>
          </a:p>
          <a:p>
            <a:pPr lvl="1"/>
            <a:r>
              <a:rPr lang="en-US" dirty="0"/>
              <a:t>Gnome Shell</a:t>
            </a:r>
          </a:p>
        </p:txBody>
      </p:sp>
    </p:spTree>
    <p:extLst>
      <p:ext uri="{BB962C8B-B14F-4D97-AF65-F5344CB8AC3E}">
        <p14:creationId xmlns:p14="http://schemas.microsoft.com/office/powerpoint/2010/main" val="250331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24A0-A952-430B-BBD1-5FEED1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flag value is displayed in the output?</a:t>
            </a:r>
          </a:p>
          <a:p>
            <a:pPr lvl="1"/>
            <a:r>
              <a:rPr lang="en-US" dirty="0"/>
              <a:t>-s</a:t>
            </a:r>
          </a:p>
          <a:p>
            <a:r>
              <a:rPr lang="en-US" sz="2800" dirty="0"/>
              <a:t>.Why is the name of the user who ran the processes shown as root, not your username?</a:t>
            </a:r>
          </a:p>
          <a:p>
            <a:pPr lvl="1"/>
            <a:r>
              <a:rPr lang="en-US" dirty="0"/>
              <a:t>Because the –s command shows that the command was ran by the super or root user.</a:t>
            </a:r>
          </a:p>
        </p:txBody>
      </p:sp>
    </p:spTree>
    <p:extLst>
      <p:ext uri="{BB962C8B-B14F-4D97-AF65-F5344CB8AC3E}">
        <p14:creationId xmlns:p14="http://schemas.microsoft.com/office/powerpoint/2010/main" val="323948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Monitor Network Bandwidth Usage</a:t>
            </a:r>
          </a:p>
        </p:txBody>
      </p:sp>
      <p:pic>
        <p:nvPicPr>
          <p:cNvPr id="5" name="Content Placeholder 4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2F90A278-D43C-4F6F-93D2-BD61F6DF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39" y="1701797"/>
            <a:ext cx="8225388" cy="4462272"/>
          </a:xfrm>
          <a:noFill/>
        </p:spPr>
      </p:pic>
    </p:spTree>
    <p:extLst>
      <p:ext uri="{BB962C8B-B14F-4D97-AF65-F5344CB8AC3E}">
        <p14:creationId xmlns:p14="http://schemas.microsoft.com/office/powerpoint/2010/main" val="105741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D754-3084-4206-920B-7FC45807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1C55-A768-475A-87D1-4146D33D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challenge was learning all of the commands and getting the spacing and everything exact.</a:t>
            </a:r>
          </a:p>
        </p:txBody>
      </p:sp>
    </p:spTree>
    <p:extLst>
      <p:ext uri="{BB962C8B-B14F-4D97-AF65-F5344CB8AC3E}">
        <p14:creationId xmlns:p14="http://schemas.microsoft.com/office/powerpoint/2010/main" val="41094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1219199"/>
          </a:xfrm>
        </p:spPr>
        <p:txBody>
          <a:bodyPr/>
          <a:lstStyle/>
          <a:p>
            <a:pPr algn="ctr"/>
            <a:r>
              <a:rPr lang="en-US" dirty="0"/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4AA5-A9D1-4DD8-BD7D-8970E924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Skills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1972-9BD4-45E7-9C89-21C3D884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System Administration</a:t>
            </a:r>
          </a:p>
          <a:p>
            <a:r>
              <a:rPr lang="en-US" dirty="0"/>
              <a:t>Command Line Knowledge</a:t>
            </a:r>
          </a:p>
          <a:p>
            <a:r>
              <a:rPr lang="en-US" dirty="0"/>
              <a:t>Virtual Machine usage</a:t>
            </a:r>
          </a:p>
        </p:txBody>
      </p:sp>
    </p:spTree>
    <p:extLst>
      <p:ext uri="{BB962C8B-B14F-4D97-AF65-F5344CB8AC3E}">
        <p14:creationId xmlns:p14="http://schemas.microsoft.com/office/powerpoint/2010/main" val="36690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5DA0-7254-4279-920A-3078D5B2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1B69-5868-4CFA-B1B5-DDF148E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 all, this was a fun project and I really enjoyed learning how to interact with an operating system through </a:t>
            </a:r>
            <a:r>
              <a:rPr lang="en-US"/>
              <a:t>the command line.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590799"/>
            <a:ext cx="8938472" cy="838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Linux Filesystem Hierarchy</a:t>
            </a:r>
          </a:p>
        </p:txBody>
      </p:sp>
    </p:spTree>
    <p:extLst>
      <p:ext uri="{BB962C8B-B14F-4D97-AF65-F5344CB8AC3E}">
        <p14:creationId xmlns:p14="http://schemas.microsoft.com/office/powerpoint/2010/main" val="365730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Times New Roman" panose="02020603050405020304" pitchFamily="18" charset="0"/>
              </a:rPr>
              <a:t>Navigate the Linux filesystem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24A0-A952-430B-BBD1-5FEED1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pwd command an acronym for? What about the cd command?</a:t>
            </a:r>
          </a:p>
          <a:p>
            <a:pPr lvl="1"/>
            <a:r>
              <a:rPr lang="en-US" dirty="0"/>
              <a:t>Print Working Directory</a:t>
            </a:r>
          </a:p>
          <a:p>
            <a:r>
              <a:rPr lang="en-US" sz="2800" dirty="0"/>
              <a:t>Explain the differences between a relative path and an absolute/full path in Linux.</a:t>
            </a:r>
          </a:p>
          <a:p>
            <a:pPr lvl="1"/>
            <a:r>
              <a:rPr lang="en-US" dirty="0"/>
              <a:t>absolute path is the path to get to a specific file from the home directory and the relative path is the path to a file from where you currently are.</a:t>
            </a:r>
          </a:p>
        </p:txBody>
      </p:sp>
    </p:spTree>
    <p:extLst>
      <p:ext uri="{BB962C8B-B14F-4D97-AF65-F5344CB8AC3E}">
        <p14:creationId xmlns:p14="http://schemas.microsoft.com/office/powerpoint/2010/main" val="11787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Create directories and files</a:t>
            </a:r>
            <a:endParaRPr lang="en-US" dirty="0"/>
          </a:p>
        </p:txBody>
      </p:sp>
      <p:pic>
        <p:nvPicPr>
          <p:cNvPr id="4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7A401145-411E-4406-A2F5-0A189033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1875"/>
          <a:stretch>
            <a:fillRect/>
          </a:stretch>
        </p:blipFill>
        <p:spPr>
          <a:xfrm>
            <a:off x="3573517" y="1701797"/>
            <a:ext cx="5651233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31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sz="3600" dirty="0">
                <a:ea typeface="Times New Roman" panose="02020603050405020304" pitchFamily="18" charset="0"/>
              </a:rPr>
              <a:t>Copy and remove directories and files</a:t>
            </a:r>
            <a:endParaRPr lang="en-US" dirty="0"/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C5FC7E2F-EBD5-4118-BF67-AC661F25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2" b="5092"/>
          <a:stretch>
            <a:fillRect/>
          </a:stretch>
        </p:blipFill>
        <p:spPr>
          <a:xfrm>
            <a:off x="3119769" y="1701797"/>
            <a:ext cx="6558729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871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786-BAEB-4BE7-9966-BF8FCAED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Locate directories and files</a:t>
            </a:r>
            <a:endParaRPr lang="en-US" dirty="0"/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28276168-FFCA-4305-AB6E-2D6D65F8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1" b="18961"/>
          <a:stretch>
            <a:fillRect/>
          </a:stretch>
        </p:blipFill>
        <p:spPr>
          <a:xfrm>
            <a:off x="3119533" y="1701797"/>
            <a:ext cx="65592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772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667000"/>
            <a:ext cx="8938472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Linux Shell Scripts</a:t>
            </a:r>
          </a:p>
        </p:txBody>
      </p:sp>
    </p:spTree>
    <p:extLst>
      <p:ext uri="{BB962C8B-B14F-4D97-AF65-F5344CB8AC3E}">
        <p14:creationId xmlns:p14="http://schemas.microsoft.com/office/powerpoint/2010/main" val="264661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592</TotalTime>
  <Words>484</Words>
  <Application>Microsoft Office PowerPoint</Application>
  <PresentationFormat>Custom</PresentationFormat>
  <Paragraphs>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Tech 16x9</vt:lpstr>
      <vt:lpstr>Linux Operating System</vt:lpstr>
      <vt:lpstr>Introduction</vt:lpstr>
      <vt:lpstr>Development Process</vt:lpstr>
      <vt:lpstr>Linux Filesystem Hierarchy</vt:lpstr>
      <vt:lpstr>Navigate the Linux filesystem tree</vt:lpstr>
      <vt:lpstr>Create directories and files</vt:lpstr>
      <vt:lpstr>Copy and remove directories and files</vt:lpstr>
      <vt:lpstr>Locate directories and files</vt:lpstr>
      <vt:lpstr>Linux Shell Scripts</vt:lpstr>
      <vt:lpstr>Create a Shell Script</vt:lpstr>
      <vt:lpstr>Change Script File Permissions</vt:lpstr>
      <vt:lpstr>Set the PATH Variable</vt:lpstr>
      <vt:lpstr>Make the PATH Variable Permanent</vt:lpstr>
      <vt:lpstr>User and Group Management</vt:lpstr>
      <vt:lpstr>Add Users and Groups in CLI</vt:lpstr>
      <vt:lpstr>Test User and Group Settings</vt:lpstr>
      <vt:lpstr>Add Users in GUI</vt:lpstr>
      <vt:lpstr>Remove Users and Groups</vt:lpstr>
      <vt:lpstr>Remove Users and Groups</vt:lpstr>
      <vt:lpstr>Network Configuration</vt:lpstr>
      <vt:lpstr>Connect the Ubuntu VM to the Internet</vt:lpstr>
      <vt:lpstr>Discover Host IP Configurations</vt:lpstr>
      <vt:lpstr>Manage Network Interfaces</vt:lpstr>
      <vt:lpstr>Use Network Utilities</vt:lpstr>
      <vt:lpstr>System Performance Monitoring</vt:lpstr>
      <vt:lpstr>Monitor Linux Processes</vt:lpstr>
      <vt:lpstr>PowerPoint Presentation</vt:lpstr>
      <vt:lpstr>Monitor Network Bandwidth Usage</vt:lpstr>
      <vt:lpstr>Challenges</vt:lpstr>
      <vt:lpstr>Career Skills Learned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Weather Tracker</dc:title>
  <dc:creator>Pierce Rogg</dc:creator>
  <cp:lastModifiedBy>Pierce Rogg</cp:lastModifiedBy>
  <cp:revision>18</cp:revision>
  <dcterms:created xsi:type="dcterms:W3CDTF">2021-02-27T19:56:58Z</dcterms:created>
  <dcterms:modified xsi:type="dcterms:W3CDTF">2021-02-28T05:49:47Z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