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7" r:id="rId6"/>
    <p:sldId id="25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DEEE8F-E914-4F4B-9D73-39549D3B6027}">
          <p14:sldIdLst>
            <p14:sldId id="258"/>
            <p14:sldId id="267"/>
          </p14:sldIdLst>
        </p14:section>
        <p14:section name="Untitled Section" id="{DBCE181E-3518-0449-993F-7C15ECAF6CF3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brouck, Dirk" initials="D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B48"/>
    <a:srgbClr val="EA5B0C"/>
    <a:srgbClr val="4D933D"/>
    <a:srgbClr val="009091"/>
    <a:srgbClr val="9BC547"/>
    <a:srgbClr val="126A20"/>
    <a:srgbClr val="A0D5D9"/>
    <a:srgbClr val="017EA7"/>
    <a:srgbClr val="126A21"/>
    <a:srgbClr val="52B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A3AED-7068-4C7B-8D95-6905A09F76A0}" v="115" dt="2021-02-17T12:54:28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115" autoAdjust="0"/>
  </p:normalViewPr>
  <p:slideViewPr>
    <p:cSldViewPr>
      <p:cViewPr varScale="1">
        <p:scale>
          <a:sx n="105" d="100"/>
          <a:sy n="105" d="100"/>
        </p:scale>
        <p:origin x="1812" y="102"/>
      </p:cViewPr>
      <p:guideLst>
        <p:guide orient="horz" pos="2160"/>
        <p:guide pos="288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5872"/>
          </a:xfrm>
          <a:prstGeom prst="rect">
            <a:avLst/>
          </a:prstGeom>
        </p:spPr>
        <p:txBody>
          <a:bodyPr vert="horz" lIns="91399" tIns="45700" rIns="91399" bIns="4570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5872"/>
          </a:xfrm>
          <a:prstGeom prst="rect">
            <a:avLst/>
          </a:prstGeom>
        </p:spPr>
        <p:txBody>
          <a:bodyPr vert="horz" lIns="91399" tIns="45700" rIns="91399" bIns="45700" rtlCol="0"/>
          <a:lstStyle>
            <a:lvl1pPr algn="r">
              <a:defRPr sz="1200"/>
            </a:lvl1pPr>
          </a:lstStyle>
          <a:p>
            <a:fld id="{AE9B7E70-F9DA-488E-ABAA-710BAFD69AAC}" type="datetimeFigureOut">
              <a:rPr lang="de-DE" smtClean="0"/>
              <a:pPr/>
              <a:t>18.02.2021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6"/>
            <a:ext cx="2945862" cy="495872"/>
          </a:xfrm>
          <a:prstGeom prst="rect">
            <a:avLst/>
          </a:prstGeom>
        </p:spPr>
        <p:txBody>
          <a:bodyPr vert="horz" lIns="91399" tIns="45700" rIns="91399" bIns="4570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6"/>
            <a:ext cx="2945862" cy="495872"/>
          </a:xfrm>
          <a:prstGeom prst="rect">
            <a:avLst/>
          </a:prstGeom>
        </p:spPr>
        <p:txBody>
          <a:bodyPr vert="horz" lIns="91399" tIns="45700" rIns="91399" bIns="45700" rtlCol="0" anchor="b"/>
          <a:lstStyle>
            <a:lvl1pPr algn="r">
              <a:defRPr sz="1200"/>
            </a:lvl1pPr>
          </a:lstStyle>
          <a:p>
            <a:fld id="{7D9AFFC5-FDEA-4AAC-AF23-91E1E3BEDE6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58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5872"/>
          </a:xfrm>
          <a:prstGeom prst="rect">
            <a:avLst/>
          </a:prstGeom>
        </p:spPr>
        <p:txBody>
          <a:bodyPr vert="horz" lIns="99006" tIns="49503" rIns="99006" bIns="495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5872"/>
          </a:xfrm>
          <a:prstGeom prst="rect">
            <a:avLst/>
          </a:prstGeom>
        </p:spPr>
        <p:txBody>
          <a:bodyPr vert="horz" lIns="99006" tIns="49503" rIns="99006" bIns="495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F5C16B-B732-4954-97F4-7B6A4E15A264}" type="datetimeFigureOut">
              <a:rPr lang="de-DE"/>
              <a:pPr>
                <a:defRPr/>
              </a:pPr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06" tIns="49503" rIns="99006" bIns="49503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7" y="4715408"/>
            <a:ext cx="5438748" cy="4467471"/>
          </a:xfrm>
          <a:prstGeom prst="rect">
            <a:avLst/>
          </a:prstGeom>
        </p:spPr>
        <p:txBody>
          <a:bodyPr vert="horz" lIns="99006" tIns="49503" rIns="99006" bIns="49503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816"/>
            <a:ext cx="2945862" cy="495872"/>
          </a:xfrm>
          <a:prstGeom prst="rect">
            <a:avLst/>
          </a:prstGeom>
        </p:spPr>
        <p:txBody>
          <a:bodyPr vert="horz" lIns="99006" tIns="49503" rIns="99006" bIns="495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30816"/>
            <a:ext cx="2945862" cy="495872"/>
          </a:xfrm>
          <a:prstGeom prst="rect">
            <a:avLst/>
          </a:prstGeom>
        </p:spPr>
        <p:txBody>
          <a:bodyPr vert="horz" lIns="99006" tIns="49503" rIns="99006" bIns="495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2FF91AF-C841-4A5D-8A44-D167F4ADC02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43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8CD74-F0AD-4BC6-86C5-591628E7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1BDFAC-487C-4610-A3C8-7B7DD3FB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A2B6-002D-4007-BCC7-7D8191BE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0FEC-45AF-8C4C-B9E0-86616343AC92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CFEE9-135D-4A58-A14E-AF957DA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2F0AD-4CE6-4A81-8C53-240A4536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BD2-4717-8243-9E29-11E82AB59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3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08384-065D-4E46-ACD7-D201014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74C1DE-F957-4CA8-963B-DD0CC64FA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8CA77-5FDA-400E-B3DC-7AD6554D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8F4A4-4FDC-4633-8691-7598B06D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81293-60CE-42DE-B92C-6D912C3D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542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AB7A47-C190-42C6-8476-21C2D7011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69D9EB-3299-4C09-B3D9-AC07272C5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23FBB-46AF-4682-BA19-3F219AA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A518E-8F2E-49CA-98E8-ABA92DC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44902-629D-435F-B3B2-F7E6E1A0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175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">
    <p:bg>
      <p:bgPr>
        <a:solidFill>
          <a:srgbClr val="12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40"/>
            <a:ext cx="4248472" cy="150466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27493" r="20833"/>
          <a:stretch/>
        </p:blipFill>
        <p:spPr>
          <a:xfrm>
            <a:off x="-1277888" y="1268760"/>
            <a:ext cx="6804248" cy="117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057400" cy="365125"/>
          </a:xfrm>
        </p:spPr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96100" y="6356350"/>
            <a:ext cx="2057400" cy="365125"/>
          </a:xfrm>
        </p:spPr>
        <p:txBody>
          <a:bodyPr/>
          <a:lstStyle/>
          <a:p>
            <a:fld id="{52C1136C-3078-D441-9A7E-379651575C7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-27384"/>
            <a:ext cx="9144000" cy="817405"/>
          </a:xfrm>
          <a:prstGeom prst="rect">
            <a:avLst/>
          </a:prstGeom>
          <a:solidFill>
            <a:srgbClr val="123B48"/>
          </a:solidFill>
          <a:ln>
            <a:noFill/>
          </a:ln>
          <a:effectLst>
            <a:outerShdw blurRad="50800" dist="38100" sx="102000" sy="102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-27384"/>
            <a:ext cx="9144000" cy="45719"/>
          </a:xfrm>
          <a:prstGeom prst="rect">
            <a:avLst/>
          </a:prstGeom>
          <a:solidFill>
            <a:srgbClr val="EA5B0C"/>
          </a:solidFill>
          <a:ln>
            <a:noFill/>
          </a:ln>
          <a:effectLst>
            <a:outerShdw blurRad="50800" dist="38100" sx="102000" sy="102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1940273" cy="3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68000"/>
            <a:ext cx="4572000" cy="8879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27493" r="20833"/>
          <a:stretch/>
        </p:blipFill>
        <p:spPr>
          <a:xfrm>
            <a:off x="2886649" y="5229200"/>
            <a:ext cx="3370701" cy="5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4" y="652110"/>
            <a:ext cx="3175273" cy="6166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27493" r="20833"/>
          <a:stretch/>
        </p:blipFill>
        <p:spPr>
          <a:xfrm>
            <a:off x="-1277888" y="1268760"/>
            <a:ext cx="6804248" cy="117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057400" cy="365125"/>
          </a:xfrm>
        </p:spPr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96100" y="6356350"/>
            <a:ext cx="2057400" cy="365125"/>
          </a:xfrm>
        </p:spPr>
        <p:txBody>
          <a:bodyPr/>
          <a:lstStyle/>
          <a:p>
            <a:fld id="{52C1136C-3078-D441-9A7E-379651575C7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-27384"/>
            <a:ext cx="9144000" cy="817405"/>
          </a:xfrm>
          <a:prstGeom prst="rect">
            <a:avLst/>
          </a:prstGeom>
          <a:solidFill>
            <a:srgbClr val="123B48"/>
          </a:solidFill>
          <a:ln>
            <a:noFill/>
          </a:ln>
          <a:effectLst>
            <a:outerShdw blurRad="50800" dist="38100" sx="102000" sy="102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99792" y="33265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SEITENTITEL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1940273" cy="37675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-27384"/>
            <a:ext cx="9144000" cy="45719"/>
          </a:xfrm>
          <a:prstGeom prst="rect">
            <a:avLst/>
          </a:prstGeom>
          <a:solidFill>
            <a:srgbClr val="EA5B0C"/>
          </a:solidFill>
          <a:ln>
            <a:noFill/>
          </a:ln>
          <a:effectLst>
            <a:outerShdw blurRad="50800" dist="38100" sx="102000" sy="102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9E077-7C51-4B29-B6BD-8F216CC9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58280-77A9-42F9-89E4-9AAA4DA6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0DDC0-1BCB-4824-831C-67F1E4A1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8878D-67F2-4F6B-A82A-BCF490F2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EC74B-4053-4E3C-BEA8-DC67EDEC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70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56463-53B8-4596-A7FD-FBF0694A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0BB8B-A68B-4D7F-8A71-4F2B1C3D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4D1FC0-7A9A-4790-877F-107D8409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41CF6-8A45-4D29-9DEA-83A575D4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BD245-2FFE-4BC2-B794-BA5513A3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300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65FAC-ABB0-41F3-82C2-70582340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EFD68-5A2A-423C-8E13-2C838B97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3CD55-3E6E-4DD7-A74B-736FD6EA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9A88F5-DE53-44F9-9647-4009B5E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9697A-CDC7-4824-BB79-8244ECB1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6E0893-B0D9-407B-BC3C-3A71125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168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745FC-B1D8-48E9-A442-7059A9EE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B3CBC-A1EB-4885-821F-36C544A3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EEC6FC-934C-4C5E-A9A5-4DCB84F0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C98846-09C4-4877-971D-F98B3DA8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92A104-91AB-46CD-BF66-85AC96633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6FCAE4-E1A0-4A55-ACBB-E188BA89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372D50-9EC7-4132-B274-B42CFDE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DF77B3-CC4E-46DC-A6B2-A5B114F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1659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28AE8-BE2F-4632-8008-A17F87D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0ACAB3-DDB6-4C4B-8676-F779A43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D96C6-3DB3-43F5-9445-646593F9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B6D7D3-EE0C-4BE6-8DD7-7E4FB6EC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998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C0CE2F-4255-47D9-8263-07CBB7F2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4D9DF5-4F52-4555-B5E0-181C680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BF95BD-12C3-40EF-9837-371C687A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882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90701-D7F2-44CC-B5BA-C6CC9D8B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92F14-513D-4467-9AD9-AD2D83EB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FF79A3-FF60-4EA2-88E6-B7C98290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F3CB8-F282-499B-90DE-64A4162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883D2-E1F4-40A6-8444-8F4F946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71D37D-0021-4D3E-906C-32D11AD3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022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32291-907E-4B86-B4C4-57FCC12E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D0BBEA-DB97-4CF2-91E9-079DAB8E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16F281-AEB3-45D0-9CA6-306ADBC2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ADE7F-1C31-4364-B3BF-64FCE4AC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8313C7-B99F-4BEC-8628-E22B907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7F8B5E-5558-4AFD-A0E2-4AF110D6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9278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D7B911-35C1-428C-B517-6441DC9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FBBF8-1A61-4703-9E18-23901720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D1F8A-F952-40B9-B0FE-66979E78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95644-D089-491D-9A1D-B7809FE5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6E109-499F-4F6A-889E-59271D868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136C-3078-D441-9A7E-379651575C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69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05" r:id="rId14"/>
    <p:sldLayoutId id="2147483707" r:id="rId15"/>
    <p:sldLayoutId id="2147483703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859473"/>
            <a:ext cx="4464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Lektion 10 Wissenschaftliches Arbeiten an der IUBH – die Projektpräsentation</a:t>
            </a:r>
          </a:p>
        </p:txBody>
      </p:sp>
    </p:spTree>
    <p:extLst>
      <p:ext uri="{BB962C8B-B14F-4D97-AF65-F5344CB8AC3E}">
        <p14:creationId xmlns:p14="http://schemas.microsoft.com/office/powerpoint/2010/main" val="98789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4000" dirty="0" err="1">
                <a:solidFill>
                  <a:schemeClr val="tx2"/>
                </a:solidFill>
              </a:rPr>
              <a:t>Einreichung</a:t>
            </a:r>
            <a:r>
              <a:rPr lang="en-US" sz="4000" dirty="0">
                <a:solidFill>
                  <a:schemeClr val="tx2"/>
                </a:solidFill>
              </a:rPr>
              <a:t> des Workbooks: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Anleitung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für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das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Einreichen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Arbeit in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myCampus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durchlesen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und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Notizen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machen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Checkliste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technischer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Voraussetzung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Turnitin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durchlesen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und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Notizen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machen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Umwandlung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einzelnen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Dateien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als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PDF-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Datei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Einreichung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Arbeit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mit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Turnitin</a:t>
            </a:r>
          </a:p>
        </p:txBody>
      </p:sp>
    </p:spTree>
    <p:extLst>
      <p:ext uri="{BB962C8B-B14F-4D97-AF65-F5344CB8AC3E}">
        <p14:creationId xmlns:p14="http://schemas.microsoft.com/office/powerpoint/2010/main" val="409597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0" y="0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7200" dirty="0" err="1">
                <a:solidFill>
                  <a:schemeClr val="tx2"/>
                </a:solidFill>
              </a:rPr>
              <a:t>Fazit</a:t>
            </a:r>
            <a:r>
              <a:rPr lang="en-US" sz="7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Calibri"/>
              </a:rPr>
              <a:t>Bei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Bearbeitung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einzelnen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Workbookaufgaben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konnte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sich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das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Gelernte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festigen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da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während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Erstellens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häufig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recherchiert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werden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musste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eigene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Notizen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wiederholt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herangezogen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werden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mussten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und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Theorie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und Praxis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verbunden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wurden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96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136C-3078-D441-9A7E-379651575C76}" type="slidenum">
              <a:rPr lang="de-DE" smtClean="0"/>
              <a:t>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699792" y="33265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b="1" dirty="0">
                <a:solidFill>
                  <a:srgbClr val="123B48"/>
                </a:solidFill>
                <a:latin typeface="Calibri" charset="0"/>
                <a:ea typeface="Calibri" charset="0"/>
                <a:cs typeface="Calibri" charset="0"/>
              </a:rPr>
              <a:t>SEITENTITEL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E90E43-596E-464A-814E-022708064B3C}"/>
              </a:ext>
            </a:extLst>
          </p:cNvPr>
          <p:cNvSpPr/>
          <p:nvPr/>
        </p:nvSpPr>
        <p:spPr>
          <a:xfrm>
            <a:off x="413792" y="1448884"/>
            <a:ext cx="7254552" cy="443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900"/>
              </a:spcAft>
              <a:tabLst>
                <a:tab pos="288290" algn="l"/>
              </a:tabLst>
            </a:pPr>
            <a:r>
              <a:rPr lang="de-DE" b="1" dirty="0" err="1"/>
              <a:t>Workbookaufgabe</a:t>
            </a:r>
            <a:r>
              <a:rPr lang="de-DE" b="1" dirty="0"/>
              <a:t> L10:</a:t>
            </a:r>
            <a:endParaRPr lang="de-DE" dirty="0">
              <a:solidFill>
                <a:srgbClr val="093236"/>
              </a:solidFill>
              <a:latin typeface="Fira Sans Light" panose="020B0403050000020004" pitchFamily="34" charset="0"/>
              <a:ea typeface="Fira Sans" panose="020B05030500000200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900"/>
              </a:spcAft>
              <a:tabLst>
                <a:tab pos="288290" algn="l"/>
              </a:tabLst>
            </a:pPr>
            <a:r>
              <a:rPr lang="de-DE" dirty="0">
                <a:solidFill>
                  <a:srgbClr val="093236"/>
                </a:solidFill>
                <a:latin typeface="Fira Sans Light" panose="020B0403050000020004" pitchFamily="34" charset="0"/>
                <a:cs typeface="Calibri" panose="020F0502020204030204" pitchFamily="34" charset="0"/>
              </a:rPr>
              <a:t>Betrachte die Bearbeitung dieses Kurses als Projekt und erstelle eine kurze PowerPoint-Präsentation zur Durchführung. Stelle mit einer Grafik Deinen ungefähren Zeitverlauf von der Kursbuchung bis zum Einreichen des Workbooks dar. Die einzelnen </a:t>
            </a:r>
            <a:r>
              <a:rPr lang="de-DE" dirty="0" err="1">
                <a:solidFill>
                  <a:srgbClr val="093236"/>
                </a:solidFill>
                <a:latin typeface="Fira Sans Light" panose="020B0403050000020004" pitchFamily="34" charset="0"/>
                <a:cs typeface="Calibri" panose="020F0502020204030204" pitchFamily="34" charset="0"/>
              </a:rPr>
              <a:t>Workbookaufgaben</a:t>
            </a:r>
            <a:r>
              <a:rPr lang="de-DE" dirty="0">
                <a:solidFill>
                  <a:srgbClr val="093236"/>
                </a:solidFill>
                <a:latin typeface="Fira Sans Light" panose="020B0403050000020004" pitchFamily="34" charset="0"/>
                <a:cs typeface="Calibri" panose="020F0502020204030204" pitchFamily="34" charset="0"/>
              </a:rPr>
              <a:t> sind die Milestones, sie sollten in Deinem Zeitplan markiert werden. Achte darauf, Folien zu mindestens vier der zuvor genannten Aspekte zur Strukturierung eines Projektes zu erstellen und auch Visualisierungen vorzunehmen.</a:t>
            </a:r>
          </a:p>
          <a:p>
            <a:pPr algn="just">
              <a:lnSpc>
                <a:spcPct val="150000"/>
              </a:lnSpc>
              <a:spcAft>
                <a:spcPts val="900"/>
              </a:spcAft>
              <a:tabLst>
                <a:tab pos="288290" algn="l"/>
              </a:tabLst>
            </a:pPr>
            <a:r>
              <a:rPr lang="de-DE" dirty="0">
                <a:solidFill>
                  <a:srgbClr val="093236"/>
                </a:solidFill>
                <a:latin typeface="Fira Sans Light" panose="020B0403050000020004" pitchFamily="34" charset="0"/>
                <a:ea typeface="Fira Sans" panose="020B0503050000020004" pitchFamily="34" charset="0"/>
                <a:cs typeface="Calibri" panose="020F0502020204030204" pitchFamily="34" charset="0"/>
              </a:rPr>
              <a:t>Beginne auf der nächsten Seite!</a:t>
            </a:r>
            <a:endParaRPr lang="de-DE" sz="1800" dirty="0">
              <a:solidFill>
                <a:srgbClr val="093236"/>
              </a:solidFill>
              <a:effectLst/>
              <a:latin typeface="Fira Sans Light" panose="020B0403050000020004" pitchFamily="34" charset="0"/>
              <a:ea typeface="Fira Sans" panose="020B05030500000200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71" r="-3" b="-3"/>
          <a:stretch/>
        </p:blipFill>
        <p:spPr>
          <a:xfrm>
            <a:off x="5102735" y="1117814"/>
            <a:ext cx="3547660" cy="46223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4225148" cy="2226769"/>
          </a:xfrm>
        </p:spPr>
        <p:txBody>
          <a:bodyPr lIns="91440" tIns="45720" rIns="91440" bIns="45720" anchor="ctr">
            <a:normAutofit/>
          </a:bodyPr>
          <a:lstStyle/>
          <a:p>
            <a:pPr algn="l"/>
            <a:r>
              <a:rPr lang="de-DE" sz="4200">
                <a:solidFill>
                  <a:schemeClr val="bg1"/>
                </a:solidFill>
              </a:rPr>
              <a:t>Einführung in das wissenschaftliche Arbeiten</a:t>
            </a:r>
          </a:p>
          <a:p>
            <a:pPr algn="l"/>
            <a:endParaRPr lang="de-DE" sz="4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81" y="3640633"/>
            <a:ext cx="4223562" cy="2487212"/>
          </a:xfrm>
        </p:spPr>
        <p:txBody>
          <a:bodyPr lIns="91440" tIns="45720" rIns="91440" bIns="45720" anchor="ctr"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  <a:cs typeface="Calibri"/>
              </a:rPr>
              <a:t>Das Modul: Einführung in das </a:t>
            </a:r>
            <a:r>
              <a:rPr lang="de-DE">
                <a:solidFill>
                  <a:schemeClr val="tx2"/>
                </a:solidFill>
                <a:cs typeface="Calibri"/>
              </a:rPr>
              <a:t>wissenschaftliche Arbeiten, als Projekt</a:t>
            </a:r>
          </a:p>
          <a:p>
            <a:pPr algn="l"/>
            <a:endParaRPr lang="de-DE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92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7000">
                <a:solidFill>
                  <a:schemeClr val="tx2"/>
                </a:solidFill>
              </a:rPr>
              <a:t>Inhalt:</a:t>
            </a:r>
          </a:p>
          <a:p>
            <a:pPr algn="l" defTabSz="914400"/>
            <a:endParaRPr lang="en-US" sz="7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Einleitung</a:t>
            </a:r>
            <a:endParaRPr lang="en-US" sz="200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Durchführung des Moduls</a:t>
            </a:r>
            <a:endParaRPr lang="en-US" sz="2000">
              <a:solidFill>
                <a:schemeClr val="tx2"/>
              </a:solidFill>
              <a:cs typeface="Calibri"/>
            </a:endParaRPr>
          </a:p>
          <a:p>
            <a:pPr marL="628650" lvl="1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Zeitverlauf des Projekts</a:t>
            </a:r>
            <a:endParaRPr lang="en-US" sz="2000">
              <a:solidFill>
                <a:schemeClr val="tx2"/>
              </a:solidFill>
              <a:cs typeface="Calibri"/>
            </a:endParaRPr>
          </a:p>
          <a:p>
            <a:pPr marL="628650" lvl="1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cs typeface="Calibri"/>
              </a:rPr>
              <a:t>Vorbereitungen</a:t>
            </a:r>
          </a:p>
          <a:p>
            <a:pPr marL="628650" lvl="1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cs typeface="Calibri"/>
              </a:rPr>
              <a:t>Bearbeitung der Themen</a:t>
            </a:r>
          </a:p>
          <a:p>
            <a:pPr marL="628650" lvl="1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cs typeface="Calibri"/>
              </a:rPr>
              <a:t>Bearbeitung des Workbooks</a:t>
            </a:r>
          </a:p>
          <a:p>
            <a:pPr marL="628650" lvl="1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cs typeface="Calibri"/>
              </a:rPr>
              <a:t>Einreichung des Workbooks</a:t>
            </a: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Fazit</a:t>
            </a:r>
            <a:endParaRPr lang="en-US" sz="2000">
              <a:solidFill>
                <a:schemeClr val="tx2"/>
              </a:solidFill>
              <a:cs typeface="Calibri"/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0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7000">
                <a:solidFill>
                  <a:schemeClr val="tx2"/>
                </a:solidFill>
                <a:cs typeface="Calibri Light"/>
              </a:rPr>
              <a:t>Einleitung:</a:t>
            </a:r>
            <a:endParaRPr lang="en-US" sz="7000" dirty="0">
              <a:solidFill>
                <a:schemeClr val="tx2"/>
              </a:solidFill>
              <a:cs typeface="Calibri Light"/>
            </a:endParaRPr>
          </a:p>
          <a:p>
            <a:pPr algn="l" defTabSz="914400"/>
            <a:endParaRPr lang="en-US" sz="7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algn="l" defTabSz="914400"/>
            <a:r>
              <a:rPr lang="en-US" sz="2000" dirty="0">
                <a:solidFill>
                  <a:schemeClr val="tx2"/>
                </a:solidFill>
                <a:cs typeface="Calibri"/>
              </a:rPr>
              <a:t>Wärend der Durchführung des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Projektes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wurde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unter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anderem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vermittelt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was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Wissenschaft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bedeutet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wie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man in der Praxis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wissenschaftlich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vorgehen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kann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oder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welche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Forschungsmethoden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es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gibt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.</a:t>
            </a:r>
          </a:p>
          <a:p>
            <a:pPr marL="57150" algn="l" defTabSz="914400"/>
            <a:r>
              <a:rPr lang="en-US" sz="2000" dirty="0">
                <a:solidFill>
                  <a:schemeClr val="tx2"/>
                </a:solidFill>
                <a:cs typeface="Calibri"/>
              </a:rPr>
              <a:t>In dieser Projektarbeit soll zuerst ein Zeitverlauf des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gesamten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Projektes vorgestellt werden. Anschließend sollen die Phasen von der Vorbereitung bis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zur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Einreichung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des Workbooks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vorgestellt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werden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.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793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94" y="423653"/>
            <a:ext cx="6070775" cy="10930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/>
            <a:r>
              <a:rPr lang="en-US" sz="4000" dirty="0" err="1">
                <a:solidFill>
                  <a:schemeClr val="tx2"/>
                </a:solidFill>
                <a:cs typeface="Calibri Light"/>
              </a:rPr>
              <a:t>Zeitverlauf</a:t>
            </a:r>
            <a:r>
              <a:rPr lang="en-US" sz="4000" dirty="0">
                <a:solidFill>
                  <a:schemeClr val="tx2"/>
                </a:solidFill>
                <a:cs typeface="Calibri Light"/>
              </a:rPr>
              <a:t> des </a:t>
            </a:r>
            <a:r>
              <a:rPr lang="en-US" sz="4000" dirty="0" err="1">
                <a:solidFill>
                  <a:schemeClr val="tx2"/>
                </a:solidFill>
                <a:cs typeface="Calibri Light"/>
              </a:rPr>
              <a:t>Projektes</a:t>
            </a:r>
            <a:r>
              <a:rPr lang="en-US" sz="4000" dirty="0">
                <a:solidFill>
                  <a:schemeClr val="tx2"/>
                </a:solidFill>
                <a:cs typeface="Calibri Light"/>
              </a:rPr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D8A378-BB22-48F4-9D6D-4C8093820CBC}"/>
              </a:ext>
            </a:extLst>
          </p:cNvPr>
          <p:cNvSpPr txBox="1"/>
          <p:nvPr/>
        </p:nvSpPr>
        <p:spPr>
          <a:xfrm>
            <a:off x="5986018" y="561183"/>
            <a:ext cx="11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Milestone</a:t>
            </a:r>
          </a:p>
        </p:txBody>
      </p:sp>
      <p:sp>
        <p:nvSpPr>
          <p:cNvPr id="92" name="Gleichschenkliges Dreieck 91">
            <a:extLst>
              <a:ext uri="{FF2B5EF4-FFF2-40B4-BE49-F238E27FC236}">
                <a16:creationId xmlns:a16="http://schemas.microsoft.com/office/drawing/2014/main" id="{DF2715FC-0ED6-42A1-BC4C-CF0C89517EBA}"/>
              </a:ext>
            </a:extLst>
          </p:cNvPr>
          <p:cNvSpPr/>
          <p:nvPr/>
        </p:nvSpPr>
        <p:spPr>
          <a:xfrm rot="10800000">
            <a:off x="7271399" y="642874"/>
            <a:ext cx="186032" cy="204184"/>
          </a:xfrm>
          <a:prstGeom prst="triangle">
            <a:avLst/>
          </a:prstGeom>
          <a:gradFill flip="none" rotWithShape="1">
            <a:gsLst>
              <a:gs pos="2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EF4EF515-3C4A-44CA-9322-219A64144983}"/>
              </a:ext>
            </a:extLst>
          </p:cNvPr>
          <p:cNvGrpSpPr/>
          <p:nvPr/>
        </p:nvGrpSpPr>
        <p:grpSpPr>
          <a:xfrm>
            <a:off x="260085" y="1845446"/>
            <a:ext cx="8623829" cy="4822096"/>
            <a:chOff x="196642" y="1979203"/>
            <a:chExt cx="8750713" cy="4545754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A897050-CABD-4F19-8E31-3ECF52FDD4C6}"/>
                </a:ext>
              </a:extLst>
            </p:cNvPr>
            <p:cNvSpPr/>
            <p:nvPr/>
          </p:nvSpPr>
          <p:spPr>
            <a:xfrm>
              <a:off x="343891" y="4106538"/>
              <a:ext cx="8456217" cy="28666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328D5701-697F-4E0E-A221-780C07C1B70B}"/>
                </a:ext>
              </a:extLst>
            </p:cNvPr>
            <p:cNvGrpSpPr/>
            <p:nvPr/>
          </p:nvGrpSpPr>
          <p:grpSpPr>
            <a:xfrm>
              <a:off x="196642" y="1979203"/>
              <a:ext cx="8750713" cy="2204397"/>
              <a:chOff x="343891" y="2004977"/>
              <a:chExt cx="8750713" cy="2204397"/>
            </a:xfrm>
          </p:grpSpPr>
          <p:grpSp>
            <p:nvGrpSpPr>
              <p:cNvPr id="100" name="Gruppieren 99">
                <a:extLst>
                  <a:ext uri="{FF2B5EF4-FFF2-40B4-BE49-F238E27FC236}">
                    <a16:creationId xmlns:a16="http://schemas.microsoft.com/office/drawing/2014/main" id="{D1A9377C-2B69-4EB2-9914-A61591906224}"/>
                  </a:ext>
                </a:extLst>
              </p:cNvPr>
              <p:cNvGrpSpPr/>
              <p:nvPr/>
            </p:nvGrpSpPr>
            <p:grpSpPr>
              <a:xfrm>
                <a:off x="343891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99" name="Gerade Verbindung mit Pfeil 98">
                  <a:extLst>
                    <a:ext uri="{FF2B5EF4-FFF2-40B4-BE49-F238E27FC236}">
                      <a16:creationId xmlns:a16="http://schemas.microsoft.com/office/drawing/2014/main" id="{248581C1-61AF-4CC8-B179-7EE3FE2F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mit Pfeil 93">
                  <a:extLst>
                    <a:ext uri="{FF2B5EF4-FFF2-40B4-BE49-F238E27FC236}">
                      <a16:creationId xmlns:a16="http://schemas.microsoft.com/office/drawing/2014/main" id="{7673D5F2-8243-4D7F-99A3-D4CC1017D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D08A95E-5BD5-47D0-B9B2-265D3E30C064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04.01.2021</a:t>
                  </a:r>
                </a:p>
              </p:txBody>
            </p:sp>
            <p:sp>
              <p:nvSpPr>
                <p:cNvPr id="70" name="Gleichschenkliges Dreieck 69">
                  <a:extLst>
                    <a:ext uri="{FF2B5EF4-FFF2-40B4-BE49-F238E27FC236}">
                      <a16:creationId xmlns:a16="http://schemas.microsoft.com/office/drawing/2014/main" id="{B6E877F6-D5C9-48A2-B53F-E59EBAB139D9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2D6FD35C-3726-4B67-AD6A-F3EF0F1D4601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04.01.2021</a:t>
                  </a:r>
                </a:p>
              </p:txBody>
            </p:sp>
          </p:grpSp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1D55CF2E-5E7C-4751-A673-61C00077A3A2}"/>
                  </a:ext>
                </a:extLst>
              </p:cNvPr>
              <p:cNvGrpSpPr/>
              <p:nvPr/>
            </p:nvGrpSpPr>
            <p:grpSpPr>
              <a:xfrm>
                <a:off x="1609932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02" name="Gerade Verbindung mit Pfeil 101">
                  <a:extLst>
                    <a:ext uri="{FF2B5EF4-FFF2-40B4-BE49-F238E27FC236}">
                      <a16:creationId xmlns:a16="http://schemas.microsoft.com/office/drawing/2014/main" id="{AE8691EC-F0A4-403B-95DC-908EFAA76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 Verbindung mit Pfeil 102">
                  <a:extLst>
                    <a:ext uri="{FF2B5EF4-FFF2-40B4-BE49-F238E27FC236}">
                      <a16:creationId xmlns:a16="http://schemas.microsoft.com/office/drawing/2014/main" id="{F65589CD-E03D-4716-9FC6-EEFD61309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CFB7B522-08AC-4251-BA13-AF2F120CB088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08.01.2021</a:t>
                  </a:r>
                </a:p>
              </p:txBody>
            </p:sp>
            <p:sp>
              <p:nvSpPr>
                <p:cNvPr id="105" name="Gleichschenkliges Dreieck 104">
                  <a:extLst>
                    <a:ext uri="{FF2B5EF4-FFF2-40B4-BE49-F238E27FC236}">
                      <a16:creationId xmlns:a16="http://schemas.microsoft.com/office/drawing/2014/main" id="{8B0B0688-F0AD-4785-AC58-AFD478FAE09D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4EAB3143-A49F-4209-A53C-AC42391E1C6A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08.01.2021</a:t>
                  </a:r>
                </a:p>
              </p:txBody>
            </p:sp>
          </p:grpSp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CA65718A-8AE1-4186-9735-4F409AA549D6}"/>
                  </a:ext>
                </a:extLst>
              </p:cNvPr>
              <p:cNvGrpSpPr/>
              <p:nvPr/>
            </p:nvGrpSpPr>
            <p:grpSpPr>
              <a:xfrm>
                <a:off x="2875973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08" name="Gerade Verbindung mit Pfeil 107">
                  <a:extLst>
                    <a:ext uri="{FF2B5EF4-FFF2-40B4-BE49-F238E27FC236}">
                      <a16:creationId xmlns:a16="http://schemas.microsoft.com/office/drawing/2014/main" id="{542E4B14-DDD0-4DB3-95EF-683EBFC27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Gerade Verbindung mit Pfeil 108">
                  <a:extLst>
                    <a:ext uri="{FF2B5EF4-FFF2-40B4-BE49-F238E27FC236}">
                      <a16:creationId xmlns:a16="http://schemas.microsoft.com/office/drawing/2014/main" id="{913555F5-E4DE-4704-8C8E-2092E54BF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9A15EFAA-D7A5-4C7B-A656-EEAB67E3E8D5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09.01.2021</a:t>
                  </a:r>
                </a:p>
              </p:txBody>
            </p:sp>
            <p:sp>
              <p:nvSpPr>
                <p:cNvPr id="111" name="Gleichschenkliges Dreieck 110">
                  <a:extLst>
                    <a:ext uri="{FF2B5EF4-FFF2-40B4-BE49-F238E27FC236}">
                      <a16:creationId xmlns:a16="http://schemas.microsoft.com/office/drawing/2014/main" id="{CC1276C7-8B9F-470A-B382-91D5858A978A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A2BF5D8B-B7F5-4E69-BB30-114A166F1301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09.01.2021</a:t>
                  </a:r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C809687D-6E7F-4C3C-9254-60EB0113EC1A}"/>
                  </a:ext>
                </a:extLst>
              </p:cNvPr>
              <p:cNvGrpSpPr/>
              <p:nvPr/>
            </p:nvGrpSpPr>
            <p:grpSpPr>
              <a:xfrm>
                <a:off x="4142014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14" name="Gerade Verbindung mit Pfeil 113">
                  <a:extLst>
                    <a:ext uri="{FF2B5EF4-FFF2-40B4-BE49-F238E27FC236}">
                      <a16:creationId xmlns:a16="http://schemas.microsoft.com/office/drawing/2014/main" id="{F4B57F1C-9B08-4B72-9BE5-5FD5F0605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>
                  <a:extLst>
                    <a:ext uri="{FF2B5EF4-FFF2-40B4-BE49-F238E27FC236}">
                      <a16:creationId xmlns:a16="http://schemas.microsoft.com/office/drawing/2014/main" id="{01BE36E0-FA65-40B1-8ABB-8403E1962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CB6BEE10-F76C-44A0-A001-3B08420E49FF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15.01.2021</a:t>
                  </a:r>
                </a:p>
              </p:txBody>
            </p:sp>
            <p:sp>
              <p:nvSpPr>
                <p:cNvPr id="117" name="Gleichschenkliges Dreieck 116">
                  <a:extLst>
                    <a:ext uri="{FF2B5EF4-FFF2-40B4-BE49-F238E27FC236}">
                      <a16:creationId xmlns:a16="http://schemas.microsoft.com/office/drawing/2014/main" id="{62A0D328-991B-491A-8EDD-D245BC33E216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2253789C-53FE-498B-BBFF-8D53319FA8E2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15.01.2021</a:t>
                  </a:r>
                </a:p>
              </p:txBody>
            </p:sp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6F8DC7-EB45-41D3-BE7B-F9BDC287B7FB}"/>
                  </a:ext>
                </a:extLst>
              </p:cNvPr>
              <p:cNvGrpSpPr/>
              <p:nvPr/>
            </p:nvGrpSpPr>
            <p:grpSpPr>
              <a:xfrm>
                <a:off x="5408055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20" name="Gerade Verbindung mit Pfeil 119">
                  <a:extLst>
                    <a:ext uri="{FF2B5EF4-FFF2-40B4-BE49-F238E27FC236}">
                      <a16:creationId xmlns:a16="http://schemas.microsoft.com/office/drawing/2014/main" id="{E8B5B49E-D97E-4139-9CED-0F97F3CAA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120">
                  <a:extLst>
                    <a:ext uri="{FF2B5EF4-FFF2-40B4-BE49-F238E27FC236}">
                      <a16:creationId xmlns:a16="http://schemas.microsoft.com/office/drawing/2014/main" id="{0059A55D-CC7E-4BE4-AB2D-47A04F23B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9E5A4C82-7EC5-454D-9FAF-CC2C78BB0B07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18.01.2021</a:t>
                  </a:r>
                </a:p>
              </p:txBody>
            </p:sp>
            <p:sp>
              <p:nvSpPr>
                <p:cNvPr id="123" name="Gleichschenkliges Dreieck 122">
                  <a:extLst>
                    <a:ext uri="{FF2B5EF4-FFF2-40B4-BE49-F238E27FC236}">
                      <a16:creationId xmlns:a16="http://schemas.microsoft.com/office/drawing/2014/main" id="{35593C07-4734-4A0F-B370-5EE1694BC2BB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D343A470-8C38-47E0-B24B-312491C97BE0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18.01.2021</a:t>
                  </a:r>
                </a:p>
              </p:txBody>
            </p:sp>
          </p:grpSp>
          <p:grpSp>
            <p:nvGrpSpPr>
              <p:cNvPr id="125" name="Gruppieren 124">
                <a:extLst>
                  <a:ext uri="{FF2B5EF4-FFF2-40B4-BE49-F238E27FC236}">
                    <a16:creationId xmlns:a16="http://schemas.microsoft.com/office/drawing/2014/main" id="{B4157636-7301-4243-A74B-60A15D36876A}"/>
                  </a:ext>
                </a:extLst>
              </p:cNvPr>
              <p:cNvGrpSpPr/>
              <p:nvPr/>
            </p:nvGrpSpPr>
            <p:grpSpPr>
              <a:xfrm>
                <a:off x="6674096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26" name="Gerade Verbindung mit Pfeil 125">
                  <a:extLst>
                    <a:ext uri="{FF2B5EF4-FFF2-40B4-BE49-F238E27FC236}">
                      <a16:creationId xmlns:a16="http://schemas.microsoft.com/office/drawing/2014/main" id="{148C1055-9134-42A3-8362-851FC5A0F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126">
                  <a:extLst>
                    <a:ext uri="{FF2B5EF4-FFF2-40B4-BE49-F238E27FC236}">
                      <a16:creationId xmlns:a16="http://schemas.microsoft.com/office/drawing/2014/main" id="{091C4F6F-6D54-42C3-A869-A7280AAB5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feld 127">
                  <a:extLst>
                    <a:ext uri="{FF2B5EF4-FFF2-40B4-BE49-F238E27FC236}">
                      <a16:creationId xmlns:a16="http://schemas.microsoft.com/office/drawing/2014/main" id="{ACAAD18B-2242-4AA2-97CF-9A8C3C3CEDDB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20.01.2021</a:t>
                  </a:r>
                </a:p>
              </p:txBody>
            </p:sp>
            <p:sp>
              <p:nvSpPr>
                <p:cNvPr id="129" name="Gleichschenkliges Dreieck 128">
                  <a:extLst>
                    <a:ext uri="{FF2B5EF4-FFF2-40B4-BE49-F238E27FC236}">
                      <a16:creationId xmlns:a16="http://schemas.microsoft.com/office/drawing/2014/main" id="{66146127-DF43-447E-9214-D80BB3D27924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3ADE10E1-B338-4B45-B456-D021A9DE0F6E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20.01.2021</a:t>
                  </a:r>
                </a:p>
              </p:txBody>
            </p:sp>
          </p:grpSp>
          <p:grpSp>
            <p:nvGrpSpPr>
              <p:cNvPr id="131" name="Gruppieren 130">
                <a:extLst>
                  <a:ext uri="{FF2B5EF4-FFF2-40B4-BE49-F238E27FC236}">
                    <a16:creationId xmlns:a16="http://schemas.microsoft.com/office/drawing/2014/main" id="{09C7B360-F77C-49C3-9BB0-E3B4FE73700C}"/>
                  </a:ext>
                </a:extLst>
              </p:cNvPr>
              <p:cNvGrpSpPr/>
              <p:nvPr/>
            </p:nvGrpSpPr>
            <p:grpSpPr>
              <a:xfrm>
                <a:off x="7940137" y="2004977"/>
                <a:ext cx="1154467" cy="2204397"/>
                <a:chOff x="1875545" y="1965523"/>
                <a:chExt cx="1154467" cy="2204397"/>
              </a:xfrm>
            </p:grpSpPr>
            <p:cxnSp>
              <p:nvCxnSpPr>
                <p:cNvPr id="132" name="Gerade Verbindung mit Pfeil 131">
                  <a:extLst>
                    <a:ext uri="{FF2B5EF4-FFF2-40B4-BE49-F238E27FC236}">
                      <a16:creationId xmlns:a16="http://schemas.microsoft.com/office/drawing/2014/main" id="{10E5BFEE-2639-4CF6-B55A-7305472D3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3493220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132">
                  <a:extLst>
                    <a:ext uri="{FF2B5EF4-FFF2-40B4-BE49-F238E27FC236}">
                      <a16:creationId xmlns:a16="http://schemas.microsoft.com/office/drawing/2014/main" id="{BCF8FD0B-D62B-4968-9C3F-6522EB52B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2778" y="2180966"/>
                  <a:ext cx="1" cy="6767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feld 133">
                  <a:extLst>
                    <a:ext uri="{FF2B5EF4-FFF2-40B4-BE49-F238E27FC236}">
                      <a16:creationId xmlns:a16="http://schemas.microsoft.com/office/drawing/2014/main" id="{A53E7861-34A3-4C6C-9EB2-49D1BEF6C8B4}"/>
                    </a:ext>
                  </a:extLst>
                </p:cNvPr>
                <p:cNvSpPr txBox="1"/>
                <p:nvPr/>
              </p:nvSpPr>
              <p:spPr>
                <a:xfrm>
                  <a:off x="1875545" y="1965523"/>
                  <a:ext cx="1154467" cy="406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Lernen Lektion1: 21.01.2021</a:t>
                  </a:r>
                </a:p>
              </p:txBody>
            </p:sp>
            <p:sp>
              <p:nvSpPr>
                <p:cNvPr id="135" name="Gleichschenkliges Dreieck 134">
                  <a:extLst>
                    <a:ext uri="{FF2B5EF4-FFF2-40B4-BE49-F238E27FC236}">
                      <a16:creationId xmlns:a16="http://schemas.microsoft.com/office/drawing/2014/main" id="{1CCE5D81-C255-454C-ACCF-7A8130685902}"/>
                    </a:ext>
                  </a:extLst>
                </p:cNvPr>
                <p:cNvSpPr/>
                <p:nvPr/>
              </p:nvSpPr>
              <p:spPr>
                <a:xfrm rot="10800000">
                  <a:off x="2657776" y="2653481"/>
                  <a:ext cx="186032" cy="204184"/>
                </a:xfrm>
                <a:prstGeom prst="triangle">
                  <a:avLst/>
                </a:prstGeom>
                <a:gradFill flip="none" rotWithShape="1">
                  <a:gsLst>
                    <a:gs pos="2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6" name="Textfeld 135">
                  <a:extLst>
                    <a:ext uri="{FF2B5EF4-FFF2-40B4-BE49-F238E27FC236}">
                      <a16:creationId xmlns:a16="http://schemas.microsoft.com/office/drawing/2014/main" id="{228524DB-E6E8-4CE0-B2E6-6C3F3A57828B}"/>
                    </a:ext>
                  </a:extLst>
                </p:cNvPr>
                <p:cNvSpPr txBox="1"/>
                <p:nvPr/>
              </p:nvSpPr>
              <p:spPr>
                <a:xfrm>
                  <a:off x="1899628" y="2868488"/>
                  <a:ext cx="1106300" cy="725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Bearbeitung Workbook-</a:t>
                  </a:r>
                </a:p>
                <a:p>
                  <a:r>
                    <a:rPr lang="de-DE" sz="1100" dirty="0"/>
                    <a:t>Aufgabe 1: 21.01.2021</a:t>
                  </a:r>
                </a:p>
              </p:txBody>
            </p:sp>
          </p:grp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71674545-6C43-4028-A2F4-E092992E41B6}"/>
                </a:ext>
              </a:extLst>
            </p:cNvPr>
            <p:cNvGrpSpPr/>
            <p:nvPr/>
          </p:nvGrpSpPr>
          <p:grpSpPr>
            <a:xfrm>
              <a:off x="749792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84844A33-899F-4709-BE3E-6FEB1F23C71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7D769C58-C543-4EF9-9FE0-4DE1A83AB2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4478F5C9-C2AB-4595-A1CD-BCD33BFEA555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22.01.2021</a:t>
                </a:r>
              </a:p>
            </p:txBody>
          </p:sp>
          <p:sp>
            <p:nvSpPr>
              <p:cNvPr id="141" name="Gleichschenkliges Dreieck 140">
                <a:extLst>
                  <a:ext uri="{FF2B5EF4-FFF2-40B4-BE49-F238E27FC236}">
                    <a16:creationId xmlns:a16="http://schemas.microsoft.com/office/drawing/2014/main" id="{E85FB482-FE57-4F56-90A5-A7C3BE3ACCDE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4847E2F7-862B-4036-B17C-EBAB146BDEF2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22.01.2021</a:t>
                </a:r>
              </a:p>
            </p:txBody>
          </p:sp>
        </p:grp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77FAFB0E-6249-4173-B140-B83C9E7B0D77}"/>
                </a:ext>
              </a:extLst>
            </p:cNvPr>
            <p:cNvGrpSpPr/>
            <p:nvPr/>
          </p:nvGrpSpPr>
          <p:grpSpPr>
            <a:xfrm>
              <a:off x="2047782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45" name="Gerade Verbindung mit Pfeil 144">
                <a:extLst>
                  <a:ext uri="{FF2B5EF4-FFF2-40B4-BE49-F238E27FC236}">
                    <a16:creationId xmlns:a16="http://schemas.microsoft.com/office/drawing/2014/main" id="{81A2E1CE-8606-42A3-B03F-F0AE93FAAD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>
                <a:extLst>
                  <a:ext uri="{FF2B5EF4-FFF2-40B4-BE49-F238E27FC236}">
                    <a16:creationId xmlns:a16="http://schemas.microsoft.com/office/drawing/2014/main" id="{CAC97D87-F974-4987-84FD-567474BF5E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46E74322-5DE9-4508-AC94-8965F10CCDE1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30.01.2021</a:t>
                </a:r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B548269E-2999-424B-AB82-64FAD2E8F11B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1DE9095-DC39-401D-A890-2FFA1D0A5513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30.01.2021</a:t>
                </a:r>
              </a:p>
            </p:txBody>
          </p:sp>
        </p:grp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0460DCD-26EF-4E5D-886B-B919072FC965}"/>
                </a:ext>
              </a:extLst>
            </p:cNvPr>
            <p:cNvGrpSpPr/>
            <p:nvPr/>
          </p:nvGrpSpPr>
          <p:grpSpPr>
            <a:xfrm>
              <a:off x="3345772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51" name="Gerade Verbindung mit Pfeil 150">
                <a:extLst>
                  <a:ext uri="{FF2B5EF4-FFF2-40B4-BE49-F238E27FC236}">
                    <a16:creationId xmlns:a16="http://schemas.microsoft.com/office/drawing/2014/main" id="{327E390E-66B0-4AAF-9093-DDC019193B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>
                <a:extLst>
                  <a:ext uri="{FF2B5EF4-FFF2-40B4-BE49-F238E27FC236}">
                    <a16:creationId xmlns:a16="http://schemas.microsoft.com/office/drawing/2014/main" id="{96CFA850-60BE-4D24-9430-3DDFD7A0057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9735E4A5-1545-424D-A8C4-24FF1DE66FB9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8.02.2021</a:t>
                </a:r>
              </a:p>
            </p:txBody>
          </p:sp>
          <p:sp>
            <p:nvSpPr>
              <p:cNvPr id="154" name="Gleichschenkliges Dreieck 153">
                <a:extLst>
                  <a:ext uri="{FF2B5EF4-FFF2-40B4-BE49-F238E27FC236}">
                    <a16:creationId xmlns:a16="http://schemas.microsoft.com/office/drawing/2014/main" id="{B3DF9E8E-0934-4281-B767-AD59CCB84D71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587F08C7-9C56-4E6D-B490-DC2C1083CBCC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08.02.2021</a:t>
                </a:r>
              </a:p>
            </p:txBody>
          </p:sp>
        </p:grp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C105CA0E-8F23-4F52-9FC9-4FA3ACEAE477}"/>
                </a:ext>
              </a:extLst>
            </p:cNvPr>
            <p:cNvGrpSpPr/>
            <p:nvPr/>
          </p:nvGrpSpPr>
          <p:grpSpPr>
            <a:xfrm>
              <a:off x="4643762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57" name="Gerade Verbindung mit Pfeil 156">
                <a:extLst>
                  <a:ext uri="{FF2B5EF4-FFF2-40B4-BE49-F238E27FC236}">
                    <a16:creationId xmlns:a16="http://schemas.microsoft.com/office/drawing/2014/main" id="{370E2053-6A95-42DF-AEAE-FB7C906607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mit Pfeil 157">
                <a:extLst>
                  <a:ext uri="{FF2B5EF4-FFF2-40B4-BE49-F238E27FC236}">
                    <a16:creationId xmlns:a16="http://schemas.microsoft.com/office/drawing/2014/main" id="{AC01C830-DBD5-49C8-B04C-56E1A12BC53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6F29D88-6723-46CC-BEED-0DA3D86866FA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18.02.2021</a:t>
                </a:r>
              </a:p>
            </p:txBody>
          </p:sp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0E85CA-3EF6-48C2-BEF5-0B906FB7FB10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4A5A53D9-BC37-4731-9F02-9D402F0EE319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18.02.2021</a:t>
                </a:r>
              </a:p>
            </p:txBody>
          </p:sp>
        </p:grp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6CE499A-B534-4F1C-805B-FF58257073C9}"/>
                </a:ext>
              </a:extLst>
            </p:cNvPr>
            <p:cNvGrpSpPr/>
            <p:nvPr/>
          </p:nvGrpSpPr>
          <p:grpSpPr>
            <a:xfrm>
              <a:off x="5941752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63" name="Gerade Verbindung mit Pfeil 162">
                <a:extLst>
                  <a:ext uri="{FF2B5EF4-FFF2-40B4-BE49-F238E27FC236}">
                    <a16:creationId xmlns:a16="http://schemas.microsoft.com/office/drawing/2014/main" id="{C6A447C7-DEBD-458D-BE75-39D861A2E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mit Pfeil 163">
                <a:extLst>
                  <a:ext uri="{FF2B5EF4-FFF2-40B4-BE49-F238E27FC236}">
                    <a16:creationId xmlns:a16="http://schemas.microsoft.com/office/drawing/2014/main" id="{CB824EBD-452A-4555-910D-90062C6AA9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F1F37DF1-7607-41A6-B7EE-701E2B2B3BBE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22.02.2021</a:t>
                </a:r>
              </a:p>
            </p:txBody>
          </p:sp>
          <p:sp>
            <p:nvSpPr>
              <p:cNvPr id="166" name="Gleichschenkliges Dreieck 165">
                <a:extLst>
                  <a:ext uri="{FF2B5EF4-FFF2-40B4-BE49-F238E27FC236}">
                    <a16:creationId xmlns:a16="http://schemas.microsoft.com/office/drawing/2014/main" id="{87B63DAE-781D-4CB3-81AF-347EF491D2C7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0240878E-97D0-4C86-AA1A-7EDC4D16CB23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22.02.2021</a:t>
                </a:r>
              </a:p>
            </p:txBody>
          </p:sp>
        </p:grp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EAE89F25-2932-4741-81DF-0813ED9B0867}"/>
                </a:ext>
              </a:extLst>
            </p:cNvPr>
            <p:cNvGrpSpPr/>
            <p:nvPr/>
          </p:nvGrpSpPr>
          <p:grpSpPr>
            <a:xfrm>
              <a:off x="7239741" y="4337033"/>
              <a:ext cx="1154467" cy="2187924"/>
              <a:chOff x="749792" y="4307921"/>
              <a:chExt cx="1154467" cy="2187924"/>
            </a:xfrm>
          </p:grpSpPr>
          <p:cxnSp>
            <p:nvCxnSpPr>
              <p:cNvPr id="169" name="Gerade Verbindung mit Pfeil 168">
                <a:extLst>
                  <a:ext uri="{FF2B5EF4-FFF2-40B4-BE49-F238E27FC236}">
                    <a16:creationId xmlns:a16="http://schemas.microsoft.com/office/drawing/2014/main" id="{AE7B564E-35F3-4EAC-A38D-3B99D3ACCD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5" y="4307921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C762476A-087D-4693-A719-F42AFA4DC4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27024" y="5643587"/>
                <a:ext cx="1" cy="6767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4D5ACC8B-5B20-479F-AA57-FE0B3F661537}"/>
                  </a:ext>
                </a:extLst>
              </p:cNvPr>
              <p:cNvSpPr txBox="1"/>
              <p:nvPr/>
            </p:nvSpPr>
            <p:spPr>
              <a:xfrm>
                <a:off x="749792" y="6089651"/>
                <a:ext cx="1154467" cy="40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Lernen Lektion1: 23.02.2021</a:t>
                </a:r>
              </a:p>
            </p:txBody>
          </p:sp>
          <p:sp>
            <p:nvSpPr>
              <p:cNvPr id="172" name="Gleichschenkliges Dreieck 171">
                <a:extLst>
                  <a:ext uri="{FF2B5EF4-FFF2-40B4-BE49-F238E27FC236}">
                    <a16:creationId xmlns:a16="http://schemas.microsoft.com/office/drawing/2014/main" id="{BF17C96C-09A4-4EBB-A194-85A6CBE4AE08}"/>
                  </a:ext>
                </a:extLst>
              </p:cNvPr>
              <p:cNvSpPr/>
              <p:nvPr/>
            </p:nvSpPr>
            <p:spPr>
              <a:xfrm rot="10800000">
                <a:off x="1556302" y="4669962"/>
                <a:ext cx="186032" cy="204184"/>
              </a:xfrm>
              <a:prstGeom prst="triangle">
                <a:avLst/>
              </a:prstGeom>
              <a:gradFill flip="none" rotWithShape="1">
                <a:gsLst>
                  <a:gs pos="2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0DBB5B20-C349-438F-912C-36CFE9D5E48A}"/>
                  </a:ext>
                </a:extLst>
              </p:cNvPr>
              <p:cNvSpPr txBox="1"/>
              <p:nvPr/>
            </p:nvSpPr>
            <p:spPr>
              <a:xfrm>
                <a:off x="773875" y="4874146"/>
                <a:ext cx="1106300" cy="725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Bearbeitung Workbook-</a:t>
                </a:r>
              </a:p>
              <a:p>
                <a:r>
                  <a:rPr lang="de-DE" sz="1100" dirty="0"/>
                  <a:t>Aufgabe 1: 23.02.2021</a:t>
                </a:r>
              </a:p>
            </p:txBody>
          </p:sp>
        </p:grpSp>
      </p:grpSp>
      <p:sp>
        <p:nvSpPr>
          <p:cNvPr id="175" name="Textfeld 174">
            <a:extLst>
              <a:ext uri="{FF2B5EF4-FFF2-40B4-BE49-F238E27FC236}">
                <a16:creationId xmlns:a16="http://schemas.microsoft.com/office/drawing/2014/main" id="{6BF57FB9-B298-419A-B6B9-5AB5F804186A}"/>
              </a:ext>
            </a:extLst>
          </p:cNvPr>
          <p:cNvSpPr txBox="1"/>
          <p:nvPr/>
        </p:nvSpPr>
        <p:spPr>
          <a:xfrm>
            <a:off x="34164" y="4472839"/>
            <a:ext cx="968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Kursbuchung: 09.12.2020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99CF71F3-01FB-4FDC-BCC1-E5DF5769E137}"/>
              </a:ext>
            </a:extLst>
          </p:cNvPr>
          <p:cNvSpPr txBox="1"/>
          <p:nvPr/>
        </p:nvSpPr>
        <p:spPr>
          <a:xfrm>
            <a:off x="8180218" y="4452073"/>
            <a:ext cx="968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Einreichen: 24.02.2021</a:t>
            </a:r>
          </a:p>
        </p:txBody>
      </p:sp>
    </p:spTree>
    <p:extLst>
      <p:ext uri="{BB962C8B-B14F-4D97-AF65-F5344CB8AC3E}">
        <p14:creationId xmlns:p14="http://schemas.microsoft.com/office/powerpoint/2010/main" val="36761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7000" dirty="0" err="1">
                <a:solidFill>
                  <a:schemeClr val="tx2"/>
                </a:solidFill>
              </a:rPr>
              <a:t>Vorbereitung</a:t>
            </a:r>
            <a:r>
              <a:rPr lang="en-US" sz="7000" dirty="0">
                <a:solidFill>
                  <a:schemeClr val="tx2"/>
                </a:solidFill>
              </a:rPr>
              <a:t>:</a:t>
            </a:r>
          </a:p>
          <a:p>
            <a:pPr algn="l" defTabSz="914400"/>
            <a:endParaRPr lang="en-US" sz="70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Kursbuchung</a:t>
            </a:r>
            <a:r>
              <a:rPr lang="en-US" sz="2000" dirty="0">
                <a:solidFill>
                  <a:schemeClr val="tx2"/>
                </a:solidFill>
              </a:rPr>
              <a:t> am 09.12.2020 in Care</a:t>
            </a:r>
          </a:p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Bestellung</a:t>
            </a:r>
            <a:r>
              <a:rPr lang="en-US" sz="2000" dirty="0">
                <a:solidFill>
                  <a:schemeClr val="tx2"/>
                </a:solidFill>
              </a:rPr>
              <a:t> des </a:t>
            </a:r>
            <a:r>
              <a:rPr lang="en-US" sz="2000" dirty="0" err="1">
                <a:solidFill>
                  <a:schemeClr val="tx2"/>
                </a:solidFill>
              </a:rPr>
              <a:t>Skripts</a:t>
            </a:r>
            <a:endParaRPr lang="en-US" sz="2000" dirty="0">
              <a:solidFill>
                <a:schemeClr val="tx2"/>
              </a:solidFill>
            </a:endParaRPr>
          </a:p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Überblick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über</a:t>
            </a:r>
            <a:r>
              <a:rPr lang="en-US" sz="2000" dirty="0">
                <a:solidFill>
                  <a:schemeClr val="tx2"/>
                </a:solidFill>
              </a:rPr>
              <a:t> Video-Lectures </a:t>
            </a:r>
            <a:r>
              <a:rPr lang="en-US" sz="2000" dirty="0" err="1">
                <a:solidFill>
                  <a:schemeClr val="tx2"/>
                </a:solidFill>
              </a:rPr>
              <a:t>verschaffen</a:t>
            </a:r>
            <a:endParaRPr lang="en-US" sz="2000" dirty="0">
              <a:solidFill>
                <a:schemeClr val="tx2"/>
              </a:solidFill>
            </a:endParaRPr>
          </a:p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Anleitung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zum</a:t>
            </a:r>
            <a:r>
              <a:rPr lang="en-US" sz="2000" dirty="0">
                <a:solidFill>
                  <a:schemeClr val="tx2"/>
                </a:solidFill>
              </a:rPr>
              <a:t> Workbook </a:t>
            </a:r>
            <a:r>
              <a:rPr lang="en-US" sz="2000" dirty="0" err="1">
                <a:solidFill>
                  <a:schemeClr val="tx2"/>
                </a:solidFill>
              </a:rPr>
              <a:t>durchlesen</a:t>
            </a:r>
            <a:endParaRPr lang="en-US" sz="2000" dirty="0">
              <a:solidFill>
                <a:schemeClr val="tx2"/>
              </a:solidFill>
            </a:endParaRPr>
          </a:p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Anleitung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zum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Vermeiden</a:t>
            </a:r>
            <a:r>
              <a:rPr lang="en-US" sz="2000" dirty="0">
                <a:solidFill>
                  <a:schemeClr val="tx2"/>
                </a:solidFill>
              </a:rPr>
              <a:t> von </a:t>
            </a:r>
            <a:r>
              <a:rPr lang="en-US" sz="2000" dirty="0" err="1">
                <a:solidFill>
                  <a:schemeClr val="tx2"/>
                </a:solidFill>
              </a:rPr>
              <a:t>Plagiaten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durchlesen</a:t>
            </a:r>
            <a:endParaRPr lang="en-US" sz="2000" dirty="0">
              <a:solidFill>
                <a:schemeClr val="tx2"/>
              </a:solidFill>
            </a:endParaRPr>
          </a:p>
          <a:p>
            <a:pPr marL="171450" indent="-17145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Zitierweise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durchlesen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2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/>
            <a:r>
              <a:rPr lang="en-US" sz="4400" dirty="0" err="1">
                <a:solidFill>
                  <a:schemeClr val="tx2"/>
                </a:solidFill>
              </a:rPr>
              <a:t>Bearbeitung</a:t>
            </a:r>
            <a:r>
              <a:rPr lang="en-US" sz="4400" dirty="0">
                <a:solidFill>
                  <a:schemeClr val="tx2"/>
                </a:solidFill>
              </a:rPr>
              <a:t> der </a:t>
            </a:r>
            <a:r>
              <a:rPr lang="en-US" sz="4400" dirty="0" err="1">
                <a:solidFill>
                  <a:schemeClr val="tx2"/>
                </a:solidFill>
              </a:rPr>
              <a:t>Themen</a:t>
            </a:r>
            <a:r>
              <a:rPr lang="en-US" sz="4400" dirty="0">
                <a:solidFill>
                  <a:schemeClr val="tx2"/>
                </a:solidFill>
              </a:rPr>
              <a:t>: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sz="4400" dirty="0">
              <a:solidFill>
                <a:schemeClr val="tx2"/>
              </a:solidFill>
            </a:endParaRPr>
          </a:p>
          <a:p>
            <a:pPr algn="l" defTabSz="914400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 Tag </a:t>
            </a:r>
            <a:r>
              <a:rPr lang="en-US" sz="2000" dirty="0" err="1">
                <a:solidFill>
                  <a:schemeClr val="tx2"/>
                </a:solidFill>
              </a:rPr>
              <a:t>eine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Lektion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lernen</a:t>
            </a:r>
            <a:r>
              <a:rPr lang="en-US" sz="2000" dirty="0">
                <a:solidFill>
                  <a:schemeClr val="tx2"/>
                </a:solidFill>
              </a:rPr>
              <a:t> und </a:t>
            </a:r>
            <a:r>
              <a:rPr lang="en-US" sz="2000" dirty="0" err="1">
                <a:solidFill>
                  <a:schemeClr val="tx2"/>
                </a:solidFill>
              </a:rPr>
              <a:t>zur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Lektion</a:t>
            </a:r>
            <a:r>
              <a:rPr lang="en-US" sz="2000" dirty="0">
                <a:solidFill>
                  <a:schemeClr val="tx2"/>
                </a:solidFill>
              </a:rPr>
              <a:t> die </a:t>
            </a:r>
            <a:r>
              <a:rPr lang="en-US" sz="2000" dirty="0" err="1">
                <a:solidFill>
                  <a:schemeClr val="tx2"/>
                </a:solidFill>
              </a:rPr>
              <a:t>Workbookaufgabe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bearbeiten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Vor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jeder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Lektion</a:t>
            </a:r>
            <a:r>
              <a:rPr lang="en-US" sz="2000" dirty="0">
                <a:solidFill>
                  <a:schemeClr val="tx2"/>
                </a:solidFill>
              </a:rPr>
              <a:t> das </a:t>
            </a:r>
            <a:r>
              <a:rPr lang="en-US" sz="2000" dirty="0" err="1">
                <a:solidFill>
                  <a:schemeClr val="tx2"/>
                </a:solidFill>
              </a:rPr>
              <a:t>jeweilige</a:t>
            </a:r>
            <a:r>
              <a:rPr lang="en-US" sz="2000" dirty="0">
                <a:solidFill>
                  <a:schemeClr val="tx2"/>
                </a:solidFill>
              </a:rPr>
              <a:t> Video in den Video-Lectures </a:t>
            </a:r>
            <a:r>
              <a:rPr lang="en-US" sz="2000" dirty="0" err="1">
                <a:solidFill>
                  <a:schemeClr val="tx2"/>
                </a:solidFill>
              </a:rPr>
              <a:t>ansehen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Skript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durcharbeiten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>
                <a:solidFill>
                  <a:schemeClr val="tx2"/>
                </a:solidFill>
              </a:rPr>
              <a:t>lesen</a:t>
            </a:r>
            <a:r>
              <a:rPr lang="en-US" sz="2000" dirty="0">
                <a:solidFill>
                  <a:schemeClr val="tx2"/>
                </a:solidFill>
              </a:rPr>
              <a:t> und </a:t>
            </a:r>
            <a:r>
              <a:rPr lang="en-US" sz="2000" dirty="0" err="1">
                <a:solidFill>
                  <a:schemeClr val="tx2"/>
                </a:solidFill>
              </a:rPr>
              <a:t>zusammenfassen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Die </a:t>
            </a:r>
            <a:r>
              <a:rPr lang="en-US" sz="2000" dirty="0" err="1">
                <a:solidFill>
                  <a:schemeClr val="tx2"/>
                </a:solidFill>
              </a:rPr>
              <a:t>eigene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Zusammenfassung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lesen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Das </a:t>
            </a:r>
            <a:r>
              <a:rPr lang="en-US" sz="2000" dirty="0" err="1">
                <a:solidFill>
                  <a:schemeClr val="tx2"/>
                </a:solidFill>
              </a:rPr>
              <a:t>jeweilige</a:t>
            </a:r>
            <a:r>
              <a:rPr lang="en-US" sz="2000" dirty="0">
                <a:solidFill>
                  <a:schemeClr val="tx2"/>
                </a:solidFill>
              </a:rPr>
              <a:t> Video in den Video-Lectures </a:t>
            </a:r>
            <a:r>
              <a:rPr lang="en-US" sz="2000" dirty="0" err="1">
                <a:solidFill>
                  <a:schemeClr val="tx2"/>
                </a:solidFill>
              </a:rPr>
              <a:t>erneut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ansehen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Online Test </a:t>
            </a:r>
            <a:r>
              <a:rPr lang="en-US" sz="2000" dirty="0" err="1">
                <a:solidFill>
                  <a:schemeClr val="tx2"/>
                </a:solidFill>
              </a:rPr>
              <a:t>durchführen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Workbookaufgabe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bearbeiten</a:t>
            </a:r>
            <a:r>
              <a:rPr lang="en-US" sz="2000" dirty="0">
                <a:solidFill>
                  <a:schemeClr val="tx2"/>
                </a:solidFill>
              </a:rPr>
              <a:t> und </a:t>
            </a:r>
            <a:r>
              <a:rPr lang="en-US" sz="2000" dirty="0" err="1">
                <a:solidFill>
                  <a:schemeClr val="tx2"/>
                </a:solidFill>
              </a:rPr>
              <a:t>fertigstellen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73A83FD1-C399-4D0D-8606-95918449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l="11000" r="-2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F3FB53-2378-5748-86F0-69562402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6070775" cy="1093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600" dirty="0" err="1">
                <a:solidFill>
                  <a:schemeClr val="tx2"/>
                </a:solidFill>
              </a:rPr>
              <a:t>Bearbeitung</a:t>
            </a:r>
            <a:r>
              <a:rPr lang="en-US" sz="3600" dirty="0">
                <a:solidFill>
                  <a:schemeClr val="tx2"/>
                </a:solidFill>
              </a:rPr>
              <a:t> des Workbooks: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B7D74-FF44-A04E-AE54-B5746EE8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25" y="2259143"/>
            <a:ext cx="7897738" cy="375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Herunterladen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jeweiligen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Workbookaufgabe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Workbookaufgabe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lesen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anschließend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das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jeweilige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Video in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Videogalerie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über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die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Bearbeitung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Workbookaufgabe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ansehen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Notizen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beim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Ansehen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des Videos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über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die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Bearbeitung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Workbookaufgabe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machen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Eigene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Zusammenfassung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jeweiligen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Skript-Lektion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lesen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cs typeface="Calibri"/>
              </a:rPr>
              <a:t>Erstellung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der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Texte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Tabellen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, PowerPoint-</a:t>
            </a:r>
            <a:r>
              <a:rPr lang="en-US" sz="2000" dirty="0" err="1">
                <a:solidFill>
                  <a:schemeClr val="tx2"/>
                </a:solidFill>
                <a:cs typeface="Calibri"/>
              </a:rPr>
              <a:t>Präsentationen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marL="285750" indent="-228600" algn="l" defTabSz="9144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74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4D87B78A353E44A72B2AC74607F80D" ma:contentTypeVersion="2" ma:contentTypeDescription="Create a new document." ma:contentTypeScope="" ma:versionID="d9445dd524a991e0cbf28a58e02191dd">
  <xsd:schema xmlns:xsd="http://www.w3.org/2001/XMLSchema" xmlns:xs="http://www.w3.org/2001/XMLSchema" xmlns:p="http://schemas.microsoft.com/office/2006/metadata/properties" xmlns:ns3="73084631-d8ac-45c8-9299-51ff528cba58" targetNamespace="http://schemas.microsoft.com/office/2006/metadata/properties" ma:root="true" ma:fieldsID="bdf0d2c7f8d29599ce986e309efa96c2" ns3:_="">
    <xsd:import namespace="73084631-d8ac-45c8-9299-51ff528cba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84631-d8ac-45c8-9299-51ff528cb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9C5CE9-BDD3-4FD4-AB5A-212BECEC0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84631-d8ac-45c8-9299-51ff528cb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6F032-5822-4790-81D5-90A3864C9858}">
  <ds:schemaRefs>
    <ds:schemaRef ds:uri="73084631-d8ac-45c8-9299-51ff528cba5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11F64A-9C44-4798-A29D-4CC2680736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Bildschirmpräsentation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PowerPoint-Präsentation</vt:lpstr>
      <vt:lpstr>PowerPoint-Präsentation</vt:lpstr>
      <vt:lpstr>Einführung in das wissenschaftliche Arbeiten </vt:lpstr>
      <vt:lpstr>Inhalt: </vt:lpstr>
      <vt:lpstr>Einleitung: </vt:lpstr>
      <vt:lpstr>Zeitverlauf des Projektes:</vt:lpstr>
      <vt:lpstr>Vorbereitung: </vt:lpstr>
      <vt:lpstr>Bearbeitung der Themen:  </vt:lpstr>
      <vt:lpstr>Bearbeitung des Workbooks:</vt:lpstr>
      <vt:lpstr>Einreichung des Workbooks:</vt:lpstr>
      <vt:lpstr>Fazit: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Delbrouck, Dirk</dc:creator>
  <cp:lastModifiedBy>Sieber, Thomas</cp:lastModifiedBy>
  <cp:revision>2622</cp:revision>
  <cp:lastPrinted>2016-01-11T14:28:27Z</cp:lastPrinted>
  <dcterms:created xsi:type="dcterms:W3CDTF">2012-02-08T14:12:50Z</dcterms:created>
  <dcterms:modified xsi:type="dcterms:W3CDTF">2021-02-18T14:11:10Z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0x0101004A4D87B78A353E44A72B2AC74607F80D</vt:lpwstr>
  </property>
</Properties>
</file>