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70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19983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7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id="{A236F71F-C985-4930-A463-5DC3EF40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EA77F5B8-979D-4074-A8B8-9250B74A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62F8B89-D393-45D2-B047-16ADE840CD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311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CAC505D-7D22-4BA0-B88B-25235A881B9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1C9FA4B-58FE-450F-81C7-D9E953DDF27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7E43E2E-D759-4296-A3B5-35D3E8DA2C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8E58C7E-A4CB-4C24-9BF3-410E834DE33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473CA314-4D76-419E-A7FA-DAE8D021DD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FEF17117-445C-403C-B0AC-7E3FB1ABD52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5A100A9C-7140-4EC0-9E7D-31014A1068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986315-C287-4CAB-9CF7-85AD36287AEA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58BD4864-E86A-4F20-8D5A-0376037E9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2687D03-CCA1-43A5-8478-B0C8D1A32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6B4583D4-B2E8-4E19-8A8A-C4A5FDE6BF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C57F11-D03E-4750-8362-110C86D6425F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27582FE-CA1A-4932-B831-E76FFDAE4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E1D6CA5-8551-410E-B54A-E16909102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CD2D139A-01D0-4FC1-AF1E-2DB02D9F66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3AD48-0AB3-49EF-B7E9-BCD596F34C7C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ECAE3FFE-4ADA-4104-AEC5-00FE5C84C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50BC532E-DC67-433C-8975-585A60AC9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BD0CF9B0-A428-491F-A9AF-F3384391DE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F31498-B810-4B02-B886-9322FC3ECE1F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F16BEED0-B341-43B9-8024-7C9D3A3B0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31C46CD-F345-4C12-A795-0042BF694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0369B6C3-9B84-4F4A-83F3-98B59ED0FF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4575D8-E525-4A2E-AE46-558D5BCFEF71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31F46C3A-164D-4D1A-902C-CA431393F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ADABA36-B353-4F2F-BDB9-5688D2642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5A3DEDCF-C599-46D9-B18C-C2059BBBB1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E3C96E-CEC2-496F-B28F-1F60A6BF355E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313D79FE-35F9-43D1-B275-6D16ED2FB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B8F7D-01F5-4656-BC50-4CE0B1F10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95B4392F-E5F3-48D0-B6D9-2C41FF56F9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7F06C8-2FA5-4C4D-8B9E-CEC35D2DF895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EE548AB6-A8C5-4952-B585-3554A3412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2E3A840-9E98-47EE-9937-8E153634E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>
            <a:extLst>
              <a:ext uri="{FF2B5EF4-FFF2-40B4-BE49-F238E27FC236}">
                <a16:creationId xmlns:a16="http://schemas.microsoft.com/office/drawing/2014/main" id="{1E0A655F-5283-4674-ADC2-336B54914F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48256A-9265-4E5F-8E9E-24C52EBAB92F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92B32AC-E180-46D1-A7E6-BF527708F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5943285-C548-4334-9BE3-96626D2BF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3AD782AA-AC64-485F-A8A4-D41F08288E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FBB141-94DF-45BB-A028-E7D938A588A9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844B9517-AA54-470B-B4B3-565F9B550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CE61D8F-A55B-4366-A311-604D9F4E1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>
            <a:extLst>
              <a:ext uri="{FF2B5EF4-FFF2-40B4-BE49-F238E27FC236}">
                <a16:creationId xmlns:a16="http://schemas.microsoft.com/office/drawing/2014/main" id="{1D7A7C49-368E-4EE8-926F-2662DB0CEE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5573C2-418C-4637-8B18-AB5B80AEEF8E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C0A47CBF-C76B-4C89-9245-D8489B462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C9F2CD3-4B80-4864-AC5F-6EE6C42CE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A800DC61-E045-4AC5-A157-CB9C9573CB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7D5E32-5725-4F11-A66C-04C578134DE7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1CB41FD-D3D2-40C9-8E72-144E7455F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2F947B1-D64F-4D3D-A655-CAF54C4C6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4A10D41B-DA58-461F-A40C-7A74B6AAD6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1BC06B-13C3-4F34-80DE-114975990293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7BAD38ED-431F-4261-A34A-01AB34DB5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A4D888B-A7B4-4DDF-B2E4-667F84EDD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88" y="1236663"/>
            <a:ext cx="89979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8" y="3970338"/>
            <a:ext cx="89979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2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2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4738" y="301625"/>
            <a:ext cx="2698750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488" y="301625"/>
            <a:ext cx="7943850" cy="5846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3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88" y="1236663"/>
            <a:ext cx="89979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8" y="3970338"/>
            <a:ext cx="89979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39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884363"/>
            <a:ext cx="103473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5059363"/>
            <a:ext cx="10347325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29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488" y="1828800"/>
            <a:ext cx="2563812" cy="538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1828800"/>
            <a:ext cx="2563813" cy="538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56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7325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1852613"/>
            <a:ext cx="50752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088" y="2760663"/>
            <a:ext cx="5075237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3775" y="1852613"/>
            <a:ext cx="510063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3775" y="2760663"/>
            <a:ext cx="5100638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69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087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346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2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4417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909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904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4738" y="301625"/>
            <a:ext cx="2697162" cy="6916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488" y="301625"/>
            <a:ext cx="7943850" cy="6916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501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88" y="1236663"/>
            <a:ext cx="89979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8" y="3970338"/>
            <a:ext cx="89979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072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669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884363"/>
            <a:ext cx="103473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5059363"/>
            <a:ext cx="10347325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802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075" y="1768475"/>
            <a:ext cx="5319713" cy="437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188" y="1768475"/>
            <a:ext cx="5321300" cy="437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059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7325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1852613"/>
            <a:ext cx="50752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088" y="2760663"/>
            <a:ext cx="5075237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3775" y="1852613"/>
            <a:ext cx="510063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3775" y="2760663"/>
            <a:ext cx="5100638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481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1274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58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884363"/>
            <a:ext cx="103473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5059363"/>
            <a:ext cx="10347325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408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50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403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654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6325" y="301625"/>
            <a:ext cx="26971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5" y="301625"/>
            <a:ext cx="7943850" cy="5846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589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91" y="1237197"/>
            <a:ext cx="8998744" cy="263188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791" y="3970580"/>
            <a:ext cx="8998744" cy="1825171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31" indent="0" algn="ctr">
              <a:buNone/>
              <a:defRPr sz="1968"/>
            </a:lvl2pPr>
            <a:lvl3pPr marL="899861" indent="0" algn="ctr">
              <a:buNone/>
              <a:defRPr sz="1771"/>
            </a:lvl3pPr>
            <a:lvl4pPr marL="1349792" indent="0" algn="ctr">
              <a:buNone/>
              <a:defRPr sz="1575"/>
            </a:lvl4pPr>
            <a:lvl5pPr marL="1799722" indent="0" algn="ctr">
              <a:buNone/>
              <a:defRPr sz="1575"/>
            </a:lvl5pPr>
            <a:lvl6pPr marL="2249653" indent="0" algn="ctr">
              <a:buNone/>
              <a:defRPr sz="1575"/>
            </a:lvl6pPr>
            <a:lvl7pPr marL="2699583" indent="0" algn="ctr">
              <a:buNone/>
              <a:defRPr sz="1575"/>
            </a:lvl7pPr>
            <a:lvl8pPr marL="3149514" indent="0" algn="ctr">
              <a:buNone/>
              <a:defRPr sz="1575"/>
            </a:lvl8pPr>
            <a:lvl9pPr marL="3599444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97DC-2DC6-42FE-ABD2-31485CB2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B9B43-3D0C-40BD-BED2-5CDB3B305771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6D1C-A83E-4633-B9B5-F165337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2403-34FB-4B69-B88B-96300940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8420-4E1F-4682-AE7E-889A7F0C5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96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D531-C298-4BAE-BB85-CAC6FD74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2A27-D619-467C-8D94-9896F3737192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1268-79CB-42FF-A7FB-4E34C14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754C-2A53-4E57-825F-36A202BB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376C9-5C89-427A-ABCF-81CFD3C04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54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36" y="1884670"/>
            <a:ext cx="10348555" cy="314461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636" y="5059034"/>
            <a:ext cx="10348555" cy="165367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449931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371B-3C46-4DF0-84D1-27D6357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C439-0907-4D21-9CD9-3399F11F92AF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2737-E98C-4B2B-805B-A861FFC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A4F9-84DE-4D8F-B821-3500E550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1D95B-BD17-4317-A0DA-EA5DCFA2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7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885" y="2012414"/>
            <a:ext cx="5099288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4152" y="2012414"/>
            <a:ext cx="5099288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E6315B-15EB-49C8-8B78-105B69D8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49F61-6271-46C2-817E-C3000749C877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11F194-8BB5-4E1C-B600-556C0DE2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205745-0A44-4357-BA93-567F160C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487A-B2BE-44BF-A886-01B5CD666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71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48" y="402483"/>
            <a:ext cx="10348555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448" y="1853171"/>
            <a:ext cx="5075853" cy="908210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48" y="2761381"/>
            <a:ext cx="507585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4152" y="1853171"/>
            <a:ext cx="5100851" cy="908210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4152" y="2761381"/>
            <a:ext cx="5100851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9390DD-E34E-463E-B786-6D64BC1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670BD-188B-463B-98D6-AB493839FC1C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9C8F5D-B871-458C-8164-68BB156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5508E6-4787-4757-AF1B-E3F43A1C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BF0D-BFD5-4CB1-A0F8-CDD2E9082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4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390554-D6EA-43A8-8CA9-EB5E7F20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1C06-6EBA-4DE4-AEDC-F8C470416C16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DB10D1-744D-4C61-9318-012ECA44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1A28AE-9764-4E04-914C-0A87F3DB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E0E3E-C3F7-4370-AA77-0C03FA83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075" y="1768475"/>
            <a:ext cx="5319713" cy="437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188" y="1768475"/>
            <a:ext cx="5321300" cy="437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5848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00CECB-9788-4220-B2F7-7AD1AB88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F98D9-5EAD-4E20-83CE-EE8CDD60ABB9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121F13-AABC-49EA-AAF8-63111C02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A8A015-CD9F-446A-8E1B-2EE127E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5DF88-2BF0-48F9-ADE4-1B6314592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80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48" y="503978"/>
            <a:ext cx="3869772" cy="1763924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51" y="1088454"/>
            <a:ext cx="6074152" cy="5372269"/>
          </a:xfrm>
        </p:spPr>
        <p:txBody>
          <a:bodyPr/>
          <a:lstStyle>
            <a:lvl1pPr>
              <a:defRPr sz="3149"/>
            </a:lvl1pPr>
            <a:lvl2pPr>
              <a:defRPr sz="2755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448" y="2267902"/>
            <a:ext cx="3869772" cy="4201570"/>
          </a:xfrm>
        </p:spPr>
        <p:txBody>
          <a:bodyPr/>
          <a:lstStyle>
            <a:lvl1pPr marL="0" indent="0">
              <a:buNone/>
              <a:defRPr sz="1575"/>
            </a:lvl1pPr>
            <a:lvl2pPr marL="449931" indent="0">
              <a:buNone/>
              <a:defRPr sz="1378"/>
            </a:lvl2pPr>
            <a:lvl3pPr marL="899861" indent="0">
              <a:buNone/>
              <a:defRPr sz="1181"/>
            </a:lvl3pPr>
            <a:lvl4pPr marL="1349792" indent="0">
              <a:buNone/>
              <a:defRPr sz="984"/>
            </a:lvl4pPr>
            <a:lvl5pPr marL="1799722" indent="0">
              <a:buNone/>
              <a:defRPr sz="984"/>
            </a:lvl5pPr>
            <a:lvl6pPr marL="2249653" indent="0">
              <a:buNone/>
              <a:defRPr sz="984"/>
            </a:lvl6pPr>
            <a:lvl7pPr marL="2699583" indent="0">
              <a:buNone/>
              <a:defRPr sz="984"/>
            </a:lvl7pPr>
            <a:lvl8pPr marL="3149514" indent="0">
              <a:buNone/>
              <a:defRPr sz="984"/>
            </a:lvl8pPr>
            <a:lvl9pPr marL="3599444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1926E9-091B-4F93-BEEB-8DC9FE21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CD9A-BDFC-45F3-A2AC-B1FD325099FE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752782-A128-4778-A698-8D57989A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CE6E7-3399-436D-BE0F-58AA568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702D4-FD00-4D25-A693-2203E88AD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4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48" y="503978"/>
            <a:ext cx="3869772" cy="1763924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0851" y="1088454"/>
            <a:ext cx="6074152" cy="5372269"/>
          </a:xfrm>
        </p:spPr>
        <p:txBody>
          <a:bodyPr rtlCol="0">
            <a:normAutofit/>
          </a:bodyPr>
          <a:lstStyle>
            <a:lvl1pPr marL="0" indent="0">
              <a:buNone/>
              <a:defRPr sz="3149"/>
            </a:lvl1pPr>
            <a:lvl2pPr marL="449931" indent="0">
              <a:buNone/>
              <a:defRPr sz="2755"/>
            </a:lvl2pPr>
            <a:lvl3pPr marL="899861" indent="0">
              <a:buNone/>
              <a:defRPr sz="2362"/>
            </a:lvl3pPr>
            <a:lvl4pPr marL="1349792" indent="0">
              <a:buNone/>
              <a:defRPr sz="1968"/>
            </a:lvl4pPr>
            <a:lvl5pPr marL="1799722" indent="0">
              <a:buNone/>
              <a:defRPr sz="1968"/>
            </a:lvl5pPr>
            <a:lvl6pPr marL="2249653" indent="0">
              <a:buNone/>
              <a:defRPr sz="1968"/>
            </a:lvl6pPr>
            <a:lvl7pPr marL="2699583" indent="0">
              <a:buNone/>
              <a:defRPr sz="1968"/>
            </a:lvl7pPr>
            <a:lvl8pPr marL="3149514" indent="0">
              <a:buNone/>
              <a:defRPr sz="1968"/>
            </a:lvl8pPr>
            <a:lvl9pPr marL="3599444" indent="0">
              <a:buNone/>
              <a:defRPr sz="196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448" y="2267902"/>
            <a:ext cx="3869772" cy="4201570"/>
          </a:xfrm>
        </p:spPr>
        <p:txBody>
          <a:bodyPr/>
          <a:lstStyle>
            <a:lvl1pPr marL="0" indent="0">
              <a:buNone/>
              <a:defRPr sz="1575"/>
            </a:lvl1pPr>
            <a:lvl2pPr marL="449931" indent="0">
              <a:buNone/>
              <a:defRPr sz="1378"/>
            </a:lvl2pPr>
            <a:lvl3pPr marL="899861" indent="0">
              <a:buNone/>
              <a:defRPr sz="1181"/>
            </a:lvl3pPr>
            <a:lvl4pPr marL="1349792" indent="0">
              <a:buNone/>
              <a:defRPr sz="984"/>
            </a:lvl4pPr>
            <a:lvl5pPr marL="1799722" indent="0">
              <a:buNone/>
              <a:defRPr sz="984"/>
            </a:lvl5pPr>
            <a:lvl6pPr marL="2249653" indent="0">
              <a:buNone/>
              <a:defRPr sz="984"/>
            </a:lvl6pPr>
            <a:lvl7pPr marL="2699583" indent="0">
              <a:buNone/>
              <a:defRPr sz="984"/>
            </a:lvl7pPr>
            <a:lvl8pPr marL="3149514" indent="0">
              <a:buNone/>
              <a:defRPr sz="984"/>
            </a:lvl8pPr>
            <a:lvl9pPr marL="3599444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C1C5FD-B9EA-414B-B6E3-A6279F66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3616D-97CD-4415-AA1F-EF56DDAF5DFD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D0BF7D-4F13-4FCB-A4FF-91103DD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084DA0-7BE8-46D5-9A24-19274991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C71F8-DE8D-4AF9-822F-922CCB86D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5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35AB-DC48-4317-9CC6-A412D7D9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0BB8-7394-4D5F-94D3-0F1325A3AC7E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F3BE-78E0-45B3-B4EC-6A052BFA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D625-CC86-4723-B435-1E87FF3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BF617-4220-46BE-83BC-A58D9E46E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3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6301" y="402483"/>
            <a:ext cx="2587139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885" y="402483"/>
            <a:ext cx="7611437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A7A0-64F1-4F80-944A-5FFF637F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0FA44-65D0-4019-8CDF-1F33B5D421FF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6198-439F-4C19-B2C4-9484B4D7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786D-5B3A-41DD-99E1-83DDF739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5C4BA-99E1-4755-AB8B-C6A32778A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0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7325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1852613"/>
            <a:ext cx="5075237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088" y="2760663"/>
            <a:ext cx="5075237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3775" y="1852613"/>
            <a:ext cx="510063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3775" y="2760663"/>
            <a:ext cx="5100638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59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1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08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13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503238"/>
            <a:ext cx="3868737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37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8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4F0CAED-D4DB-40A6-BF67-5B0078911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8488" y="301625"/>
            <a:ext cx="107934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6D374B1-B4D5-4B72-AFE7-6566DD5E6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768475"/>
            <a:ext cx="10793413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7DA9116-99D3-40C6-8A18-8B50DDA59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8488" y="301625"/>
            <a:ext cx="107934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0D0470D-1CD1-4EE1-8DD7-C22DFF79B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8488" y="1828800"/>
            <a:ext cx="5280025" cy="53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6361813E-DA92-4E0E-A6F0-ACA6843F0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301625"/>
            <a:ext cx="1079341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7FD34A2-11C0-47F0-BD8A-2AC0D61C0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768475"/>
            <a:ext cx="10793413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A498789E-B599-4346-B9B8-63FC1FB15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403225"/>
            <a:ext cx="10347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C4DD9EB-5132-47DD-8156-0DE4F36BC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2012950"/>
            <a:ext cx="1034732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AA44-2F27-47C2-A430-81C9FF4C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500" y="7007225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99E51D-212D-49C5-8241-70DDA7AB7BE8}" type="datetimeFigureOut">
              <a:rPr lang="en-US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F190-F82F-45D6-8C94-84ADFCAA9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5100" y="7007225"/>
            <a:ext cx="404812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82A3-EF70-4948-AC0E-729D88C65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075" y="7007225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9E5569-7B86-4997-A2B5-3C60B7568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898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2pPr>
      <a:lvl3pPr algn="l" defTabSz="898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3pPr>
      <a:lvl4pPr algn="l" defTabSz="898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4pPr>
      <a:lvl5pPr algn="l" defTabSz="898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898525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898525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898525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898525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3838" indent="-223838" algn="l" defTabSz="898525" rtl="0" eaLnBrk="0" fontAlgn="base" hangingPunct="0">
        <a:lnSpc>
          <a:spcPct val="90000"/>
        </a:lnSpc>
        <a:spcBef>
          <a:spcPts val="988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223838" algn="l" defTabSz="898525" rtl="0" eaLnBrk="0" fontAlgn="base" hangingPunct="0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950" indent="-223838" algn="l" defTabSz="898525" rtl="0" eaLnBrk="0" fontAlgn="base" hangingPunct="0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73213" indent="-223838" algn="l" defTabSz="898525" rtl="0" eaLnBrk="0" fontAlgn="base" hangingPunct="0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063" indent="-223838" algn="l" defTabSz="898525" rtl="0" eaLnBrk="0" fontAlgn="base" hangingPunct="0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618" indent="-224965" algn="l" defTabSz="899861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924548" indent="-224965" algn="l" defTabSz="899861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374479" indent="-224965" algn="l" defTabSz="899861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824409" indent="-224965" algn="l" defTabSz="899861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ithub.com/proghax333/BadRailwayManag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7FB666D-F5A8-4D2C-B531-8444F823D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01625"/>
            <a:ext cx="10798175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8000">
                <a:latin typeface="Impact" panose="020B0806030902050204" pitchFamily="34" charset="0"/>
              </a:rPr>
              <a:t>Railway Ticket Management System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9D7C27E-A777-47FC-81D5-38202617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5543550"/>
            <a:ext cx="541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2000" b="1">
                <a:solidFill>
                  <a:srgbClr val="DBF5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2000">
                <a:solidFill>
                  <a:srgbClr val="DBF5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CS2108 Aditya Nana Bhadane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2000">
                <a:solidFill>
                  <a:srgbClr val="DBF5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CS2165 Priyanka Sanjay Mutkule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2000">
                <a:solidFill>
                  <a:srgbClr val="DBF5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CS2124 Atmanand Dnyaneshwar Nagpure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E49CD9-DA76-4C9B-A776-6AEE54ED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568950"/>
            <a:ext cx="48133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2000" b="1">
                <a:solidFill>
                  <a:srgbClr val="DBF5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Faculty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2000">
                <a:solidFill>
                  <a:srgbClr val="DBF5F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Prof. Swati Khidse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B2800134-FB01-4138-8DFC-CA26E00F1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Conclusion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39A6D75-4E8A-4AA1-B7F4-9DA6EDD33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920875"/>
            <a:ext cx="10739437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8625" indent="-3206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Data structures provide a simple interface and abstract out the complexity.</a:t>
            </a:r>
          </a:p>
          <a:p>
            <a:pPr eaLnBrk="1"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Design patterns simplify the application flow and help in creating a consistent, repeatable design process.</a:t>
            </a:r>
          </a:p>
          <a:p>
            <a:pPr eaLnBrk="1"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For writing applications rapidly, the structure of code has to be consistent yet flexible.</a:t>
            </a:r>
          </a:p>
          <a:p>
            <a:pPr eaLnBrk="1"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Code can be divided into modules to allow multiple developers to work on the project.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5FAE020D-67CB-4CE5-A241-FB112841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References/Links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0DD3380-F67B-40E6-8A5A-DB00AB21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920875"/>
            <a:ext cx="10739437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8625" indent="-3206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45720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600">
                <a:solidFill>
                  <a:srgbClr val="000000"/>
                </a:solidFill>
              </a:rPr>
              <a:t>Source Code</a:t>
            </a:r>
          </a:p>
          <a:p>
            <a:pPr lvl="1" indent="0" eaLnBrk="1">
              <a:spcAft>
                <a:spcPts val="1413"/>
              </a:spcAft>
              <a:buClr>
                <a:srgbClr val="04617B"/>
              </a:buClr>
              <a:buSzPct val="45000"/>
              <a:buFont typeface="Times New Roman" panose="02020603050405020304" pitchFamily="18" charset="0"/>
              <a:buNone/>
            </a:pPr>
            <a:r>
              <a:rPr lang="en-IN" altLang="en-US" sz="2400">
                <a:solidFill>
                  <a:srgbClr val="000000"/>
                </a:solidFill>
              </a:rPr>
              <a:t>- GitHub: </a:t>
            </a:r>
            <a:r>
              <a:rPr lang="en-IN" altLang="en-US" sz="2400" u="sng">
                <a:solidFill>
                  <a:srgbClr val="3465A4"/>
                </a:solidFill>
                <a:hlinkClick r:id="rId4"/>
              </a:rPr>
              <a:t>https://github.com/proghax333/BadRailwayManager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2F063C77-DF3A-424E-914A-597D515E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841375"/>
            <a:ext cx="10798175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4800">
                <a:latin typeface="Impact" panose="020B0806030902050204" pitchFamily="34" charset="0"/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4E4894C-C700-40E6-9C01-A629D41B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Table of contents</a:t>
            </a:r>
          </a:p>
        </p:txBody>
      </p:sp>
      <p:graphicFrame>
        <p:nvGraphicFramePr>
          <p:cNvPr id="7170" name="Group 2">
            <a:extLst>
              <a:ext uri="{FF2B5EF4-FFF2-40B4-BE49-F238E27FC236}">
                <a16:creationId xmlns:a16="http://schemas.microsoft.com/office/drawing/2014/main" id="{15B862B3-122C-4339-9381-0036C4653511}"/>
              </a:ext>
            </a:extLst>
          </p:cNvPr>
          <p:cNvGraphicFramePr>
            <a:graphicFrameLocks noGrp="1"/>
          </p:cNvGraphicFramePr>
          <p:nvPr/>
        </p:nvGraphicFramePr>
        <p:xfrm>
          <a:off x="630238" y="1920875"/>
          <a:ext cx="10744200" cy="3981453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endParaRPr kumimoji="0" lang="en-I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" charset="0"/>
                      </a:endParaRP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Topic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Slide No.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Idea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3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2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Demonstration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4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3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Code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5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4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Techniques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8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5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Conclusion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10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6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References/Links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6088" algn="l"/>
                          <a:tab pos="895350" algn="l"/>
                          <a:tab pos="1344613" algn="l"/>
                          <a:tab pos="1793875" algn="l"/>
                          <a:tab pos="2243138" algn="l"/>
                          <a:tab pos="2692400" algn="l"/>
                          <a:tab pos="3141663" algn="l"/>
                          <a:tab pos="3590925" algn="l"/>
                          <a:tab pos="4040188" algn="l"/>
                          <a:tab pos="4489450" algn="l"/>
                          <a:tab pos="4938713" algn="l"/>
                          <a:tab pos="5387975" algn="l"/>
                          <a:tab pos="5837238" algn="l"/>
                          <a:tab pos="6286500" algn="l"/>
                          <a:tab pos="6735763" algn="l"/>
                          <a:tab pos="7185025" algn="l"/>
                          <a:tab pos="7634288" algn="l"/>
                          <a:tab pos="8083550" algn="l"/>
                          <a:tab pos="8532813" algn="l"/>
                          <a:tab pos="8982075" algn="l"/>
                          <a:tab pos="9431338" algn="l"/>
                          <a:tab pos="9880600" algn="l"/>
                          <a:tab pos="10329863" algn="l"/>
                          <a:tab pos="10779125" algn="l"/>
                          <a:tab pos="10780713" algn="l"/>
                        </a:tabLst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11</a:t>
                      </a:r>
                    </a:p>
                  </a:txBody>
                  <a:tcPr marL="90000" marR="90000" marT="6156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75D51E18-8EAE-4441-9669-E585B66F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Idea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DE1E05-F8A3-4036-A281-DA09A33F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879725"/>
            <a:ext cx="10739438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8625" indent="-3206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Railway Ticket Management System is a computer based ticket booking system.</a:t>
            </a:r>
          </a:p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Allows users to book train tickets with ease.</a:t>
            </a:r>
          </a:p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Users can find trains, book train tickets, cancel ticket, and make payments.</a:t>
            </a:r>
          </a:p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Multiple users supported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0C62B09-C3BC-4B90-B2E8-20FEE13C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824413"/>
            <a:ext cx="4319588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4800">
                <a:solidFill>
                  <a:srgbClr val="000000"/>
                </a:solidFill>
                <a:latin typeface="Impact" panose="020B0806030902050204" pitchFamily="34" charset="0"/>
              </a:rPr>
              <a:t>Features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6D7B868D-1CC4-4AF7-BE2E-ED073161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707063"/>
            <a:ext cx="10583863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 marL="212725" indent="-212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User register and login</a:t>
            </a:r>
          </a:p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Book a ticket, display booked tickets, cancel ticket, make payment</a:t>
            </a:r>
          </a:p>
          <a:p>
            <a:pPr eaLnBrk="1">
              <a:spcBef>
                <a:spcPts val="288"/>
              </a:spcBef>
              <a:spcAft>
                <a:spcPts val="288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Display profile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7DB7C117-A056-4BC9-85C3-E38211B1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944688"/>
            <a:ext cx="4319588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4800">
                <a:solidFill>
                  <a:srgbClr val="000000"/>
                </a:solidFill>
                <a:latin typeface="Impact" panose="020B0806030902050204" pitchFamily="34" charset="0"/>
              </a:rPr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9BA71EC9-8398-4F41-862D-96964BE7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buSzPct val="100000"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Demonstration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CE51442-D7B2-4C2B-B601-BFD9B944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920875"/>
            <a:ext cx="10739437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" name="demo_screenrecording.mp4">
            <a:hlinkClick r:id="" action="ppaction://media"/>
            <a:extLst>
              <a:ext uri="{FF2B5EF4-FFF2-40B4-BE49-F238E27FC236}">
                <a16:creationId xmlns:a16="http://schemas.microsoft.com/office/drawing/2014/main" id="{85A9C040-74C2-4E52-BF48-808A2785A23D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1475581"/>
            <a:ext cx="12045951" cy="654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2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87D3064F-FD10-40AA-8594-32F154B3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Code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FA89924-9AAF-4F5C-AAC8-A89682CC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920875"/>
            <a:ext cx="5240337" cy="46624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marL="428625" indent="-3206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Main application is divided into screens.</a:t>
            </a:r>
          </a:p>
          <a:p>
            <a:pPr eaLnBrk="1">
              <a:lnSpc>
                <a:spcPct val="100000"/>
              </a:lnSpc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authScreen() handles user registration and login.</a:t>
            </a:r>
          </a:p>
          <a:p>
            <a:pPr eaLnBrk="1">
              <a:lnSpc>
                <a:spcPct val="100000"/>
              </a:lnSpc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mainScreen() handles ticket booking and other operations.</a:t>
            </a:r>
          </a:p>
          <a:p>
            <a:pPr eaLnBrk="1">
              <a:lnSpc>
                <a:spcPct val="100000"/>
              </a:lnSpc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All the data is saved in application’s context and is passed to all screens and components of the application.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E18E5CE1-6957-423A-AA54-21879325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1439863"/>
            <a:ext cx="5016500" cy="620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9EAEAB98-5CDC-4254-AA8E-7F4508C8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Code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AD09288-6BBC-4EBC-9E48-AFE0514A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920875"/>
            <a:ext cx="6456362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8625" indent="-320675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cs typeface="Arial" panose="020B0604020202020204" pitchFamily="34" charset="0"/>
              </a:rPr>
              <a:t>Auth screen is divided into 2 options, “Create an account” and “Log in”.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cs typeface="Arial" panose="020B0604020202020204" pitchFamily="34" charset="0"/>
              </a:rPr>
              <a:t>createAccountActivity() function handles account creation process.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cs typeface="Arial" panose="020B0604020202020204" pitchFamily="34" charset="0"/>
              </a:rPr>
              <a:t>loginActivity() function handles user login process.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cs typeface="Arial" panose="020B0604020202020204" pitchFamily="34" charset="0"/>
              </a:rPr>
              <a:t>User can directly exit the application by choosing the “Exit” option.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6DACEB91-BF30-4EC9-98E9-F35ECBC8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433513"/>
            <a:ext cx="4287838" cy="612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6EB15FB7-DE53-4B8A-8E4C-D3B72E9D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Code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99CC7E8F-0CA7-4BC1-9A6B-615FC7B0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439863"/>
            <a:ext cx="43910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3">
            <a:extLst>
              <a:ext uri="{FF2B5EF4-FFF2-40B4-BE49-F238E27FC236}">
                <a16:creationId xmlns:a16="http://schemas.microsoft.com/office/drawing/2014/main" id="{A780A759-F90C-4397-B2A2-49FA30C90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1447800"/>
            <a:ext cx="4032250" cy="610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id="{3F5AB25F-8D05-4D83-B401-ABBBD4E1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687513"/>
            <a:ext cx="33591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 marL="212725" indent="-212725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Main screen provides a list of actions which a logged-in user can perform.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All actions are handled in their own functions.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Application context is passed to each action.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8D63648E-15EC-49F2-9C56-1B1B831C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Techniques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CFEA3CD-EF62-443E-A8AE-C537E7D7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227138"/>
            <a:ext cx="5256212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4800">
                <a:latin typeface="Impact" panose="020B0806030902050204" pitchFamily="34" charset="0"/>
              </a:rPr>
              <a:t>Preprocessing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353474-DF58-4269-AB13-554C0596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376488"/>
            <a:ext cx="4248150" cy="485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 marL="212725" indent="-212725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428625" indent="-212725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3 main entities - </a:t>
            </a:r>
          </a:p>
          <a:p>
            <a:pPr lvl="1" eaLnBrk="1">
              <a:lnSpc>
                <a:spcPct val="10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User</a:t>
            </a:r>
          </a:p>
          <a:p>
            <a:pPr lvl="1" eaLnBrk="1">
              <a:lnSpc>
                <a:spcPct val="10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Train</a:t>
            </a:r>
          </a:p>
          <a:p>
            <a:pPr lvl="1" eaLnBrk="1">
              <a:lnSpc>
                <a:spcPct val="10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Ticket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Data is stored in linked lists.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Writing linked list each time for a new entity leads to code duplication.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 b="1"/>
              <a:t>C preprocessing macros</a:t>
            </a:r>
            <a:r>
              <a:rPr lang="en-IN" altLang="en-US" sz="2200"/>
              <a:t> were used to generate CRUD (Create, Read, Update, Delete) functionality automatically.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87BCAE17-0D01-4530-BF02-F7A22EDA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1474788"/>
            <a:ext cx="5761037" cy="611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C4147373-A3A4-45DD-A84C-D144E535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20650"/>
            <a:ext cx="107981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  <a:tab pos="10782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6000">
                <a:solidFill>
                  <a:srgbClr val="FFFFFF"/>
                </a:solidFill>
                <a:latin typeface="Impact" panose="020B0806030902050204" pitchFamily="34" charset="0"/>
              </a:rPr>
              <a:t>Techniques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0519EFD-24B2-4055-8111-6821303E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227138"/>
            <a:ext cx="5256212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4800">
                <a:latin typeface="Impact" panose="020B0806030902050204" pitchFamily="34" charset="0"/>
              </a:rPr>
              <a:t>Event Handling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267132A-43F4-4ED7-ADFC-BCCDA5E9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376488"/>
            <a:ext cx="4248150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 marL="212725" indent="-212725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428625" indent="-212725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List events -</a:t>
            </a:r>
          </a:p>
          <a:p>
            <a:pPr lvl="1" eaLnBrk="1">
              <a:lnSpc>
                <a:spcPct val="10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Insert</a:t>
            </a:r>
          </a:p>
          <a:p>
            <a:pPr lvl="1" eaLnBrk="1">
              <a:lnSpc>
                <a:spcPct val="10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Update</a:t>
            </a:r>
          </a:p>
          <a:p>
            <a:pPr lvl="1" eaLnBrk="1">
              <a:lnSpc>
                <a:spcPct val="10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Delete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Event handlers can be added to perform operations after a list action is performed.</a:t>
            </a:r>
          </a:p>
          <a:p>
            <a:pPr eaLnBrk="1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200"/>
              <a:t>For eg., after an element is inserted in the list, the inserted element can be written to a file or saved in a database.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530066CA-F4B4-4667-AF4C-84F106EF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423988"/>
            <a:ext cx="7145338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Rectangle 5">
            <a:extLst>
              <a:ext uri="{FF2B5EF4-FFF2-40B4-BE49-F238E27FC236}">
                <a16:creationId xmlns:a16="http://schemas.microsoft.com/office/drawing/2014/main" id="{A339D0D4-5879-4286-BA6E-18DF8CF6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6840538"/>
            <a:ext cx="6838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altLang="en-US" sz="1400">
                <a:latin typeface="Noto Sans Regular" charset="0"/>
              </a:rPr>
              <a:t>Fig. Event handler increments the element counter and gives an ID to the newly inserted element.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</TotalTime>
  <Words>452</Words>
  <Application>Microsoft Office PowerPoint</Application>
  <PresentationFormat>Custom</PresentationFormat>
  <Paragraphs>92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Noto Sans Regular</vt:lpstr>
      <vt:lpstr>Segoe UI</vt:lpstr>
      <vt:lpstr>Times New Roman</vt:lpstr>
      <vt:lpstr>Wingdings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creator>lenovo</dc:creator>
  <cp:lastModifiedBy>Atmanand Nagpure</cp:lastModifiedBy>
  <cp:revision>158</cp:revision>
  <cp:lastPrinted>1601-01-01T00:00:00Z</cp:lastPrinted>
  <dcterms:created xsi:type="dcterms:W3CDTF">2022-01-24T09:48:56Z</dcterms:created>
  <dcterms:modified xsi:type="dcterms:W3CDTF">2022-01-24T05:26:52Z</dcterms:modified>
</cp:coreProperties>
</file>