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CA4A4A-B1B8-456D-8A1B-656DA02C45E2}">
  <a:tblStyle styleId="{F2CA4A4A-B1B8-456D-8A1B-656DA02C45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138d23b3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138d23b3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138d23b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138d23b3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138d23b3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38d23b3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138d23b3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138d23b3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138d23b3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138d23b3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138d23b3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138d23b3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138d23b3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38d23b3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138d23b3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138d23b3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138d23b3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138d23b3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138d23b3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38d23b3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138d23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138d23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138d23b3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138d23b3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138d23b3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138d23b3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138d23b3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138d23b3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138d23b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38d23b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138d23b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138d23b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138d23b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138d23b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138d23b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138d23b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138d23b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138d23b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138d23b3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138d23b3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138d23b3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138d23b3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ucsusa/active-satelli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Satellite Lifetime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Philip R Oglesby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EDA-Power and Size of </a:t>
            </a:r>
            <a:r>
              <a:rPr lang="en"/>
              <a:t>Vehicle</a:t>
            </a:r>
            <a:endParaRPr/>
          </a:p>
        </p:txBody>
      </p:sp>
      <p:sp>
        <p:nvSpPr>
          <p:cNvPr id="124" name="Google Shape;124;p22"/>
          <p:cNvSpPr txBox="1"/>
          <p:nvPr>
            <p:ph idx="1" type="body"/>
          </p:nvPr>
        </p:nvSpPr>
        <p:spPr>
          <a:xfrm>
            <a:off x="311700" y="1152475"/>
            <a:ext cx="8553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Power (W) and Dry Mass (kg) can describe the complexity of the satellite:</a:t>
            </a:r>
            <a:endParaRPr/>
          </a:p>
          <a:p>
            <a:pPr indent="0" lvl="0" marL="457200" rtl="0" algn="l">
              <a:spcBef>
                <a:spcPts val="1600"/>
              </a:spcBef>
              <a:spcAft>
                <a:spcPts val="1600"/>
              </a:spcAft>
              <a:buNone/>
            </a:pPr>
            <a:r>
              <a:t/>
            </a:r>
            <a:endParaRPr/>
          </a:p>
        </p:txBody>
      </p:sp>
      <p:pic>
        <p:nvPicPr>
          <p:cNvPr id="125" name="Google Shape;125;p22"/>
          <p:cNvPicPr preferRelativeResize="0"/>
          <p:nvPr/>
        </p:nvPicPr>
        <p:blipFill>
          <a:blip r:embed="rId3">
            <a:alphaModFix/>
          </a:blip>
          <a:stretch>
            <a:fillRect/>
          </a:stretch>
        </p:blipFill>
        <p:spPr>
          <a:xfrm>
            <a:off x="1960625" y="1529975"/>
            <a:ext cx="5158050" cy="3038900"/>
          </a:xfrm>
          <a:prstGeom prst="rect">
            <a:avLst/>
          </a:prstGeom>
          <a:noFill/>
          <a:ln>
            <a:noFill/>
          </a:ln>
        </p:spPr>
      </p:pic>
      <p:sp>
        <p:nvSpPr>
          <p:cNvPr id="126" name="Google Shape;126;p22"/>
          <p:cNvSpPr txBox="1"/>
          <p:nvPr/>
        </p:nvSpPr>
        <p:spPr>
          <a:xfrm>
            <a:off x="620200" y="4348025"/>
            <a:ext cx="7395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 great deal of the satellites are 1 W and 1 Kg</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EDA-Power and Size of Vehicle</a:t>
            </a:r>
            <a:endParaRPr/>
          </a:p>
        </p:txBody>
      </p:sp>
      <p:sp>
        <p:nvSpPr>
          <p:cNvPr id="132" name="Google Shape;132;p23"/>
          <p:cNvSpPr txBox="1"/>
          <p:nvPr>
            <p:ph idx="1" type="body"/>
          </p:nvPr>
        </p:nvSpPr>
        <p:spPr>
          <a:xfrm>
            <a:off x="311700" y="1152475"/>
            <a:ext cx="8553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compare the orbital lifetime vs. Power and Dry Mass</a:t>
            </a:r>
            <a:endParaRPr/>
          </a:p>
          <a:p>
            <a:pPr indent="0" lvl="0" marL="457200" rtl="0" algn="l">
              <a:spcBef>
                <a:spcPts val="1600"/>
              </a:spcBef>
              <a:spcAft>
                <a:spcPts val="1600"/>
              </a:spcAft>
              <a:buNone/>
            </a:pPr>
            <a:r>
              <a:t/>
            </a:r>
            <a:endParaRPr/>
          </a:p>
        </p:txBody>
      </p:sp>
      <p:sp>
        <p:nvSpPr>
          <p:cNvPr id="133" name="Google Shape;133;p23"/>
          <p:cNvSpPr txBox="1"/>
          <p:nvPr/>
        </p:nvSpPr>
        <p:spPr>
          <a:xfrm>
            <a:off x="620200" y="4348025"/>
            <a:ext cx="7395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Seems like a somewhat linear relationship for both!</a:t>
            </a:r>
            <a:endParaRPr>
              <a:latin typeface="Proxima Nova"/>
              <a:ea typeface="Proxima Nova"/>
              <a:cs typeface="Proxima Nova"/>
              <a:sym typeface="Proxima Nova"/>
            </a:endParaRPr>
          </a:p>
        </p:txBody>
      </p:sp>
      <p:pic>
        <p:nvPicPr>
          <p:cNvPr id="134" name="Google Shape;134;p23"/>
          <p:cNvPicPr preferRelativeResize="0"/>
          <p:nvPr/>
        </p:nvPicPr>
        <p:blipFill>
          <a:blip r:embed="rId3">
            <a:alphaModFix/>
          </a:blip>
          <a:stretch>
            <a:fillRect/>
          </a:stretch>
        </p:blipFill>
        <p:spPr>
          <a:xfrm>
            <a:off x="1899975" y="1551124"/>
            <a:ext cx="4747299" cy="279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a:t>
            </a:r>
            <a:r>
              <a:rPr lang="en"/>
              <a:t>-Subsetting to Factors of Interest</a:t>
            </a:r>
            <a:endParaRPr/>
          </a:p>
        </p:txBody>
      </p:sp>
      <p:sp>
        <p:nvSpPr>
          <p:cNvPr id="145" name="Google Shape;145;p25"/>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From larger GEO data set, the data set was reduced from 26 to 10 Factors believed to be relevant:</a:t>
            </a:r>
            <a:endParaRPr/>
          </a:p>
          <a:p>
            <a:pPr indent="-304800" lvl="1" marL="914400" rtl="0" algn="l">
              <a:spcBef>
                <a:spcPts val="0"/>
              </a:spcBef>
              <a:spcAft>
                <a:spcPts val="0"/>
              </a:spcAft>
              <a:buSzPts val="1200"/>
              <a:buChar char="○"/>
            </a:pPr>
            <a:r>
              <a:rPr lang="en"/>
              <a:t>Longitude of GEO Orbit</a:t>
            </a:r>
            <a:endParaRPr/>
          </a:p>
          <a:p>
            <a:pPr indent="-304800" lvl="1" marL="914400" rtl="0" algn="l">
              <a:spcBef>
                <a:spcPts val="0"/>
              </a:spcBef>
              <a:spcAft>
                <a:spcPts val="0"/>
              </a:spcAft>
              <a:buSzPts val="1200"/>
              <a:buChar char="○"/>
            </a:pPr>
            <a:r>
              <a:rPr lang="en"/>
              <a:t>Perigee (Km)</a:t>
            </a:r>
            <a:endParaRPr/>
          </a:p>
          <a:p>
            <a:pPr indent="-304800" lvl="1" marL="914400" rtl="0" algn="l">
              <a:spcBef>
                <a:spcPts val="0"/>
              </a:spcBef>
              <a:spcAft>
                <a:spcPts val="0"/>
              </a:spcAft>
              <a:buSzPts val="1200"/>
              <a:buChar char="○"/>
            </a:pPr>
            <a:r>
              <a:rPr lang="en"/>
              <a:t>Apogee (Km)</a:t>
            </a:r>
            <a:endParaRPr/>
          </a:p>
          <a:p>
            <a:pPr indent="-304800" lvl="1" marL="914400" rtl="0" algn="l">
              <a:spcBef>
                <a:spcPts val="0"/>
              </a:spcBef>
              <a:spcAft>
                <a:spcPts val="0"/>
              </a:spcAft>
              <a:buSzPts val="1200"/>
              <a:buChar char="○"/>
            </a:pPr>
            <a:r>
              <a:rPr lang="en"/>
              <a:t>Eccentricity (unitless)</a:t>
            </a:r>
            <a:endParaRPr/>
          </a:p>
          <a:p>
            <a:pPr indent="-304800" lvl="1" marL="914400" rtl="0" algn="l">
              <a:spcBef>
                <a:spcPts val="0"/>
              </a:spcBef>
              <a:spcAft>
                <a:spcPts val="0"/>
              </a:spcAft>
              <a:buSzPts val="1200"/>
              <a:buChar char="○"/>
            </a:pPr>
            <a:r>
              <a:rPr lang="en"/>
              <a:t>Inclination (degrees)</a:t>
            </a:r>
            <a:endParaRPr/>
          </a:p>
          <a:p>
            <a:pPr indent="-304800" lvl="1" marL="914400" rtl="0" algn="l">
              <a:spcBef>
                <a:spcPts val="0"/>
              </a:spcBef>
              <a:spcAft>
                <a:spcPts val="0"/>
              </a:spcAft>
              <a:buSzPts val="1200"/>
              <a:buChar char="○"/>
            </a:pPr>
            <a:r>
              <a:rPr lang="en"/>
              <a:t>Period (Minutes)</a:t>
            </a:r>
            <a:endParaRPr/>
          </a:p>
          <a:p>
            <a:pPr indent="-304800" lvl="1" marL="914400" rtl="0" algn="l">
              <a:spcBef>
                <a:spcPts val="0"/>
              </a:spcBef>
              <a:spcAft>
                <a:spcPts val="0"/>
              </a:spcAft>
              <a:buSzPts val="1200"/>
              <a:buChar char="○"/>
            </a:pPr>
            <a:r>
              <a:rPr lang="en"/>
              <a:t>Launch Mass (Kg)</a:t>
            </a:r>
            <a:endParaRPr/>
          </a:p>
          <a:p>
            <a:pPr indent="-304800" lvl="1" marL="914400" rtl="0" algn="l">
              <a:spcBef>
                <a:spcPts val="0"/>
              </a:spcBef>
              <a:spcAft>
                <a:spcPts val="0"/>
              </a:spcAft>
              <a:buSzPts val="1200"/>
              <a:buChar char="○"/>
            </a:pPr>
            <a:r>
              <a:rPr lang="en"/>
              <a:t>Dry Mass (Kg)</a:t>
            </a:r>
            <a:endParaRPr/>
          </a:p>
          <a:p>
            <a:pPr indent="-304800" lvl="1" marL="914400" rtl="0" algn="l">
              <a:spcBef>
                <a:spcPts val="0"/>
              </a:spcBef>
              <a:spcAft>
                <a:spcPts val="0"/>
              </a:spcAft>
              <a:buSzPts val="1200"/>
              <a:buChar char="○"/>
            </a:pPr>
            <a:r>
              <a:rPr lang="en"/>
              <a:t>Power (W)</a:t>
            </a:r>
            <a:endParaRPr/>
          </a:p>
          <a:p>
            <a:pPr indent="-304800" lvl="1" marL="914400" rtl="0" algn="l">
              <a:spcBef>
                <a:spcPts val="0"/>
              </a:spcBef>
              <a:spcAft>
                <a:spcPts val="0"/>
              </a:spcAft>
              <a:buSzPts val="1200"/>
              <a:buChar char="○"/>
            </a:pPr>
            <a:r>
              <a:rPr lang="en"/>
              <a:t>Orbital Lifetime (Years)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Modeling/Eval-Waterfall Table for Data Reduction</a:t>
            </a:r>
            <a:endParaRPr/>
          </a:p>
        </p:txBody>
      </p:sp>
      <p:sp>
        <p:nvSpPr>
          <p:cNvPr id="151" name="Google Shape;151;p26"/>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Significant subsetting was done to reduce the data for prediction: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52" name="Google Shape;152;p26"/>
          <p:cNvGraphicFramePr/>
          <p:nvPr/>
        </p:nvGraphicFramePr>
        <p:xfrm>
          <a:off x="952500" y="1633450"/>
          <a:ext cx="3000000" cy="3000000"/>
        </p:xfrm>
        <a:graphic>
          <a:graphicData uri="http://schemas.openxmlformats.org/drawingml/2006/table">
            <a:tbl>
              <a:tblPr>
                <a:noFill/>
                <a:tableStyleId>{F2CA4A4A-B1B8-456D-8A1B-656DA02C45E2}</a:tableStyleId>
              </a:tblPr>
              <a:tblGrid>
                <a:gridCol w="2413000"/>
                <a:gridCol w="2413000"/>
                <a:gridCol w="2413000"/>
              </a:tblGrid>
              <a:tr h="381000">
                <a:tc>
                  <a:txBody>
                    <a:bodyPr/>
                    <a:lstStyle/>
                    <a:p>
                      <a:pPr indent="0" lvl="0" marL="0" rtl="0" algn="l">
                        <a:lnSpc>
                          <a:spcPct val="115000"/>
                        </a:lnSpc>
                        <a:spcBef>
                          <a:spcPts val="0"/>
                        </a:spcBef>
                        <a:spcAft>
                          <a:spcPts val="0"/>
                        </a:spcAft>
                        <a:buNone/>
                      </a:pPr>
                      <a:r>
                        <a:rPr lang="en" sz="1000">
                          <a:solidFill>
                            <a:srgbClr val="666666"/>
                          </a:solidFill>
                        </a:rPr>
                        <a:t>Change</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666666"/>
                          </a:solidFill>
                        </a:rPr>
                        <a:t>Records</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666666"/>
                          </a:solidFill>
                        </a:rPr>
                        <a:t>Percent</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rgbClr val="666666"/>
                          </a:solidFill>
                        </a:rPr>
                        <a:t>Initial</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36920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57.7%</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rgbClr val="666666"/>
                          </a:solidFill>
                        </a:rPr>
                        <a:t>Added Orbital Lifetime</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1420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2.2%</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rgbClr val="666666"/>
                          </a:solidFill>
                        </a:rPr>
                        <a:t>Added Design Margin</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1420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2.2%</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rgbClr val="666666"/>
                          </a:solidFill>
                        </a:rPr>
                        <a:t>Selected Quantitative Factors</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14200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22.2%</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rgbClr val="666666"/>
                          </a:solidFill>
                        </a:rPr>
                        <a:t>Subset for Sats in GEO</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5060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7.9%</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000">
                          <a:solidFill>
                            <a:srgbClr val="666666"/>
                          </a:solidFill>
                        </a:rPr>
                        <a:t>Removed NULL Values</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4930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7.7%</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000">
                          <a:solidFill>
                            <a:srgbClr val="666666"/>
                          </a:solidFill>
                        </a:rPr>
                        <a:t>Total</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63950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666666"/>
                          </a:solidFill>
                        </a:rPr>
                        <a:t>100.0%</a:t>
                      </a:r>
                      <a:endParaRPr sz="1000">
                        <a:solidFill>
                          <a:srgbClr val="6666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Modeling/Eval-Test and Training</a:t>
            </a:r>
            <a:endParaRPr/>
          </a:p>
        </p:txBody>
      </p:sp>
      <p:sp>
        <p:nvSpPr>
          <p:cNvPr id="158" name="Google Shape;158;p27"/>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Roughly 50/50 Split between test and training data</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Randomly sampled using sample(c(TRUE,FALSE), numrow(dataSet), rep = TRUE)</a:t>
            </a:r>
            <a:endParaRPr/>
          </a:p>
          <a:p>
            <a:pPr indent="-304800" lvl="1" marL="914400" rtl="0" algn="l">
              <a:spcBef>
                <a:spcPts val="0"/>
              </a:spcBef>
              <a:spcAft>
                <a:spcPts val="0"/>
              </a:spcAft>
              <a:buSzPts val="1200"/>
              <a:buChar char="○"/>
            </a:pPr>
            <a:r>
              <a:rPr lang="en"/>
              <a:t>This was recommended from ISLR.</a:t>
            </a:r>
            <a:endParaRPr/>
          </a:p>
          <a:p>
            <a:pPr indent="0" lvl="0" marL="0" rtl="0" algn="l">
              <a:spcBef>
                <a:spcPts val="1600"/>
              </a:spcBef>
              <a:spcAft>
                <a:spcPts val="1600"/>
              </a:spcAft>
              <a:buNone/>
            </a:pPr>
            <a:r>
              <a:t/>
            </a:r>
            <a:endParaRPr/>
          </a:p>
        </p:txBody>
      </p:sp>
      <p:graphicFrame>
        <p:nvGraphicFramePr>
          <p:cNvPr id="159" name="Google Shape;159;p27"/>
          <p:cNvGraphicFramePr/>
          <p:nvPr/>
        </p:nvGraphicFramePr>
        <p:xfrm>
          <a:off x="952500" y="1645450"/>
          <a:ext cx="3000000" cy="3000000"/>
        </p:xfrm>
        <a:graphic>
          <a:graphicData uri="http://schemas.openxmlformats.org/drawingml/2006/table">
            <a:tbl>
              <a:tblPr>
                <a:noFill/>
                <a:tableStyleId>{F2CA4A4A-B1B8-456D-8A1B-656DA02C45E2}</a:tableStyleId>
              </a:tblPr>
              <a:tblGrid>
                <a:gridCol w="3619500"/>
                <a:gridCol w="3619500"/>
              </a:tblGrid>
              <a:tr h="381000">
                <a:tc>
                  <a:txBody>
                    <a:bodyPr/>
                    <a:lstStyle/>
                    <a:p>
                      <a:pPr indent="0" lvl="0" marL="0" rtl="0" algn="l">
                        <a:spcBef>
                          <a:spcPts val="0"/>
                        </a:spcBef>
                        <a:spcAft>
                          <a:spcPts val="0"/>
                        </a:spcAft>
                        <a:buNone/>
                      </a:pPr>
                      <a:r>
                        <a:rPr lang="en">
                          <a:latin typeface="Proxima Nova"/>
                          <a:ea typeface="Proxima Nova"/>
                          <a:cs typeface="Proxima Nova"/>
                          <a:sym typeface="Proxima Nova"/>
                        </a:rPr>
                        <a:t>Test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Training</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50% </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50%</a:t>
                      </a:r>
                      <a:endParaRPr>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Modeling/Eval-Best Subset Selection</a:t>
            </a:r>
            <a:endParaRPr/>
          </a:p>
          <a:p>
            <a:pPr indent="0" lvl="0" marL="0" rtl="0" algn="l">
              <a:spcBef>
                <a:spcPts val="0"/>
              </a:spcBef>
              <a:spcAft>
                <a:spcPts val="0"/>
              </a:spcAft>
              <a:buNone/>
            </a:pPr>
            <a:r>
              <a:t/>
            </a:r>
            <a:endParaRPr/>
          </a:p>
        </p:txBody>
      </p:sp>
      <p:sp>
        <p:nvSpPr>
          <p:cNvPr id="165" name="Google Shape;165;p28"/>
          <p:cNvSpPr txBox="1"/>
          <p:nvPr>
            <p:ph idx="1" type="body"/>
          </p:nvPr>
        </p:nvSpPr>
        <p:spPr>
          <a:xfrm>
            <a:off x="311700" y="1152475"/>
            <a:ext cx="867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subset selection was used on the training data set to determine the best factors to include in a linear model with Adjusted R2 and CP as criteria from the training data:</a:t>
            </a:r>
            <a:endParaRPr/>
          </a:p>
          <a:p>
            <a:pPr indent="0" lvl="0" marL="0" rtl="0" algn="l">
              <a:spcBef>
                <a:spcPts val="1600"/>
              </a:spcBef>
              <a:spcAft>
                <a:spcPts val="1600"/>
              </a:spcAft>
              <a:buNone/>
            </a:pPr>
            <a:r>
              <a:t/>
            </a:r>
            <a:endParaRPr/>
          </a:p>
        </p:txBody>
      </p:sp>
      <p:sp>
        <p:nvSpPr>
          <p:cNvPr id="166" name="Google Shape;166;p28"/>
          <p:cNvSpPr txBox="1"/>
          <p:nvPr/>
        </p:nvSpPr>
        <p:spPr>
          <a:xfrm>
            <a:off x="761125" y="4335225"/>
            <a:ext cx="7395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 first glance, Model #4 has a low Cp and the Adjusted R2 flattens out. </a:t>
            </a:r>
            <a:endParaRPr>
              <a:latin typeface="Proxima Nova"/>
              <a:ea typeface="Proxima Nova"/>
              <a:cs typeface="Proxima Nova"/>
              <a:sym typeface="Proxima Nova"/>
            </a:endParaRPr>
          </a:p>
        </p:txBody>
      </p:sp>
      <p:pic>
        <p:nvPicPr>
          <p:cNvPr id="167" name="Google Shape;167;p28"/>
          <p:cNvPicPr preferRelativeResize="0"/>
          <p:nvPr/>
        </p:nvPicPr>
        <p:blipFill>
          <a:blip r:embed="rId3">
            <a:alphaModFix/>
          </a:blip>
          <a:stretch>
            <a:fillRect/>
          </a:stretch>
        </p:blipFill>
        <p:spPr>
          <a:xfrm>
            <a:off x="2133900" y="1737499"/>
            <a:ext cx="4349349" cy="256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Modeling/Eval-Candidate Models</a:t>
            </a:r>
            <a:endParaRPr/>
          </a:p>
        </p:txBody>
      </p:sp>
      <p:sp>
        <p:nvSpPr>
          <p:cNvPr id="173" name="Google Shape;173;p29"/>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Best model by both Cp and Adjusted R2 was a linear model with 5 predictors:</a:t>
            </a:r>
            <a:endParaRPr/>
          </a:p>
          <a:p>
            <a:pPr indent="-304800" lvl="1" marL="914400" rtl="0" algn="l">
              <a:lnSpc>
                <a:spcPct val="200000"/>
              </a:lnSpc>
              <a:spcBef>
                <a:spcPts val="0"/>
              </a:spcBef>
              <a:spcAft>
                <a:spcPts val="0"/>
              </a:spcAft>
              <a:buSzPts val="1200"/>
              <a:buChar char="○"/>
            </a:pPr>
            <a:r>
              <a:rPr lang="en"/>
              <a:t>Orbitlifetime ~ Longitude of GEO +  Dry Mass + Launch Mass + Power</a:t>
            </a:r>
            <a:endParaRPr/>
          </a:p>
          <a:p>
            <a:pPr indent="-304800" lvl="1" marL="914400" rtl="0" algn="l">
              <a:lnSpc>
                <a:spcPct val="200000"/>
              </a:lnSpc>
              <a:spcBef>
                <a:spcPts val="0"/>
              </a:spcBef>
              <a:spcAft>
                <a:spcPts val="0"/>
              </a:spcAft>
              <a:buSzPts val="1200"/>
              <a:buChar char="○"/>
            </a:pPr>
            <a:r>
              <a:rPr lang="en"/>
              <a:t>Adjusted R2 is still only 0.269, so the linear model is predicting about 27% of the variation in the data.</a:t>
            </a:r>
            <a:endParaRPr/>
          </a:p>
          <a:p>
            <a:pPr indent="-317500" lvl="0" marL="457200" rtl="0" algn="l">
              <a:lnSpc>
                <a:spcPct val="200000"/>
              </a:lnSpc>
              <a:spcBef>
                <a:spcPts val="0"/>
              </a:spcBef>
              <a:spcAft>
                <a:spcPts val="0"/>
              </a:spcAft>
              <a:buSzPts val="1400"/>
              <a:buChar char="●"/>
            </a:pPr>
            <a:r>
              <a:rPr lang="en"/>
              <a:t>Next “best” model by Adjusted R2 is: </a:t>
            </a:r>
            <a:endParaRPr/>
          </a:p>
          <a:p>
            <a:pPr indent="-304800" lvl="1" marL="914400" rtl="0" algn="l">
              <a:lnSpc>
                <a:spcPct val="200000"/>
              </a:lnSpc>
              <a:spcBef>
                <a:spcPts val="0"/>
              </a:spcBef>
              <a:spcAft>
                <a:spcPts val="0"/>
              </a:spcAft>
              <a:buSzPts val="1200"/>
              <a:buChar char="○"/>
            </a:pPr>
            <a:r>
              <a:rPr lang="en"/>
              <a:t>Orbitlifetime ~ Longitude of GEO + Inclination + Dry Mass + Launch Mass + Power</a:t>
            </a:r>
            <a:endParaRPr/>
          </a:p>
          <a:p>
            <a:pPr indent="-304800" lvl="1" marL="914400" rtl="0" algn="l">
              <a:lnSpc>
                <a:spcPct val="200000"/>
              </a:lnSpc>
              <a:spcBef>
                <a:spcPts val="0"/>
              </a:spcBef>
              <a:spcAft>
                <a:spcPts val="0"/>
              </a:spcAft>
              <a:buSzPts val="1200"/>
              <a:buChar char="○"/>
            </a:pPr>
            <a:r>
              <a:rPr lang="en"/>
              <a:t>Adjusted R2 is 0.271, so marginally better than model #4.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Modeling/Eval-Contextual Analysis</a:t>
            </a:r>
            <a:endParaRPr/>
          </a:p>
        </p:txBody>
      </p:sp>
      <p:sp>
        <p:nvSpPr>
          <p:cNvPr id="179" name="Google Shape;179;p30"/>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Orbitlifetime ~ Longitude of GEO +  Dry Mass + Launch Mass + Power</a:t>
            </a:r>
            <a:endParaRPr/>
          </a:p>
          <a:p>
            <a:pPr indent="-304800" lvl="1" marL="914400" rtl="0" algn="l">
              <a:lnSpc>
                <a:spcPct val="200000"/>
              </a:lnSpc>
              <a:spcBef>
                <a:spcPts val="0"/>
              </a:spcBef>
              <a:spcAft>
                <a:spcPts val="0"/>
              </a:spcAft>
              <a:buSzPts val="1200"/>
              <a:buChar char="○"/>
            </a:pPr>
            <a:r>
              <a:rPr lang="en"/>
              <a:t>Conceptually, this model makes a great deal of sense as dry mass, power,  and launch mass all describe the size and scope of the satellite, while longitude describe the location of the satellites orbit. </a:t>
            </a:r>
            <a:endParaRPr/>
          </a:p>
          <a:p>
            <a:pPr indent="-317500" lvl="0" marL="457200" rtl="0" algn="l">
              <a:lnSpc>
                <a:spcPct val="200000"/>
              </a:lnSpc>
              <a:spcBef>
                <a:spcPts val="0"/>
              </a:spcBef>
              <a:spcAft>
                <a:spcPts val="0"/>
              </a:spcAft>
              <a:buSzPts val="1400"/>
              <a:buChar char="●"/>
            </a:pPr>
            <a:r>
              <a:rPr lang="en" sz="1400"/>
              <a:t>Orbitlifetime ~ Longitude of GEO + Inclination + Dry Mass + Launch Mass + Power</a:t>
            </a:r>
            <a:endParaRPr sz="1400"/>
          </a:p>
          <a:p>
            <a:pPr indent="-317500" lvl="1" marL="914400" rtl="0" algn="l">
              <a:lnSpc>
                <a:spcPct val="200000"/>
              </a:lnSpc>
              <a:spcBef>
                <a:spcPts val="0"/>
              </a:spcBef>
              <a:spcAft>
                <a:spcPts val="0"/>
              </a:spcAft>
              <a:buSzPts val="1400"/>
              <a:buChar char="○"/>
            </a:pPr>
            <a:r>
              <a:rPr lang="en" sz="1400"/>
              <a:t>The same can be said for this model with the exception of orbit inclination. Inclination is the “tilt” of the orbit from earth’s equator, so it likely doesn’t give much information about the orbit.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Modeling/Eval-Conclusion from Test Data</a:t>
            </a:r>
            <a:endParaRPr/>
          </a:p>
        </p:txBody>
      </p:sp>
      <p:sp>
        <p:nvSpPr>
          <p:cNvPr id="185" name="Google Shape;185;p31"/>
          <p:cNvSpPr txBox="1"/>
          <p:nvPr>
            <p:ph idx="1" type="body"/>
          </p:nvPr>
        </p:nvSpPr>
        <p:spPr>
          <a:xfrm>
            <a:off x="311700" y="1152475"/>
            <a:ext cx="86811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Based upon the test data (about 50% randomly sampled), </a:t>
            </a:r>
            <a:endParaRPr/>
          </a:p>
          <a:p>
            <a:pPr indent="-304800" lvl="1" marL="914400" rtl="0" algn="l">
              <a:lnSpc>
                <a:spcPct val="200000"/>
              </a:lnSpc>
              <a:spcBef>
                <a:spcPts val="0"/>
              </a:spcBef>
              <a:spcAft>
                <a:spcPts val="0"/>
              </a:spcAft>
              <a:buSzPts val="1200"/>
              <a:buChar char="○"/>
            </a:pPr>
            <a:r>
              <a:rPr lang="en"/>
              <a:t>MSE was calculated against the test set as shown below: </a:t>
            </a:r>
            <a:endParaRPr/>
          </a:p>
          <a:p>
            <a:pPr indent="0" lvl="0" marL="0" rtl="0" algn="l">
              <a:lnSpc>
                <a:spcPct val="200000"/>
              </a:lnSpc>
              <a:spcBef>
                <a:spcPts val="1600"/>
              </a:spcBef>
              <a:spcAft>
                <a:spcPts val="1600"/>
              </a:spcAft>
              <a:buNone/>
            </a:pPr>
            <a:r>
              <a:t/>
            </a:r>
            <a:endParaRPr sz="1400"/>
          </a:p>
        </p:txBody>
      </p:sp>
      <p:pic>
        <p:nvPicPr>
          <p:cNvPr id="186" name="Google Shape;186;p31"/>
          <p:cNvPicPr preferRelativeResize="0"/>
          <p:nvPr/>
        </p:nvPicPr>
        <p:blipFill>
          <a:blip r:embed="rId3">
            <a:alphaModFix/>
          </a:blip>
          <a:stretch>
            <a:fillRect/>
          </a:stretch>
        </p:blipFill>
        <p:spPr>
          <a:xfrm>
            <a:off x="2510925" y="1899070"/>
            <a:ext cx="4470525" cy="2633825"/>
          </a:xfrm>
          <a:prstGeom prst="rect">
            <a:avLst/>
          </a:prstGeom>
          <a:noFill/>
          <a:ln>
            <a:noFill/>
          </a:ln>
        </p:spPr>
      </p:pic>
      <p:sp>
        <p:nvSpPr>
          <p:cNvPr id="187" name="Google Shape;187;p31"/>
          <p:cNvSpPr txBox="1"/>
          <p:nvPr/>
        </p:nvSpPr>
        <p:spPr>
          <a:xfrm>
            <a:off x="874500" y="4456400"/>
            <a:ext cx="7395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Model 4 is the lowest MSE and the “best” model for prediction.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Satellite Lifetime in GEO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a:t>
            </a:r>
            <a:r>
              <a:rPr lang="en"/>
              <a:t>Geosynchronous</a:t>
            </a:r>
            <a:r>
              <a:rPr lang="en"/>
              <a:t> Orbit?</a:t>
            </a:r>
            <a:endParaRPr/>
          </a:p>
          <a:p>
            <a:pPr indent="-317500" lvl="1" marL="914400" rtl="0" algn="l">
              <a:spcBef>
                <a:spcPts val="0"/>
              </a:spcBef>
              <a:spcAft>
                <a:spcPts val="0"/>
              </a:spcAft>
              <a:buSzPts val="1400"/>
              <a:buChar char="○"/>
            </a:pPr>
            <a:r>
              <a:rPr lang="en"/>
              <a:t>An Earth centered orbit with an orbital period that matches the Earth’s rotation on its axis. </a:t>
            </a:r>
            <a:endParaRPr/>
          </a:p>
        </p:txBody>
      </p:sp>
      <p:pic>
        <p:nvPicPr>
          <p:cNvPr id="67" name="Google Shape;67;p14"/>
          <p:cNvPicPr preferRelativeResize="0"/>
          <p:nvPr/>
        </p:nvPicPr>
        <p:blipFill>
          <a:blip r:embed="rId3">
            <a:alphaModFix/>
          </a:blip>
          <a:stretch>
            <a:fillRect/>
          </a:stretch>
        </p:blipFill>
        <p:spPr>
          <a:xfrm>
            <a:off x="3000395" y="2058170"/>
            <a:ext cx="4010399" cy="2327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Improvement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Improvement-Ridge and Lasso, Clean Data</a:t>
            </a:r>
            <a:endParaRPr/>
          </a:p>
        </p:txBody>
      </p:sp>
      <p:sp>
        <p:nvSpPr>
          <p:cNvPr id="198" name="Google Shape;198;p3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Cleaning up all the “1” data points. Likely default values in the data set and skewing the data. </a:t>
            </a:r>
            <a:endParaRPr/>
          </a:p>
        </p:txBody>
      </p:sp>
      <p:sp>
        <p:nvSpPr>
          <p:cNvPr id="199" name="Google Shape;199;p3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Ridge and Lasso regression could be useful as an alternative to model selection for determining which factors are more important.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Adjusting training/test set data from 50/50 split to 80/20 might have an effect on the model as well. </a:t>
            </a:r>
            <a:endParaRPr/>
          </a:p>
        </p:txBody>
      </p:sp>
      <p:pic>
        <p:nvPicPr>
          <p:cNvPr id="200" name="Google Shape;200;p33"/>
          <p:cNvPicPr preferRelativeResize="0"/>
          <p:nvPr/>
        </p:nvPicPr>
        <p:blipFill>
          <a:blip r:embed="rId3">
            <a:alphaModFix/>
          </a:blip>
          <a:stretch>
            <a:fillRect/>
          </a:stretch>
        </p:blipFill>
        <p:spPr>
          <a:xfrm>
            <a:off x="876650" y="2258025"/>
            <a:ext cx="3526400" cy="207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Satellite Lifetime in GEO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Why are they important?</a:t>
            </a:r>
            <a:endParaRPr/>
          </a:p>
          <a:p>
            <a:pPr indent="-317500" lvl="1" marL="914400" rtl="0" algn="l">
              <a:spcBef>
                <a:spcPts val="0"/>
              </a:spcBef>
              <a:spcAft>
                <a:spcPts val="0"/>
              </a:spcAft>
              <a:buSzPts val="1400"/>
              <a:buChar char="○"/>
            </a:pPr>
            <a:r>
              <a:rPr lang="en"/>
              <a:t>GEO satellites “stare” at one point on the earth.</a:t>
            </a:r>
            <a:endParaRPr/>
          </a:p>
          <a:p>
            <a:pPr indent="-317500" lvl="1" marL="914400" rtl="0" algn="l">
              <a:spcBef>
                <a:spcPts val="0"/>
              </a:spcBef>
              <a:spcAft>
                <a:spcPts val="0"/>
              </a:spcAft>
              <a:buSzPts val="1400"/>
              <a:buChar char="○"/>
            </a:pPr>
            <a:r>
              <a:rPr lang="en"/>
              <a:t>There are limited numbers of GEO “slots” for points on the earth.</a:t>
            </a:r>
            <a:endParaRPr/>
          </a:p>
          <a:p>
            <a:pPr indent="-317500" lvl="1" marL="914400" rtl="0" algn="l">
              <a:spcBef>
                <a:spcPts val="0"/>
              </a:spcBef>
              <a:spcAft>
                <a:spcPts val="0"/>
              </a:spcAft>
              <a:buSzPts val="1400"/>
              <a:buChar char="○"/>
            </a:pPr>
            <a:r>
              <a:rPr lang="en"/>
              <a:t>Usually, they “track” at the equator. </a:t>
            </a:r>
            <a:endParaRPr/>
          </a:p>
          <a:p>
            <a:pPr indent="-317500" lvl="1" marL="914400" rtl="0" algn="l">
              <a:spcBef>
                <a:spcPts val="0"/>
              </a:spcBef>
              <a:spcAft>
                <a:spcPts val="0"/>
              </a:spcAft>
              <a:buSzPts val="1400"/>
              <a:buChar char="○"/>
            </a:pPr>
            <a:r>
              <a:rPr lang="en"/>
              <a:t>DirecTV, Sirius XM satellites are all in GEO, </a:t>
            </a:r>
            <a:r>
              <a:rPr lang="en"/>
              <a:t>broadcasting</a:t>
            </a:r>
            <a:r>
              <a:rPr lang="en"/>
              <a:t> to large parts of the world.</a:t>
            </a:r>
            <a:endParaRPr/>
          </a:p>
        </p:txBody>
      </p:sp>
      <p:pic>
        <p:nvPicPr>
          <p:cNvPr id="74" name="Google Shape;74;p15"/>
          <p:cNvPicPr preferRelativeResize="0"/>
          <p:nvPr/>
        </p:nvPicPr>
        <p:blipFill>
          <a:blip r:embed="rId3">
            <a:alphaModFix/>
          </a:blip>
          <a:stretch>
            <a:fillRect/>
          </a:stretch>
        </p:blipFill>
        <p:spPr>
          <a:xfrm>
            <a:off x="3215550" y="2618925"/>
            <a:ext cx="3087399" cy="210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Active Satellites on Orbit</a:t>
            </a:r>
            <a:endParaRPr/>
          </a:p>
        </p:txBody>
      </p:sp>
      <p:sp>
        <p:nvSpPr>
          <p:cNvPr id="80" name="Google Shape;80;p16"/>
          <p:cNvSpPr txBox="1"/>
          <p:nvPr>
            <p:ph idx="1" type="body"/>
          </p:nvPr>
        </p:nvSpPr>
        <p:spPr>
          <a:xfrm>
            <a:off x="311700" y="1152475"/>
            <a:ext cx="87147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Data was acquired from Kaggle.com, via the Union of Concerned scientists. </a:t>
            </a:r>
            <a:endParaRPr/>
          </a:p>
          <a:p>
            <a:pPr indent="-317500" lvl="0" marL="457200" rtl="0" algn="l">
              <a:lnSpc>
                <a:spcPct val="200000"/>
              </a:lnSpc>
              <a:spcBef>
                <a:spcPts val="0"/>
              </a:spcBef>
              <a:spcAft>
                <a:spcPts val="0"/>
              </a:spcAft>
              <a:buSzPts val="1400"/>
              <a:buChar char="●"/>
            </a:pPr>
            <a:r>
              <a:rPr lang="en"/>
              <a:t>Database is a current list of satellites on orbit, but probably not all. </a:t>
            </a:r>
            <a:endParaRPr/>
          </a:p>
          <a:p>
            <a:pPr indent="-317500" lvl="0" marL="457200" rtl="0" algn="l">
              <a:lnSpc>
                <a:spcPct val="200000"/>
              </a:lnSpc>
              <a:spcBef>
                <a:spcPts val="0"/>
              </a:spcBef>
              <a:spcAft>
                <a:spcPts val="0"/>
              </a:spcAft>
              <a:buSzPts val="1400"/>
              <a:buChar char="●"/>
            </a:pPr>
            <a:r>
              <a:rPr lang="en"/>
              <a:t>Data is pulled from a variety of sources via </a:t>
            </a:r>
            <a:r>
              <a:rPr lang="en"/>
              <a:t>commercial</a:t>
            </a:r>
            <a:r>
              <a:rPr lang="en"/>
              <a:t>, military and academic websites.</a:t>
            </a:r>
            <a:endParaRPr/>
          </a:p>
          <a:p>
            <a:pPr indent="-317500" lvl="0" marL="457200" rtl="0" algn="l">
              <a:lnSpc>
                <a:spcPct val="200000"/>
              </a:lnSpc>
              <a:spcBef>
                <a:spcPts val="0"/>
              </a:spcBef>
              <a:spcAft>
                <a:spcPts val="0"/>
              </a:spcAft>
              <a:buSzPts val="1400"/>
              <a:buChar char="●"/>
            </a:pPr>
            <a:r>
              <a:rPr lang="en"/>
              <a:t>The database is probably not 100% accurate as satellites are being launched all the time. </a:t>
            </a:r>
            <a:endParaRPr/>
          </a:p>
          <a:p>
            <a:pPr indent="-317500" lvl="0" marL="457200" rtl="0" algn="l">
              <a:lnSpc>
                <a:spcPct val="200000"/>
              </a:lnSpc>
              <a:spcBef>
                <a:spcPts val="0"/>
              </a:spcBef>
              <a:spcAft>
                <a:spcPts val="0"/>
              </a:spcAft>
              <a:buSzPts val="1400"/>
              <a:buChar char="●"/>
            </a:pPr>
            <a:r>
              <a:rPr lang="en"/>
              <a:t>Database contains about 1,420 active satellites on orbit.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Active Satellites on Orbit</a:t>
            </a:r>
            <a:endParaRPr/>
          </a:p>
        </p:txBody>
      </p:sp>
      <p:sp>
        <p:nvSpPr>
          <p:cNvPr id="86" name="Google Shape;86;p17"/>
          <p:cNvSpPr txBox="1"/>
          <p:nvPr>
            <p:ph idx="1" type="body"/>
          </p:nvPr>
        </p:nvSpPr>
        <p:spPr>
          <a:xfrm>
            <a:off x="311700" y="1152475"/>
            <a:ext cx="87147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Description of Data:</a:t>
            </a:r>
            <a:endParaRPr/>
          </a:p>
          <a:p>
            <a:pPr indent="-304800" lvl="1" marL="914400" rtl="0" algn="l">
              <a:lnSpc>
                <a:spcPct val="200000"/>
              </a:lnSpc>
              <a:spcBef>
                <a:spcPts val="0"/>
              </a:spcBef>
              <a:spcAft>
                <a:spcPts val="0"/>
              </a:spcAft>
              <a:buSzPts val="1200"/>
              <a:buChar char="○"/>
            </a:pPr>
            <a:r>
              <a:rPr lang="en"/>
              <a:t>26 Factors, 1420 Observations (active satellites)</a:t>
            </a:r>
            <a:endParaRPr/>
          </a:p>
          <a:p>
            <a:pPr indent="-304800" lvl="1" marL="914400" rtl="0" algn="l">
              <a:lnSpc>
                <a:spcPct val="200000"/>
              </a:lnSpc>
              <a:spcBef>
                <a:spcPts val="0"/>
              </a:spcBef>
              <a:spcAft>
                <a:spcPts val="0"/>
              </a:spcAft>
              <a:buSzPts val="1200"/>
              <a:buChar char="○"/>
            </a:pPr>
            <a:r>
              <a:rPr lang="en"/>
              <a:t>Name of Satellite, Country of Registry, Operator/Owner, Country of Operator/Owner, Users, Purpose of Satellite, </a:t>
            </a:r>
            <a:r>
              <a:rPr lang="en"/>
              <a:t>Detailed</a:t>
            </a:r>
            <a:r>
              <a:rPr lang="en"/>
              <a:t> Purpose of Satellite (Communications, Earth obs), Class of Orbit (LEO, GEO etc), Longitude of GEO Orbit, Perigee of Orbit, Apogee of Orbit, Eccentricity, Inclination, Orbit Period, Launch Mass (Kg), Dry Mass (Kg), Power (W), Date of Launch, Expected Lifetime (In Years), Contractor, Country of Contractor, Launch Site, Launch Vehicle, COSPAR Number, NORAD Number</a:t>
            </a:r>
            <a:endParaRPr/>
          </a:p>
          <a:p>
            <a:pPr indent="-317500" lvl="0" marL="457200" rtl="0" algn="l">
              <a:lnSpc>
                <a:spcPct val="200000"/>
              </a:lnSpc>
              <a:spcBef>
                <a:spcPts val="0"/>
              </a:spcBef>
              <a:spcAft>
                <a:spcPts val="0"/>
              </a:spcAft>
              <a:buSzPts val="1400"/>
              <a:buChar char="●"/>
            </a:pPr>
            <a:r>
              <a:rPr lang="en"/>
              <a:t>Data from </a:t>
            </a:r>
            <a:r>
              <a:rPr lang="en" sz="1100" u="sng">
                <a:solidFill>
                  <a:schemeClr val="hlink"/>
                </a:solidFill>
                <a:latin typeface="Arial"/>
                <a:ea typeface="Arial"/>
                <a:cs typeface="Arial"/>
                <a:sym typeface="Arial"/>
                <a:hlinkClick r:id="rId3"/>
              </a:rPr>
              <a:t>https://www.kaggle.com/ucsusa/active-satellites</a:t>
            </a:r>
            <a:endParaRPr/>
          </a:p>
          <a:p>
            <a:pPr indent="-317500" lvl="0" marL="457200" rtl="0" algn="l">
              <a:lnSpc>
                <a:spcPct val="200000"/>
              </a:lnSpc>
              <a:spcBef>
                <a:spcPts val="0"/>
              </a:spcBef>
              <a:spcAft>
                <a:spcPts val="0"/>
              </a:spcAft>
              <a:buSzPts val="1400"/>
              <a:buChar char="●"/>
            </a:pPr>
            <a:r>
              <a:rPr lang="en"/>
              <a:t>Data was exported from Kaggle.com as .csv file.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EDA-Class of Orbit and Lifetime</a:t>
            </a:r>
            <a:endParaRPr/>
          </a:p>
        </p:txBody>
      </p:sp>
      <p:sp>
        <p:nvSpPr>
          <p:cNvPr id="97" name="Google Shape;97;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It appears that the </a:t>
            </a:r>
            <a:r>
              <a:rPr lang="en"/>
              <a:t>lion's</a:t>
            </a:r>
            <a:r>
              <a:rPr lang="en"/>
              <a:t> share of satellites are in low earth orbit.</a:t>
            </a:r>
            <a:endParaRPr/>
          </a:p>
        </p:txBody>
      </p:sp>
      <p:sp>
        <p:nvSpPr>
          <p:cNvPr id="98" name="Google Shape;98;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Since we are interested in expected life of satellite: </a:t>
            </a:r>
            <a:r>
              <a:rPr lang="en"/>
              <a:t>(Avg. 17.98, Max = 46, Min = 1) in years. </a:t>
            </a:r>
            <a:endParaRPr/>
          </a:p>
        </p:txBody>
      </p:sp>
      <p:pic>
        <p:nvPicPr>
          <p:cNvPr id="99" name="Google Shape;99;p19"/>
          <p:cNvPicPr preferRelativeResize="0"/>
          <p:nvPr/>
        </p:nvPicPr>
        <p:blipFill>
          <a:blip r:embed="rId3">
            <a:alphaModFix/>
          </a:blip>
          <a:stretch>
            <a:fillRect/>
          </a:stretch>
        </p:blipFill>
        <p:spPr>
          <a:xfrm>
            <a:off x="524625" y="1982100"/>
            <a:ext cx="3786975" cy="2231125"/>
          </a:xfrm>
          <a:prstGeom prst="rect">
            <a:avLst/>
          </a:prstGeom>
          <a:noFill/>
          <a:ln>
            <a:noFill/>
          </a:ln>
        </p:spPr>
      </p:pic>
      <p:pic>
        <p:nvPicPr>
          <p:cNvPr id="100" name="Google Shape;100;p19"/>
          <p:cNvPicPr preferRelativeResize="0"/>
          <p:nvPr/>
        </p:nvPicPr>
        <p:blipFill>
          <a:blip r:embed="rId4">
            <a:alphaModFix/>
          </a:blip>
          <a:stretch>
            <a:fillRect/>
          </a:stretch>
        </p:blipFill>
        <p:spPr>
          <a:xfrm>
            <a:off x="5025212" y="1982099"/>
            <a:ext cx="3614274" cy="212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EDA-Subsetting for GEO Orbits</a:t>
            </a:r>
            <a:endParaRPr/>
          </a:p>
        </p:txBody>
      </p:sp>
      <p:sp>
        <p:nvSpPr>
          <p:cNvPr id="106" name="Google Shape;106;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subsetting Class of Orbit to GEO, we can analyze expected lifetime:</a:t>
            </a:r>
            <a:endParaRPr/>
          </a:p>
          <a:p>
            <a:pPr indent="0" lvl="0" marL="457200" rtl="0" algn="l">
              <a:spcBef>
                <a:spcPts val="1600"/>
              </a:spcBef>
              <a:spcAft>
                <a:spcPts val="1600"/>
              </a:spcAft>
              <a:buNone/>
            </a:pPr>
            <a:r>
              <a:t/>
            </a:r>
            <a:endParaRPr/>
          </a:p>
        </p:txBody>
      </p:sp>
      <p:sp>
        <p:nvSpPr>
          <p:cNvPr id="107" name="Google Shape;107;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calculating Orbit lifetime (</a:t>
            </a:r>
            <a:r>
              <a:rPr lang="en"/>
              <a:t>Today's</a:t>
            </a:r>
            <a:r>
              <a:rPr lang="en"/>
              <a:t> Date - Date of Launch), we can get a sense of how long on orbit GEO sats have been:</a:t>
            </a:r>
            <a:endParaRPr/>
          </a:p>
        </p:txBody>
      </p:sp>
      <p:pic>
        <p:nvPicPr>
          <p:cNvPr id="108" name="Google Shape;108;p20"/>
          <p:cNvPicPr preferRelativeResize="0"/>
          <p:nvPr/>
        </p:nvPicPr>
        <p:blipFill>
          <a:blip r:embed="rId3">
            <a:alphaModFix/>
          </a:blip>
          <a:stretch>
            <a:fillRect/>
          </a:stretch>
        </p:blipFill>
        <p:spPr>
          <a:xfrm>
            <a:off x="4987400" y="2083025"/>
            <a:ext cx="3910925" cy="2176250"/>
          </a:xfrm>
          <a:prstGeom prst="rect">
            <a:avLst/>
          </a:prstGeom>
          <a:noFill/>
          <a:ln>
            <a:noFill/>
          </a:ln>
        </p:spPr>
      </p:pic>
      <p:pic>
        <p:nvPicPr>
          <p:cNvPr id="109" name="Google Shape;109;p20"/>
          <p:cNvPicPr preferRelativeResize="0"/>
          <p:nvPr/>
        </p:nvPicPr>
        <p:blipFill>
          <a:blip r:embed="rId4">
            <a:alphaModFix/>
          </a:blip>
          <a:stretch>
            <a:fillRect/>
          </a:stretch>
        </p:blipFill>
        <p:spPr>
          <a:xfrm>
            <a:off x="366200" y="1992875"/>
            <a:ext cx="3999901" cy="2356553"/>
          </a:xfrm>
          <a:prstGeom prst="rect">
            <a:avLst/>
          </a:prstGeom>
          <a:noFill/>
          <a:ln>
            <a:noFill/>
          </a:ln>
        </p:spPr>
      </p:pic>
      <p:sp>
        <p:nvSpPr>
          <p:cNvPr id="110" name="Google Shape;110;p20"/>
          <p:cNvSpPr txBox="1"/>
          <p:nvPr/>
        </p:nvSpPr>
        <p:spPr>
          <a:xfrm>
            <a:off x="984200" y="4361525"/>
            <a:ext cx="7395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 first glance, the Expected vs. Actual seems close.</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EDA-Difference in Expected vs. Actual Lifetime</a:t>
            </a:r>
            <a:endParaRPr/>
          </a:p>
        </p:txBody>
      </p:sp>
      <p:sp>
        <p:nvSpPr>
          <p:cNvPr id="116" name="Google Shape;116;p21"/>
          <p:cNvSpPr txBox="1"/>
          <p:nvPr/>
        </p:nvSpPr>
        <p:spPr>
          <a:xfrm>
            <a:off x="540750" y="1097225"/>
            <a:ext cx="8062500" cy="322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Proxima Nova"/>
              <a:buChar char="●"/>
            </a:pPr>
            <a:r>
              <a:rPr lang="en">
                <a:solidFill>
                  <a:schemeClr val="accent3"/>
                </a:solidFill>
                <a:latin typeface="Proxima Nova"/>
                <a:ea typeface="Proxima Nova"/>
                <a:cs typeface="Proxima Nova"/>
                <a:sym typeface="Proxima Nova"/>
              </a:rPr>
              <a:t>For GEO satellites, calculating the difference in Expected Lifetime and Actual Lifetime (as calculated by Today’s Date - Date of Launch)</a:t>
            </a:r>
            <a:endParaRPr>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t/>
            </a:r>
            <a:endParaRPr>
              <a:solidFill>
                <a:schemeClr val="accent3"/>
              </a:solidFill>
              <a:latin typeface="Proxima Nova"/>
              <a:ea typeface="Proxima Nova"/>
              <a:cs typeface="Proxima Nova"/>
              <a:sym typeface="Proxima Nova"/>
            </a:endParaRPr>
          </a:p>
        </p:txBody>
      </p:sp>
      <p:pic>
        <p:nvPicPr>
          <p:cNvPr id="117" name="Google Shape;117;p21"/>
          <p:cNvPicPr preferRelativeResize="0"/>
          <p:nvPr/>
        </p:nvPicPr>
        <p:blipFill>
          <a:blip r:embed="rId3">
            <a:alphaModFix/>
          </a:blip>
          <a:stretch>
            <a:fillRect/>
          </a:stretch>
        </p:blipFill>
        <p:spPr>
          <a:xfrm>
            <a:off x="2338150" y="1624820"/>
            <a:ext cx="4955799" cy="2919725"/>
          </a:xfrm>
          <a:prstGeom prst="rect">
            <a:avLst/>
          </a:prstGeom>
          <a:noFill/>
          <a:ln>
            <a:noFill/>
          </a:ln>
        </p:spPr>
      </p:pic>
      <p:sp>
        <p:nvSpPr>
          <p:cNvPr id="118" name="Google Shape;118;p21"/>
          <p:cNvSpPr txBox="1"/>
          <p:nvPr/>
        </p:nvSpPr>
        <p:spPr>
          <a:xfrm>
            <a:off x="984200" y="4361525"/>
            <a:ext cx="7395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About 50% didn’t survive to their expected lifetime!</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