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  <p:sldMasterId id="2147483708" r:id="rId5"/>
  </p:sldMasterIdLst>
  <p:notesMasterIdLst>
    <p:notesMasterId r:id="rId33"/>
  </p:notesMasterIdLst>
  <p:handoutMasterIdLst>
    <p:handoutMasterId r:id="rId34"/>
  </p:handoutMasterIdLst>
  <p:sldIdLst>
    <p:sldId id="256" r:id="rId6"/>
    <p:sldId id="268" r:id="rId7"/>
    <p:sldId id="292" r:id="rId8"/>
    <p:sldId id="323" r:id="rId9"/>
    <p:sldId id="328" r:id="rId10"/>
    <p:sldId id="325" r:id="rId11"/>
    <p:sldId id="330" r:id="rId12"/>
    <p:sldId id="331" r:id="rId13"/>
    <p:sldId id="336" r:id="rId14"/>
    <p:sldId id="337" r:id="rId15"/>
    <p:sldId id="338" r:id="rId16"/>
    <p:sldId id="339" r:id="rId17"/>
    <p:sldId id="340" r:id="rId18"/>
    <p:sldId id="341" r:id="rId19"/>
    <p:sldId id="335" r:id="rId20"/>
    <p:sldId id="342" r:id="rId21"/>
    <p:sldId id="343" r:id="rId22"/>
    <p:sldId id="345" r:id="rId23"/>
    <p:sldId id="346" r:id="rId24"/>
    <p:sldId id="352" r:id="rId25"/>
    <p:sldId id="350" r:id="rId26"/>
    <p:sldId id="267" r:id="rId27"/>
    <p:sldId id="353" r:id="rId28"/>
    <p:sldId id="347" r:id="rId29"/>
    <p:sldId id="349" r:id="rId30"/>
    <p:sldId id="348" r:id="rId31"/>
    <p:sldId id="351" r:id="rId32"/>
  </p:sldIdLst>
  <p:sldSz cx="9144000" cy="5143500" type="screen16x9"/>
  <p:notesSz cx="6669088" cy="9926638"/>
  <p:custDataLst>
    <p:tags r:id="rId35"/>
  </p:custDataLst>
  <p:defaultTextStyle>
    <a:defPPr>
      <a:defRPr lang="ru-RU"/>
    </a:defPPr>
    <a:lvl1pPr marL="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">
          <p15:clr>
            <a:srgbClr val="A4A3A4"/>
          </p15:clr>
        </p15:guide>
        <p15:guide id="2" orient="horz" pos="3003">
          <p15:clr>
            <a:srgbClr val="A4A3A4"/>
          </p15:clr>
        </p15:guide>
        <p15:guide id="3" orient="horz" pos="713">
          <p15:clr>
            <a:srgbClr val="A4A3A4"/>
          </p15:clr>
        </p15:guide>
        <p15:guide id="4" orient="horz" pos="62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pos="226">
          <p15:clr>
            <a:srgbClr val="A4A3A4"/>
          </p15:clr>
        </p15:guide>
        <p15:guide id="7" pos="5534">
          <p15:clr>
            <a:srgbClr val="A4A3A4"/>
          </p15:clr>
        </p15:guide>
        <p15:guide id="8" pos="2812">
          <p15:clr>
            <a:srgbClr val="A4A3A4"/>
          </p15:clr>
        </p15:guide>
        <p15:guide id="9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 Antova" initials="A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BBB5"/>
    <a:srgbClr val="00695D"/>
    <a:srgbClr val="027A7A"/>
    <a:srgbClr val="258D86"/>
    <a:srgbClr val="65A49C"/>
    <a:srgbClr val="ECECEC"/>
    <a:srgbClr val="DADADA"/>
    <a:srgbClr val="C6C6C6"/>
    <a:srgbClr val="BCD5D1"/>
    <a:srgbClr val="74A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52237" autoAdjust="0"/>
  </p:normalViewPr>
  <p:slideViewPr>
    <p:cSldViewPr snapToObjects="1" showGuides="1">
      <p:cViewPr varScale="1">
        <p:scale>
          <a:sx n="76" d="100"/>
          <a:sy n="76" d="100"/>
        </p:scale>
        <p:origin x="2256" y="84"/>
      </p:cViewPr>
      <p:guideLst>
        <p:guide orient="horz" pos="237"/>
        <p:guide orient="horz" pos="3003"/>
        <p:guide orient="horz" pos="713"/>
        <p:guide orient="horz" pos="623"/>
        <p:guide orient="horz" pos="2913"/>
        <p:guide pos="226"/>
        <p:guide pos="5534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 showGuides="1">
      <p:cViewPr varScale="1">
        <p:scale>
          <a:sx n="72" d="100"/>
          <a:sy n="72" d="100"/>
        </p:scale>
        <p:origin x="-2808" y="-90"/>
      </p:cViewPr>
      <p:guideLst>
        <p:guide orient="horz" pos="3127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12038-4C9F-4EE5-8DF4-5F677BB3043E}" type="datetimeFigureOut">
              <a:rPr lang="ru-RU" smtClean="0">
                <a:latin typeface="Arial" panose="020B0604020202020204" pitchFamily="34" charset="0"/>
              </a:rPr>
              <a:pPr/>
              <a:t>24.01.2017</a:t>
            </a:fld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5ED2B-390F-40E5-9EFD-2531C025A2F6}" type="slidenum">
              <a:rPr lang="ru-RU" smtClean="0">
                <a:latin typeface="Arial" panose="020B0604020202020204" pitchFamily="34" charset="0"/>
              </a:rPr>
              <a:pPr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79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16DF00E-BD98-4EFE-81A4-2D9C0739E2F3}" type="datetimeFigureOut">
              <a:rPr lang="ru-RU" smtClean="0"/>
              <a:pPr/>
              <a:t>24.01.2017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3FDD216-B18C-4F7A-91C3-E6C7F0FB22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09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80553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61105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741658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32221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902763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83315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63868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44420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None/>
            </a:pPr>
            <a:r>
              <a:rPr lang="ru-RU" sz="15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привет</a:t>
            </a:r>
            <a:endParaRPr lang="ru-RU" sz="15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0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Tampering</a:t>
            </a:r>
            <a:r>
              <a:rPr lang="ru-RU" baseline="0" dirty="0" smtClean="0"/>
              <a:t> – процесс подмены данных, или же процесс подмены исполняемого файла.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качестве примера </a:t>
            </a:r>
            <a:r>
              <a:rPr lang="en-US" baseline="0" dirty="0" smtClean="0"/>
              <a:t>tampering</a:t>
            </a:r>
            <a:r>
              <a:rPr lang="ru-RU" baseline="0" dirty="0" smtClean="0"/>
              <a:t> можно рассмотреть </a:t>
            </a:r>
            <a:r>
              <a:rPr lang="ru-RU" baseline="0" dirty="0" smtClean="0"/>
              <a:t>опять–же </a:t>
            </a:r>
            <a:r>
              <a:rPr lang="ru-RU" baseline="0" dirty="0" smtClean="0"/>
              <a:t>электронную почту.</a:t>
            </a:r>
          </a:p>
          <a:p>
            <a:r>
              <a:rPr lang="ru-RU" baseline="0" dirty="0" smtClean="0"/>
              <a:t>Злоумышленник может перехватить ваше письмо, поменять его содержимое и вы об этом никак не узнаете.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 важно, </a:t>
            </a:r>
            <a:r>
              <a:rPr lang="en-US" baseline="0" dirty="0" smtClean="0"/>
              <a:t>tampering</a:t>
            </a:r>
            <a:r>
              <a:rPr lang="ru-RU" baseline="0" dirty="0" smtClean="0"/>
              <a:t>-у подвержены не только данные, но и исполняемые модули: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злоумышленник может подменить приложение, </a:t>
            </a:r>
            <a:r>
              <a:rPr lang="en-US" baseline="0" dirty="0" smtClean="0"/>
              <a:t>DLL</a:t>
            </a:r>
            <a:r>
              <a:rPr lang="ru-RU" baseline="0" dirty="0" smtClean="0"/>
              <a:t>, скрипт на свой, и если у вашей системы нет проверки целостности, то вы об этом никак не узнаете и запустите зловредное приложение.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60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Repudiation – </a:t>
            </a:r>
            <a:r>
              <a:rPr lang="ru-RU" baseline="0" dirty="0" smtClean="0"/>
              <a:t>это процесс заметания следов.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если данные пользователя были скомпрометированы – например, все знают логин/пароль для входа в какую-нибудь систему.</a:t>
            </a:r>
          </a:p>
          <a:p>
            <a:r>
              <a:rPr lang="ru-RU" baseline="0" dirty="0" smtClean="0"/>
              <a:t>В этом случае, если </a:t>
            </a:r>
            <a:r>
              <a:rPr lang="ru-RU" baseline="0" dirty="0" err="1" smtClean="0"/>
              <a:t>злоумышленик</a:t>
            </a:r>
            <a:r>
              <a:rPr lang="ru-RU" baseline="0" dirty="0" smtClean="0"/>
              <a:t> завладеет такими данными, то он сможет выполнить несанкционированные действия, и никто не сможет выяснить, кто же на самом деле осуществил эти действия.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Кто может еще привести пример </a:t>
            </a:r>
            <a:r>
              <a:rPr lang="en-US" baseline="0" dirty="0" smtClean="0"/>
              <a:t>repudiation</a:t>
            </a:r>
            <a:r>
              <a:rPr lang="ru-RU" baseline="0" dirty="0" smtClean="0"/>
              <a:t> – например, у нас есть система, которая фиксирует количество неуспешных попыток логина.</a:t>
            </a:r>
          </a:p>
          <a:p>
            <a:r>
              <a:rPr lang="ru-RU" baseline="0" dirty="0" smtClean="0"/>
              <a:t>Если данная информация (о неуспешных попытках логина) не защищена должным образом, то злоумышленник может удалить всю информацию о неуспешных попытках логина.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Заметьте, при этом злоумышленник может и не получить доступ к системе, однако информация о неуспешном логине исчезнет.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8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Information disclosure – </a:t>
            </a:r>
            <a:r>
              <a:rPr lang="ru-RU" baseline="0" dirty="0" smtClean="0"/>
              <a:t>это несанкционированное раскрытие данных.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Тут можно придумать несколько примеров: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вы передаете секретную </a:t>
            </a:r>
            <a:r>
              <a:rPr lang="ru-RU" baseline="0" dirty="0" smtClean="0"/>
              <a:t>информацию в открытом виде </a:t>
            </a:r>
            <a:r>
              <a:rPr lang="ru-RU" baseline="0" dirty="0" smtClean="0"/>
              <a:t>по незащищенному каналу – например </a:t>
            </a:r>
            <a:r>
              <a:rPr lang="en-US" baseline="0" dirty="0" smtClean="0"/>
              <a:t>http.</a:t>
            </a:r>
            <a:r>
              <a:rPr lang="ru-RU" baseline="0" dirty="0" smtClean="0"/>
              <a:t> В этом случае злоумышленник с помощью обычного </a:t>
            </a:r>
            <a:r>
              <a:rPr lang="ru-RU" baseline="0" dirty="0" err="1" smtClean="0"/>
              <a:t>снифера</a:t>
            </a:r>
            <a:r>
              <a:rPr lang="ru-RU" baseline="0" dirty="0" smtClean="0"/>
              <a:t> пакетов может получить всю вашу информацию.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Какие еще есть варианты несанкционированного раскрытия информации?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отладочная печать. Программист для целей отладки включил печать логина и пароля на экран.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вам и угроза.</a:t>
            </a:r>
            <a:endParaRPr lang="en-US" baseline="0" dirty="0" smtClean="0"/>
          </a:p>
          <a:p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652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Вариант «отказ в обслуживании» наверное, самый простой.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Все наверняка слышали о </a:t>
            </a:r>
            <a:r>
              <a:rPr lang="en-US" baseline="0" dirty="0" err="1" smtClean="0"/>
              <a:t>DoS</a:t>
            </a:r>
            <a:r>
              <a:rPr lang="ru-RU" baseline="0" dirty="0" smtClean="0"/>
              <a:t> атаках и </a:t>
            </a:r>
            <a:r>
              <a:rPr lang="en-US" baseline="0" dirty="0" smtClean="0"/>
              <a:t>DDoS</a:t>
            </a:r>
            <a:r>
              <a:rPr lang="ru-RU" baseline="0" dirty="0" smtClean="0"/>
              <a:t> атаках, когда с помощью огромного числа компьютеров организуют одновременные запросы к серверу. Сервер не выдерживает такой нагрузки и падает. При этом легитимные пользователи не могут получить доступ к сервису.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 еще может быть причиной отказа в обслуживании.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мы можем испортить конфигурационный файл программы, из за этого программа не сможет запуститься.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844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Несанкционированное получение привилегий.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у нас есть система, в которой есть два пользователя: </a:t>
            </a:r>
            <a:r>
              <a:rPr lang="en-US" baseline="0" dirty="0" smtClean="0"/>
              <a:t>user</a:t>
            </a:r>
            <a:r>
              <a:rPr lang="ru-RU" baseline="0" dirty="0" smtClean="0"/>
              <a:t> и </a:t>
            </a:r>
            <a:r>
              <a:rPr lang="en-US" baseline="0" dirty="0" smtClean="0"/>
              <a:t>admin</a:t>
            </a:r>
            <a:r>
              <a:rPr lang="ru-RU" baseline="0" dirty="0" smtClean="0"/>
              <a:t>. Причем пользователь </a:t>
            </a:r>
            <a:r>
              <a:rPr lang="en-US" baseline="0" dirty="0" smtClean="0"/>
              <a:t>admin</a:t>
            </a:r>
            <a:r>
              <a:rPr lang="ru-RU" baseline="0" dirty="0" smtClean="0"/>
              <a:t> обладает более мощными привилегиями, чем</a:t>
            </a:r>
            <a:r>
              <a:rPr lang="en-US" baseline="0" dirty="0" smtClean="0"/>
              <a:t> user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Злоумышленник обладая только логином и паролем </a:t>
            </a:r>
            <a:r>
              <a:rPr lang="en-US" baseline="0" dirty="0" smtClean="0"/>
              <a:t>user</a:t>
            </a:r>
            <a:r>
              <a:rPr lang="ru-RU" baseline="0" dirty="0" smtClean="0"/>
              <a:t> может совершать действия, которые доступны только администратору.</a:t>
            </a:r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462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Теперь, что такое моделирование угроз</a:t>
            </a:r>
            <a:r>
              <a:rPr lang="ru-RU" baseline="0" dirty="0" smtClean="0"/>
              <a:t>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Опять нам на помощь приходит чек-лист из 3-х пунктов.</a:t>
            </a:r>
            <a:endParaRPr lang="ru-RU" baseline="0" dirty="0" smtClean="0"/>
          </a:p>
          <a:p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Чтобы понимать, что угрожает нашей программе, мы должны идентифицировать угрозу. </a:t>
            </a:r>
          </a:p>
          <a:p>
            <a:pPr marL="0" indent="0">
              <a:buNone/>
            </a:pPr>
            <a:r>
              <a:rPr lang="ru-RU" baseline="0" dirty="0" smtClean="0"/>
              <a:t>Что это значит</a:t>
            </a:r>
            <a:r>
              <a:rPr lang="ru-RU" baseline="0" dirty="0" smtClean="0"/>
              <a:t>? Это значит, что мы должны сопоставить этой угрозе одно из значений из списка </a:t>
            </a:r>
            <a:r>
              <a:rPr lang="en-US" baseline="0" dirty="0" smtClean="0"/>
              <a:t>STRIDE.</a:t>
            </a:r>
            <a:endParaRPr lang="ru-RU" baseline="0" dirty="0" smtClean="0"/>
          </a:p>
          <a:p>
            <a:pPr marL="0" indent="0">
              <a:buNone/>
            </a:pP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После этого мы должны все угрозы составить в список, чтобы он был перед глазами.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в конце мы должны эти угрозы </a:t>
            </a:r>
            <a:r>
              <a:rPr lang="ru-RU" baseline="0" dirty="0" err="1" smtClean="0"/>
              <a:t>приоритезировать</a:t>
            </a:r>
            <a:r>
              <a:rPr lang="ru-RU" baseline="0" dirty="0" smtClean="0"/>
              <a:t>. Этот пункт очень важный и очень сложный. </a:t>
            </a:r>
            <a:r>
              <a:rPr lang="ru-RU" baseline="0" dirty="0" smtClean="0"/>
              <a:t>Важно понимать, какие угрозы наиболее реальны, какие нет. Какие угрозы несут большой вред системе, какие нет. В общем нужно угрозы переупорядочить, и работать с ними начиная с самой важной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521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Давайте вернемся к пункту 1 – идентификация угроз.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мы это будем делать?</a:t>
            </a:r>
          </a:p>
          <a:p>
            <a:r>
              <a:rPr lang="ru-RU" baseline="0" dirty="0" smtClean="0"/>
              <a:t>Можно с наскоку навалиться на весь проект. Но такой подход вряд ли нам поможет при моделировании угроз в более-менее серьезном проекте.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Опять же, есть формальный подход к идентификации и поиску всех угроз – это </a:t>
            </a:r>
            <a:r>
              <a:rPr lang="en-US" baseline="0" dirty="0" smtClean="0"/>
              <a:t>Data Flow </a:t>
            </a:r>
            <a:r>
              <a:rPr lang="ru-RU" baseline="0" dirty="0" smtClean="0"/>
              <a:t>Диаграммы</a:t>
            </a:r>
            <a:r>
              <a:rPr lang="en-US" baseline="0" dirty="0" smtClean="0"/>
              <a:t> </a:t>
            </a:r>
            <a:r>
              <a:rPr lang="ru-RU" baseline="0" dirty="0" smtClean="0"/>
              <a:t>или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288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Вот в принципе все элементы, которые участвуют в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Давайте по каждому поговорим более подробно:</a:t>
            </a:r>
          </a:p>
          <a:p>
            <a:endParaRPr lang="ru-RU" baseline="0" dirty="0" smtClean="0"/>
          </a:p>
          <a:p>
            <a:r>
              <a:rPr lang="en-US" baseline="0" dirty="0" smtClean="0"/>
              <a:t>External entity</a:t>
            </a:r>
            <a:r>
              <a:rPr lang="ru-RU" baseline="0" dirty="0" smtClean="0"/>
              <a:t> – это внешняя по отношению к нашей компоненте сущность – это либо пользователь, либо удаленный сервер, либо другое приложение. Важно – это активная сущность – то есть это не данные.</a:t>
            </a:r>
          </a:p>
          <a:p>
            <a:endParaRPr lang="ru-RU" baseline="0" dirty="0" smtClean="0"/>
          </a:p>
          <a:p>
            <a:r>
              <a:rPr lang="en-US" baseline="0" dirty="0" smtClean="0"/>
              <a:t>Process – </a:t>
            </a:r>
            <a:r>
              <a:rPr lang="ru-RU" baseline="0" dirty="0" smtClean="0"/>
              <a:t>это собственно наш исполняемый модуль, который выполняет полезные действия. Таких процессов может быть несколько. Например, обычные потоки </a:t>
            </a:r>
            <a:r>
              <a:rPr lang="en-US" baseline="0" dirty="0" smtClean="0"/>
              <a:t>(thread)</a:t>
            </a:r>
            <a:r>
              <a:rPr lang="ru-RU" baseline="0" dirty="0" smtClean="0"/>
              <a:t> могут быть такими процессами. Могут быть разные приложения, </a:t>
            </a:r>
            <a:r>
              <a:rPr lang="en-US" baseline="0" dirty="0" err="1" smtClean="0"/>
              <a:t>dll</a:t>
            </a:r>
            <a:r>
              <a:rPr lang="ru-RU" baseline="0" dirty="0" smtClean="0"/>
              <a:t> и т.д.</a:t>
            </a:r>
          </a:p>
          <a:p>
            <a:endParaRPr lang="ru-RU" baseline="0" dirty="0" smtClean="0"/>
          </a:p>
          <a:p>
            <a:r>
              <a:rPr lang="en-US" baseline="0" dirty="0" smtClean="0"/>
              <a:t>Data store – </a:t>
            </a:r>
            <a:r>
              <a:rPr lang="ru-RU" baseline="0" dirty="0" smtClean="0"/>
              <a:t>это всевозможные хранилища данных. Это могут быть как данные на диске, так и в памяти (если это имеет смысл). Это может быть база данных, реестр, </a:t>
            </a:r>
            <a:r>
              <a:rPr lang="ru-RU" baseline="0" dirty="0" err="1" smtClean="0"/>
              <a:t>конфиг</a:t>
            </a:r>
            <a:r>
              <a:rPr lang="ru-RU" baseline="0" dirty="0" smtClean="0"/>
              <a:t>-файл и т.д.</a:t>
            </a:r>
          </a:p>
          <a:p>
            <a:endParaRPr lang="ru-RU" baseline="0" dirty="0" smtClean="0"/>
          </a:p>
          <a:p>
            <a:r>
              <a:rPr lang="en-US" baseline="0" dirty="0" smtClean="0"/>
              <a:t>Trust boundary</a:t>
            </a:r>
            <a:r>
              <a:rPr lang="ru-RU" baseline="0" dirty="0" smtClean="0"/>
              <a:t> – это граница, позволяющая объединить несколько процессов в одну группу. Например, если несколько процессов выполняются под одним и тем же пользователем, то их можно объединить в одну группу.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Также можно отсекать границы доверия, например, когда данные уходят или приходят по сети, то это тоже граница доверия – только в этом случае она будет называться по другому – граница доверия локальной машины.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Итак, все это звучит по умному, давайте я вам покажу наглядный пример, как нарисовать такую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02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Вот в качестве примера я привел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диаграмму какого-то сервера, который принимает запросы по сети от пользователя и складывает их в базу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Я это делал в программе </a:t>
            </a:r>
            <a:r>
              <a:rPr lang="en-US" baseline="0" dirty="0" smtClean="0"/>
              <a:t>Microsoft </a:t>
            </a:r>
            <a:r>
              <a:rPr lang="en-US" baseline="0" smtClean="0"/>
              <a:t>Threat Modelling Tool.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022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Ну и напоследок, табличка, облегчающая анализ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 на наличие угроз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В соответствии с этой табличкой вы можете проводить быстрый анализ угроз.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373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Моя сегодняшняя</a:t>
            </a:r>
            <a:r>
              <a:rPr lang="ru-RU" baseline="0" dirty="0" smtClean="0"/>
              <a:t> лекция будет состоять из двух частей.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первой части я попытаюсь кратко рассказать о том как можно разрабатывать архитектуру приложений с упором на безопасность, на основе методологии </a:t>
            </a:r>
            <a:r>
              <a:rPr lang="en-US" baseline="0" dirty="0" smtClean="0"/>
              <a:t>SDL</a:t>
            </a:r>
            <a:r>
              <a:rPr lang="ru-RU" baseline="0" dirty="0" smtClean="0"/>
              <a:t>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 второй части лекции (надеюсь нам хватит 30 минут), мы попробуем сделать небольшое практическое задание.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Программирования в этой лекции практически не будет, но, надеюсь, она будет не менее интересной.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Мы будем обсуждать вопросы проектирования ПО. Именно на этапе проектирования закладываются основные ограничения и принципы работы ПО. Именно на этом этапе закладываются и «концептуальные» - нерешаемые проблемы, которые в дальнейшем без переделки архитектуры не исправить, поэтому важность проектирования ПО сложно переоценить.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Это на самом деле сложная задача но довольно интересная. Так как именно здесь мы можем решить, как мы будем разрабатывать нашу компоненту: будем использовать новые, экспериментальные технологии, или же сделаем с помощью проверенных временем решений.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Точно также на этапе проектирования ПО мы должны решить вопросы безопасности. Сейчас в эпоху интернета, облачных технологий, </a:t>
            </a:r>
            <a:r>
              <a:rPr lang="en-US" baseline="0" dirty="0" smtClean="0"/>
              <a:t>Internet Of Things</a:t>
            </a:r>
            <a:r>
              <a:rPr lang="ru-RU" baseline="0" dirty="0" smtClean="0"/>
              <a:t>, вопросы </a:t>
            </a:r>
            <a:r>
              <a:rPr lang="ru-RU" baseline="0" dirty="0" err="1" smtClean="0"/>
              <a:t>кибербезопасности</a:t>
            </a:r>
            <a:r>
              <a:rPr lang="ru-RU" baseline="0" dirty="0" smtClean="0"/>
              <a:t> как никогда актуальны.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Для того, чтобы наше решение было безопасным, быстрым, надежным, удобным, нам просто необходима предварительная проработка архитектуры нашей программы.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Проектирование – это сложно, это почти всегда компромисс. Большая удача, если предложенное решение будет надежным, быстрым, удобным и легко реализуемым. Но в этом и состоит искусство проектирования.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Итак, поехали.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059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Ну и напоследок, один вопрос, что мы со всей этой информацией будем делать?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Вот мы построили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диаграммы, выписали все угрозы. Что теперь с этим делать.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</a:t>
            </a:r>
            <a:r>
              <a:rPr lang="en-US" baseline="0" dirty="0" smtClean="0"/>
              <a:t>SDL </a:t>
            </a:r>
            <a:r>
              <a:rPr lang="ru-RU" baseline="0" dirty="0" smtClean="0"/>
              <a:t>есть такое понятие </a:t>
            </a:r>
            <a:r>
              <a:rPr lang="en-US" baseline="0" dirty="0" smtClean="0"/>
              <a:t>threat mitigation – </a:t>
            </a:r>
            <a:r>
              <a:rPr lang="ru-RU" baseline="0" dirty="0" smtClean="0"/>
              <a:t>смягчение угрозы.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Это такая последовательность действий, которая призвана уменьшить угрозу до приемлемого уровня, или совсем от нее избавиться.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Бывают разные способы </a:t>
            </a:r>
            <a:r>
              <a:rPr lang="ru-RU" baseline="0" dirty="0" err="1" smtClean="0"/>
              <a:t>митигации</a:t>
            </a:r>
            <a:r>
              <a:rPr lang="ru-RU" baseline="0" dirty="0" smtClean="0"/>
              <a:t> угроз: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342900" marR="0" lvl="0" indent="-34290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Например, мы можем на этапе дизайна переработать (или вообще убрать) потоки данных или приложение, так что угроза исчезнет.</a:t>
            </a:r>
          </a:p>
          <a:p>
            <a:pPr marL="342900" marR="0" lvl="0" indent="-34290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Мы можем использовать какую-то стандартную </a:t>
            </a:r>
            <a:r>
              <a:rPr lang="ru-RU" baseline="0" dirty="0" err="1" smtClean="0"/>
              <a:t>митигацию</a:t>
            </a:r>
            <a:r>
              <a:rPr lang="ru-RU" baseline="0" dirty="0" smtClean="0"/>
              <a:t> (об этом позже).</a:t>
            </a:r>
          </a:p>
          <a:p>
            <a:pPr marL="342900" marR="0" lvl="0" indent="-34290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Мы можем внести описание угрозы в публичную документацию к нашей программе. Например: внимание, данная программа не обеспечивает конфиденциальности данных. Пожалуйста, используйте другие программы по защите данных, например </a:t>
            </a:r>
            <a:r>
              <a:rPr lang="en-US" baseline="0" dirty="0" err="1" smtClean="0"/>
              <a:t>GnuPG</a:t>
            </a:r>
            <a:r>
              <a:rPr lang="ru-RU" baseline="0" dirty="0" smtClean="0"/>
              <a:t>. Или, для того чтобы обезопасить себя от утечки данных, настройте </a:t>
            </a:r>
            <a:r>
              <a:rPr lang="en-US" baseline="0" dirty="0" err="1" smtClean="0"/>
              <a:t>FireWall</a:t>
            </a:r>
            <a:r>
              <a:rPr lang="ru-RU" baseline="0" dirty="0" smtClean="0"/>
              <a:t>, так чтобы он блокировал все соединения на порту 8080.</a:t>
            </a:r>
          </a:p>
          <a:p>
            <a:pPr marL="342900" marR="0" lvl="0" indent="-34290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477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Здесь представлены стандартные варианты </a:t>
            </a:r>
            <a:r>
              <a:rPr lang="ru-RU" baseline="0" dirty="0" err="1" smtClean="0"/>
              <a:t>митигации</a:t>
            </a:r>
            <a:r>
              <a:rPr lang="ru-RU" baseline="0" dirty="0" smtClean="0"/>
              <a:t> </a:t>
            </a:r>
            <a:r>
              <a:rPr lang="ru-RU" baseline="0" smtClean="0"/>
              <a:t>угроз.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912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Дискас</a:t>
            </a:r>
            <a:r>
              <a:rPr lang="ru-RU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10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211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790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859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396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57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я хочу рассказать об</a:t>
            </a:r>
            <a:r>
              <a:rPr lang="ru-RU" baseline="0" dirty="0" smtClean="0"/>
              <a:t> одном подходе к проектированию ПО в контексте безопасности (</a:t>
            </a:r>
            <a:r>
              <a:rPr lang="en-US" baseline="0" dirty="0" smtClean="0"/>
              <a:t>security)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Давайте сначала поговорим о том, что такое проектирование ПО.</a:t>
            </a:r>
            <a:endParaRPr lang="en-US" baseline="0" dirty="0" smtClean="0"/>
          </a:p>
          <a:p>
            <a:r>
              <a:rPr lang="ru-RU" baseline="0" dirty="0" smtClean="0"/>
              <a:t>Кто-нибудь знает, что это такое?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вариант - собирается толпа народу и все начинают усиленно думать, как нам написать программу.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А что должно учитываться при дизайне ПО?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целом так оно и есть. Проблема в том, что если мы будем </a:t>
            </a:r>
            <a:r>
              <a:rPr lang="ru-RU" baseline="0" dirty="0" err="1" smtClean="0"/>
              <a:t>дизайнить</a:t>
            </a:r>
            <a:r>
              <a:rPr lang="ru-RU" baseline="0" dirty="0" smtClean="0"/>
              <a:t> наше приложение таким образом, то мы упустим кучу важных деталей.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49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Для этого есть различные чек-листы для дизайна ПО, например:</a:t>
            </a:r>
          </a:p>
          <a:p>
            <a:endParaRPr lang="ru-RU" baseline="0" dirty="0" smtClean="0"/>
          </a:p>
          <a:p>
            <a:pPr marL="342900" indent="-342900">
              <a:buAutoNum type="arabicPeriod"/>
            </a:pPr>
            <a:r>
              <a:rPr lang="ru-RU" baseline="0" dirty="0" smtClean="0"/>
              <a:t>Описание поведения программы (структуры данных). Здесь мы описываем, что наша программа будет делать и как. Это по факту будет самая большая часть документа.</a:t>
            </a:r>
          </a:p>
          <a:p>
            <a:pPr marL="342900" indent="-342900">
              <a:buAutoNum type="arabicPeriod"/>
            </a:pPr>
            <a:r>
              <a:rPr lang="ru-RU" baseline="0" dirty="0" smtClean="0"/>
              <a:t>Требования к внешней среде (версия ОС, кол-во памяти, </a:t>
            </a:r>
            <a:r>
              <a:rPr lang="en-US" baseline="0" dirty="0" smtClean="0"/>
              <a:t>CPU</a:t>
            </a:r>
            <a:r>
              <a:rPr lang="ru-RU" baseline="0" dirty="0" smtClean="0"/>
              <a:t> и т.д.). Какие компоненты (библиотеки) нам нужны, как мы их будем использовать, каких версий.</a:t>
            </a:r>
          </a:p>
          <a:p>
            <a:pPr marL="342900" indent="-342900">
              <a:buAutoNum type="arabicPeriod"/>
            </a:pPr>
            <a:r>
              <a:rPr lang="ru-RU" dirty="0" smtClean="0"/>
              <a:t>Механизм обработки ошибок и реагирования на нештатные</a:t>
            </a:r>
            <a:r>
              <a:rPr lang="ru-RU" baseline="0" dirty="0" smtClean="0"/>
              <a:t> ситуации. Это очень важный пункт, к тому же он довольно сильно влияет на безопасность. Как мы будем обрабатывать ошибки конфигурации, недостатка памяти, недоступность базы данных.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Взаимодействие с другими модулями и компонентами. Сюда же относится влияние программы на</a:t>
            </a:r>
            <a:r>
              <a:rPr lang="ru-RU" baseline="0" dirty="0" smtClean="0"/>
              <a:t> другие компоненты системы (ОС и т.д.). Например, мы запрещаем логин пользователя без пароля для наших нужд. Как на это отреагирует система. Или мы создадим новую таблицу и пользователя в базе данных. Мы никому не должны помешать.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Требования к безопасности. Об этом мы сегодня</a:t>
            </a:r>
            <a:r>
              <a:rPr lang="ru-RU" baseline="0" dirty="0" smtClean="0"/>
              <a:t> будем говорить всю лекцию.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Известные</a:t>
            </a:r>
            <a:r>
              <a:rPr lang="ru-RU" baseline="0" dirty="0" smtClean="0"/>
              <a:t> ограничения и проблемы. Здесь мы учитываем, например, что к нашему серверу разрешено не более 10 коннектов одновременно. Наша программа не умеет работать через прокси сервер, нужно только прямое соединение и т.д. Эти ограничения тоже влияют на дизайн нашего приложения. Этот пункт тоже важен, и тоже очень сильно влияет на </a:t>
            </a:r>
            <a:r>
              <a:rPr lang="en-US" baseline="0" dirty="0" smtClean="0"/>
              <a:t>security.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Собственно,</a:t>
            </a:r>
            <a:r>
              <a:rPr lang="ru-RU" baseline="0" dirty="0" smtClean="0"/>
              <a:t> дизайн ПО можно осуществлять в соответствии с такими чек-листами.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Мы с вами рассмотрим последний пункт нашего чек листа – требования к безопасности.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То что этот пункт идет предпоследним, не значит, что его нужно рассматривать в предпоследнюю очередь.</a:t>
            </a:r>
          </a:p>
          <a:p>
            <a:pPr marL="0" indent="0">
              <a:buNone/>
            </a:pPr>
            <a:r>
              <a:rPr lang="ru-RU" baseline="0" dirty="0" smtClean="0"/>
              <a:t>Наоборот, все пункты равнозначны, и все они должны быть рассмотрены с учетом влияния других пунктов. Ну кроме быть может последнего пункта. Он формируется обычно в конце, когда мы все учли, но не можем реализовать требование по каким-то причинам. Например, реализация алгоритма, требует больше 4</a:t>
            </a:r>
            <a:r>
              <a:rPr lang="en-US" baseline="0" dirty="0" smtClean="0"/>
              <a:t>G</a:t>
            </a:r>
            <a:r>
              <a:rPr lang="ru-RU" baseline="0" dirty="0" smtClean="0"/>
              <a:t> памяти, а сторонняя библиотека может работать только в 32-х битном режиме.</a:t>
            </a:r>
          </a:p>
          <a:p>
            <a:pPr marL="0" indent="0">
              <a:buNone/>
            </a:pPr>
            <a:r>
              <a:rPr lang="ru-RU" baseline="0" dirty="0" smtClean="0"/>
              <a:t>Переделка библиотеки под 64 бита потребует существенных доработок. И т.д.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Например, требования к безопасности могут накладывать ограничение на внешнее окружение. Например, использовать версию библиотеки фиксированной версии (в которой, например, нет уязвимости, или наоборот есть новая </a:t>
            </a:r>
            <a:r>
              <a:rPr lang="en-US" baseline="0" dirty="0" smtClean="0"/>
              <a:t>security </a:t>
            </a:r>
            <a:r>
              <a:rPr lang="ru-RU" baseline="0" dirty="0" err="1" smtClean="0"/>
              <a:t>фича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61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Теперь давайте кратко поговорим об </a:t>
            </a:r>
            <a:r>
              <a:rPr lang="en-US" baseline="0" dirty="0" smtClean="0"/>
              <a:t>SDL</a:t>
            </a:r>
            <a:endParaRPr lang="ru-RU" baseline="0" dirty="0" smtClean="0"/>
          </a:p>
          <a:p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Я не знаю, кто первым придумал эту методологию, но судя по всему это был </a:t>
            </a:r>
            <a:r>
              <a:rPr lang="en-US" baseline="0" dirty="0" smtClean="0"/>
              <a:t>Microsoft</a:t>
            </a:r>
            <a:r>
              <a:rPr lang="ru-RU" baseline="0" dirty="0" smtClean="0"/>
              <a:t>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Вообще вопрос, кто-нибудь уже знаком с этой методологией?</a:t>
            </a:r>
          </a:p>
          <a:p>
            <a:endParaRPr lang="ru-RU" baseline="0" dirty="0" smtClean="0"/>
          </a:p>
          <a:p>
            <a:r>
              <a:rPr lang="en-US" baseline="0" dirty="0" smtClean="0"/>
              <a:t>SDL</a:t>
            </a:r>
            <a:r>
              <a:rPr lang="ru-RU" baseline="0" dirty="0" smtClean="0"/>
              <a:t> расшифровывается как </a:t>
            </a:r>
            <a:r>
              <a:rPr lang="en-US" baseline="0" dirty="0" smtClean="0"/>
              <a:t>Security Development Lifecycle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здесь последнее слово – это </a:t>
            </a:r>
            <a:r>
              <a:rPr lang="en-US" baseline="0" dirty="0" smtClean="0"/>
              <a:t>lifecycle. </a:t>
            </a:r>
            <a:r>
              <a:rPr lang="ru-RU" baseline="0" dirty="0" smtClean="0"/>
              <a:t>Это означает, что это постоянный процесс, который работает на протяжении всего цикла разработки и поддержки нашего ПО.</a:t>
            </a:r>
          </a:p>
          <a:p>
            <a:endParaRPr lang="en-US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практику</a:t>
            </a:r>
            <a:r>
              <a:rPr lang="en-US" baseline="0" dirty="0" smtClean="0"/>
              <a:t> SDL</a:t>
            </a:r>
            <a:r>
              <a:rPr lang="ru-RU" baseline="0" dirty="0" smtClean="0"/>
              <a:t> включается много всяких вещей, но мы с вами рассмотрим только одну часть </a:t>
            </a:r>
            <a:r>
              <a:rPr lang="en-US" baseline="0" dirty="0" smtClean="0"/>
              <a:t>SDL</a:t>
            </a:r>
            <a:r>
              <a:rPr lang="ru-RU" baseline="0" dirty="0" smtClean="0"/>
              <a:t> – а именно </a:t>
            </a:r>
            <a:r>
              <a:rPr lang="en-US" baseline="0" dirty="0" smtClean="0"/>
              <a:t>threat modelling</a:t>
            </a:r>
            <a:r>
              <a:rPr lang="ru-RU" baseline="0" smtClean="0"/>
              <a:t> – моделирование угроз.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8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На самом деле два остальных пункта тоже относятся к </a:t>
            </a:r>
            <a:r>
              <a:rPr lang="en-US" baseline="0" dirty="0" smtClean="0"/>
              <a:t>threat modelling</a:t>
            </a:r>
            <a:r>
              <a:rPr lang="ru-RU" baseline="0" dirty="0" smtClean="0"/>
              <a:t>, но они сами по себе являются довольно важными, поэтому я их вынес.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Итак</a:t>
            </a:r>
            <a:r>
              <a:rPr lang="en-US" baseline="0" dirty="0" smtClean="0"/>
              <a:t> – threat modelling – </a:t>
            </a:r>
            <a:r>
              <a:rPr lang="ru-RU" baseline="0" dirty="0" smtClean="0"/>
              <a:t>моделирование угроз на этом этапе мы будем пытаться выявить угрозы.</a:t>
            </a:r>
          </a:p>
          <a:p>
            <a:r>
              <a:rPr lang="en-US" baseline="0" dirty="0" smtClean="0"/>
              <a:t>Data flow diagram – </a:t>
            </a:r>
            <a:r>
              <a:rPr lang="ru-RU" baseline="0" dirty="0" smtClean="0"/>
              <a:t>это наглядный способ выявить угрозы</a:t>
            </a:r>
          </a:p>
          <a:p>
            <a:r>
              <a:rPr lang="en-US" baseline="0" dirty="0" smtClean="0"/>
              <a:t>Threat mitigations</a:t>
            </a:r>
            <a:r>
              <a:rPr lang="ru-RU" baseline="0" dirty="0" smtClean="0"/>
              <a:t> – это способы избавления или уменьшения угроз.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5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Одной из частей </a:t>
            </a:r>
            <a:r>
              <a:rPr lang="en-US" baseline="0" dirty="0" smtClean="0"/>
              <a:t>SDL</a:t>
            </a:r>
            <a:r>
              <a:rPr lang="ru-RU" baseline="0" dirty="0" smtClean="0"/>
              <a:t> </a:t>
            </a:r>
            <a:r>
              <a:rPr lang="ru-RU" baseline="0" dirty="0" smtClean="0"/>
              <a:t>как раз является </a:t>
            </a:r>
            <a:r>
              <a:rPr lang="en-US" baseline="0" dirty="0" smtClean="0"/>
              <a:t>threat modelling – </a:t>
            </a:r>
            <a:r>
              <a:rPr lang="ru-RU" baseline="0" dirty="0" smtClean="0"/>
              <a:t>моделирование угроз.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Кто знает что такое угроза?</a:t>
            </a:r>
          </a:p>
          <a:p>
            <a:r>
              <a:rPr lang="ru-RU" baseline="0" dirty="0" smtClean="0"/>
              <a:t>Угроза – это то что угрожает штатному поведению системы. Угроза может привести к различным проблемам, а может и не привести</a:t>
            </a:r>
            <a:r>
              <a:rPr lang="ru-RU" baseline="0" dirty="0" smtClean="0"/>
              <a:t>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Тут важно понимать, что угроза может возникнуть из-за того, что на этапе проектирования не учли эту угрозу, так и из-за банального бага в реализации.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Кроме того, одна угроза, сама по себе может не приносить вреда, однако в сочетании с другими угрозами это может перерасти в настоящую уязвимость.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Давайте </a:t>
            </a:r>
            <a:r>
              <a:rPr lang="ru-RU" baseline="0" dirty="0" smtClean="0"/>
              <a:t>обсудим, какие виды угроз бывают, как они классифицируются</a:t>
            </a:r>
            <a:r>
              <a:rPr lang="ru-RU" baseline="0" dirty="0" smtClean="0"/>
              <a:t>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518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SDL</a:t>
            </a:r>
            <a:r>
              <a:rPr lang="ru-RU" baseline="0" dirty="0" smtClean="0"/>
              <a:t> оперирует 6-ю видами угроз. Их названия формируют акроним </a:t>
            </a:r>
            <a:r>
              <a:rPr lang="en-US" baseline="0" dirty="0" smtClean="0"/>
              <a:t>STRIDE.</a:t>
            </a:r>
          </a:p>
          <a:p>
            <a:r>
              <a:rPr lang="ru-RU" baseline="0" dirty="0" smtClean="0"/>
              <a:t>Вот они здесь перечислены. Давайте по каждой из них пройдемся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В таблице приведены все угрозы с точки зрения </a:t>
            </a:r>
            <a:r>
              <a:rPr lang="en-US" baseline="0" dirty="0" smtClean="0"/>
              <a:t>SDL</a:t>
            </a:r>
            <a:r>
              <a:rPr lang="ru-RU" baseline="0" dirty="0" smtClean="0"/>
              <a:t>, а также необходимые свойства компоненты, позволяющие избежать конкретной угрозы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Теперь мы обсудим каждую угрозу более детально</a:t>
            </a:r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4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Итак, </a:t>
            </a:r>
            <a:r>
              <a:rPr lang="en-US" baseline="0" dirty="0" smtClean="0"/>
              <a:t>spoofing</a:t>
            </a:r>
            <a:r>
              <a:rPr lang="ru-RU" baseline="0" dirty="0" smtClean="0"/>
              <a:t> – процесс подмены пользователя или программы.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Эта атака возникает в том случае, если нет механизма проверки подлинности (аутентификации).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</a:t>
            </a:r>
            <a:r>
              <a:rPr lang="ru-RU" baseline="0" dirty="0" err="1" smtClean="0"/>
              <a:t>спуфинг</a:t>
            </a:r>
            <a:r>
              <a:rPr lang="ru-RU" baseline="0" dirty="0" smtClean="0"/>
              <a:t> </a:t>
            </a:r>
            <a:r>
              <a:rPr lang="en-US" baseline="0" dirty="0" smtClean="0"/>
              <a:t>e-mail:</a:t>
            </a:r>
          </a:p>
          <a:p>
            <a:endParaRPr lang="en-US" baseline="0" dirty="0" smtClean="0"/>
          </a:p>
          <a:p>
            <a:r>
              <a:rPr lang="ru-RU" baseline="0" dirty="0" smtClean="0"/>
              <a:t>В </a:t>
            </a:r>
            <a:r>
              <a:rPr lang="en-US" baseline="0" dirty="0" smtClean="0"/>
              <a:t>e-mail</a:t>
            </a:r>
            <a:r>
              <a:rPr lang="ru-RU" baseline="0" dirty="0" smtClean="0"/>
              <a:t> есть поле «отправитель», эту информацию можно легко подделать. Если пользователь ответит на такое письмо, то оно будет доставлено </a:t>
            </a:r>
            <a:r>
              <a:rPr lang="ru-RU" baseline="0" dirty="0" smtClean="0"/>
              <a:t>злоумышленнику </a:t>
            </a:r>
            <a:r>
              <a:rPr lang="ru-RU" baseline="0" dirty="0" smtClean="0"/>
              <a:t>вместо легитимного пользователя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54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8163" y="2528923"/>
            <a:ext cx="8037514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38164" y="3857620"/>
            <a:ext cx="8036580" cy="763200"/>
          </a:xfrm>
        </p:spPr>
        <p:txBody>
          <a:bodyPr>
            <a:noAutofit/>
          </a:bodyPr>
          <a:lstStyle>
            <a:lvl1pPr marL="296607" indent="-285750">
              <a:spcBef>
                <a:spcPts val="30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lang="en-US" sz="1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27786" indent="0">
              <a:buFontTx/>
              <a:buNone/>
              <a:defRPr/>
            </a:lvl3pPr>
          </a:lstStyle>
          <a:p>
            <a:pPr marL="10857" lv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3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>
            <a:lvl1pPr marL="225425" indent="-225425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4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1" y="1131888"/>
            <a:ext cx="410400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584"/>
            <a:ext cx="8426449" cy="675429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679950" y="1131888"/>
            <a:ext cx="4104000" cy="3492500"/>
          </a:xfrm>
        </p:spPr>
        <p:txBody>
          <a:bodyPr>
            <a:noAutofit/>
          </a:bodyPr>
          <a:lstStyle>
            <a:lvl1pPr marL="10857" inden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Font typeface="Arial" pitchFamily="34" charset="0"/>
              <a:buNone/>
              <a:defRPr/>
            </a:lvl3pPr>
            <a:lvl4pPr marL="1371556" indent="0">
              <a:buNone/>
              <a:defRPr/>
            </a:lvl4pPr>
            <a:lvl5pPr marL="182874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923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59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Picture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866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Picture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971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5600" y="1131888"/>
            <a:ext cx="8429625" cy="57626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439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122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1421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679950" y="1131888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50" y="2932113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521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1131888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391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2383155"/>
            <a:ext cx="8426450" cy="23841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1422" y="2528923"/>
            <a:ext cx="8035552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58775" y="2318084"/>
            <a:ext cx="8426450" cy="650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775" y="0"/>
            <a:ext cx="8426450" cy="5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sz="1300" dirty="0">
              <a:latin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1420" y="3858141"/>
            <a:ext cx="8034619" cy="761485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6" indent="0"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pic>
        <p:nvPicPr>
          <p:cNvPr id="2050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19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2928772"/>
            <a:ext cx="4106864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2928772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3854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3" hasCustomPrompt="1"/>
          </p:nvPr>
        </p:nvSpPr>
        <p:spPr>
          <a:xfrm>
            <a:off x="355600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25" hasCustomPrompt="1"/>
          </p:nvPr>
        </p:nvSpPr>
        <p:spPr>
          <a:xfrm>
            <a:off x="2500012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4644424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6788836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783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358775" y="1131888"/>
            <a:ext cx="1979613" cy="132715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2506663" y="1130300"/>
            <a:ext cx="1979612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643438" y="1130300"/>
            <a:ext cx="1990725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6800850" y="1130300"/>
            <a:ext cx="1981200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6591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 hasCustomPrompt="1"/>
          </p:nvPr>
        </p:nvSpPr>
        <p:spPr>
          <a:xfrm>
            <a:off x="35877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2" name="Content Placeholder 6"/>
          <p:cNvSpPr>
            <a:spLocks noGrp="1"/>
          </p:cNvSpPr>
          <p:nvPr>
            <p:ph sz="quarter" idx="26" hasCustomPrompt="1"/>
          </p:nvPr>
        </p:nvSpPr>
        <p:spPr>
          <a:xfrm>
            <a:off x="207815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551691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30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7236296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32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79753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6886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ictures+fiv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7505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077203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3796901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5516599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38"/>
          </p:nvPr>
        </p:nvSpPr>
        <p:spPr>
          <a:xfrm>
            <a:off x="7236296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9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40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41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42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8046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358775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8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358775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0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58775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2" name="Content Placeholder 6"/>
          <p:cNvSpPr>
            <a:spLocks noGrp="1"/>
          </p:cNvSpPr>
          <p:nvPr>
            <p:ph sz="quarter" idx="34" hasCustomPrompt="1"/>
          </p:nvPr>
        </p:nvSpPr>
        <p:spPr>
          <a:xfrm>
            <a:off x="2513013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513013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513013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8" name="Content Placeholder 6"/>
          <p:cNvSpPr>
            <a:spLocks noGrp="1"/>
          </p:cNvSpPr>
          <p:nvPr>
            <p:ph sz="quarter" idx="40" hasCustomPrompt="1"/>
          </p:nvPr>
        </p:nvSpPr>
        <p:spPr>
          <a:xfrm>
            <a:off x="4643438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0" name="Content Placeholder 6"/>
          <p:cNvSpPr>
            <a:spLocks noGrp="1"/>
          </p:cNvSpPr>
          <p:nvPr>
            <p:ph sz="quarter" idx="42" hasCustomPrompt="1"/>
          </p:nvPr>
        </p:nvSpPr>
        <p:spPr>
          <a:xfrm>
            <a:off x="4643438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2" name="Content Placeholder 6"/>
          <p:cNvSpPr>
            <a:spLocks noGrp="1"/>
          </p:cNvSpPr>
          <p:nvPr>
            <p:ph sz="quarter" idx="44" hasCustomPrompt="1"/>
          </p:nvPr>
        </p:nvSpPr>
        <p:spPr>
          <a:xfrm>
            <a:off x="4643438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4" name="Content Placeholder 6"/>
          <p:cNvSpPr>
            <a:spLocks noGrp="1"/>
          </p:cNvSpPr>
          <p:nvPr>
            <p:ph sz="quarter" idx="46" hasCustomPrompt="1"/>
          </p:nvPr>
        </p:nvSpPr>
        <p:spPr>
          <a:xfrm>
            <a:off x="6797676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6" name="Content Placeholder 6"/>
          <p:cNvSpPr>
            <a:spLocks noGrp="1"/>
          </p:cNvSpPr>
          <p:nvPr>
            <p:ph sz="quarter" idx="48" hasCustomPrompt="1"/>
          </p:nvPr>
        </p:nvSpPr>
        <p:spPr>
          <a:xfrm>
            <a:off x="6797676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8" name="Content Placeholder 6"/>
          <p:cNvSpPr>
            <a:spLocks noGrp="1"/>
          </p:cNvSpPr>
          <p:nvPr>
            <p:ph sz="quarter" idx="50" hasCustomPrompt="1"/>
          </p:nvPr>
        </p:nvSpPr>
        <p:spPr>
          <a:xfrm>
            <a:off x="6797676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67837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12249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52" hasCustomPrompt="1"/>
          </p:nvPr>
        </p:nvSpPr>
        <p:spPr>
          <a:xfrm>
            <a:off x="4656661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Content Placeholder 7"/>
          <p:cNvSpPr>
            <a:spLocks noGrp="1"/>
          </p:cNvSpPr>
          <p:nvPr>
            <p:ph sz="quarter" idx="53" hasCustomPrompt="1"/>
          </p:nvPr>
        </p:nvSpPr>
        <p:spPr>
          <a:xfrm>
            <a:off x="6801073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54" hasCustomPrompt="1"/>
          </p:nvPr>
        </p:nvSpPr>
        <p:spPr>
          <a:xfrm>
            <a:off x="367837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55" hasCustomPrompt="1"/>
          </p:nvPr>
        </p:nvSpPr>
        <p:spPr>
          <a:xfrm>
            <a:off x="2512249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56" hasCustomPrompt="1"/>
          </p:nvPr>
        </p:nvSpPr>
        <p:spPr>
          <a:xfrm>
            <a:off x="4656661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57" hasCustomPrompt="1"/>
          </p:nvPr>
        </p:nvSpPr>
        <p:spPr>
          <a:xfrm>
            <a:off x="6801073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Content Placeholder 7"/>
          <p:cNvSpPr>
            <a:spLocks noGrp="1"/>
          </p:cNvSpPr>
          <p:nvPr>
            <p:ph sz="quarter" idx="58" hasCustomPrompt="1"/>
          </p:nvPr>
        </p:nvSpPr>
        <p:spPr>
          <a:xfrm>
            <a:off x="367837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8" name="Content Placeholder 7"/>
          <p:cNvSpPr>
            <a:spLocks noGrp="1"/>
          </p:cNvSpPr>
          <p:nvPr>
            <p:ph sz="quarter" idx="59" hasCustomPrompt="1"/>
          </p:nvPr>
        </p:nvSpPr>
        <p:spPr>
          <a:xfrm>
            <a:off x="2512249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Content Placeholder 7"/>
          <p:cNvSpPr>
            <a:spLocks noGrp="1"/>
          </p:cNvSpPr>
          <p:nvPr>
            <p:ph sz="quarter" idx="60" hasCustomPrompt="1"/>
          </p:nvPr>
        </p:nvSpPr>
        <p:spPr>
          <a:xfrm>
            <a:off x="4656661" y="3471850"/>
            <a:ext cx="1984152" cy="755787"/>
          </a:xfrm>
        </p:spPr>
        <p:txBody>
          <a:bodyPr>
            <a:noAutofit/>
          </a:bodyPr>
          <a:lstStyle>
            <a:lvl1pPr marL="0" marR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marL="0" marR="0" lvl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" name="Content Placeholder 7"/>
          <p:cNvSpPr>
            <a:spLocks noGrp="1"/>
          </p:cNvSpPr>
          <p:nvPr>
            <p:ph sz="quarter" idx="61" hasCustomPrompt="1"/>
          </p:nvPr>
        </p:nvSpPr>
        <p:spPr>
          <a:xfrm>
            <a:off x="6801073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916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355600" y="1131888"/>
            <a:ext cx="2700338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6083831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0871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8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29"/>
          </p:nvPr>
        </p:nvSpPr>
        <p:spPr>
          <a:xfrm>
            <a:off x="358775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30"/>
          </p:nvPr>
        </p:nvSpPr>
        <p:spPr>
          <a:xfrm>
            <a:off x="6081556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1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292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34013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358775" y="3130862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358775" y="2132437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6536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object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8775" y="11318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358775" y="20843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6"/>
          </p:nvPr>
        </p:nvSpPr>
        <p:spPr>
          <a:xfrm>
            <a:off x="358775" y="3130550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253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1131888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1311275"/>
            <a:ext cx="8426450" cy="331311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4"/>
                </a:solidFill>
              </a:defRPr>
            </a:lvl2pPr>
            <a:lvl3pPr marL="0" indent="0">
              <a:spcBef>
                <a:spcPts val="5000"/>
              </a:spcBef>
              <a:buFont typeface="Arial" panose="020B0604020202020204" pitchFamily="34" charset="0"/>
              <a:buChar char="—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224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4"/>
          </p:nvPr>
        </p:nvSpPr>
        <p:spPr>
          <a:xfrm>
            <a:off x="358775" y="3649242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5"/>
          </p:nvPr>
        </p:nvSpPr>
        <p:spPr>
          <a:xfrm>
            <a:off x="358775" y="2812149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26"/>
          </p:nvPr>
        </p:nvSpPr>
        <p:spPr>
          <a:xfrm>
            <a:off x="358775" y="1975307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7"/>
          <p:cNvSpPr>
            <a:spLocks noGrp="1"/>
          </p:cNvSpPr>
          <p:nvPr>
            <p:ph sz="quarter" idx="27"/>
          </p:nvPr>
        </p:nvSpPr>
        <p:spPr>
          <a:xfrm>
            <a:off x="358775" y="1138214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028112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286119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3694281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93717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1"/>
          </p:nvPr>
        </p:nvSpPr>
        <p:spPr>
          <a:xfrm>
            <a:off x="358775" y="1131888"/>
            <a:ext cx="2008188" cy="726096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2"/>
          </p:nvPr>
        </p:nvSpPr>
        <p:spPr>
          <a:xfrm>
            <a:off x="358775" y="1978317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3"/>
          </p:nvPr>
        </p:nvSpPr>
        <p:spPr>
          <a:xfrm>
            <a:off x="358775" y="2806675"/>
            <a:ext cx="2008188" cy="72223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8775" y="3649242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2591780" y="3705613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2591780" y="2868751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38" hasCustomPrompt="1"/>
          </p:nvPr>
        </p:nvSpPr>
        <p:spPr>
          <a:xfrm>
            <a:off x="2591780" y="2031889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084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ext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29432"/>
            <a:ext cx="8426450" cy="34925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29432"/>
            <a:ext cx="8426449" cy="1835907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91518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532" y="320569"/>
            <a:ext cx="8425693" cy="66844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999" y="1131888"/>
            <a:ext cx="4141564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00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big gap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28600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569"/>
            <a:ext cx="8426450" cy="66844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9709" y="1131888"/>
            <a:ext cx="2555516" cy="34925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661" y="1131888"/>
            <a:ext cx="8426564" cy="3492500"/>
          </a:xfrm>
        </p:spPr>
        <p:txBody>
          <a:bodyPr>
            <a:noAutofit/>
          </a:bodyPr>
          <a:lstStyle>
            <a:lvl1pPr marL="228600" indent="-228600"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660" y="1133245"/>
            <a:ext cx="4321290" cy="38311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6910" y="1133245"/>
            <a:ext cx="2555516" cy="34911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5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bulleted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394" y="1140638"/>
            <a:ext cx="8426450" cy="3492944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t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95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2473"/>
            <a:ext cx="8426450" cy="3491915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502" y="4918075"/>
            <a:ext cx="274316" cy="146288"/>
          </a:xfrm>
        </p:spPr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240" y="4918075"/>
            <a:ext cx="2895600" cy="146288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8426450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1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+subhead+bulleted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9506"/>
            <a:ext cx="8426450" cy="3492500"/>
          </a:xfrm>
        </p:spPr>
        <p:txBody>
          <a:bodyPr>
            <a:noAutofit/>
          </a:bodyPr>
          <a:lstStyle>
            <a:lvl1pPr marL="223838" indent="-223838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3840" y="1131888"/>
            <a:ext cx="4146723" cy="38311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ctr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9755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7125"/>
            <a:ext cx="84264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4" y="1127125"/>
            <a:ext cx="4141789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8873" y="3363838"/>
            <a:ext cx="4141788" cy="9001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000"/>
            </a:lvl2pPr>
            <a:lvl3pPr marL="227785" indent="0">
              <a:buFontTx/>
              <a:buNone/>
              <a:defRPr sz="1000"/>
            </a:lvl3pPr>
            <a:lvl4pPr marL="1371556" indent="0">
              <a:buFontTx/>
              <a:buNone/>
              <a:defRPr sz="1000"/>
            </a:lvl4pPr>
            <a:lvl5pPr marL="1828741" indent="0">
              <a:buFontTx/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4264025"/>
            <a:ext cx="4140550" cy="359158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2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ing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8775" y="3068869"/>
            <a:ext cx="8426450" cy="169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775" y="3000298"/>
            <a:ext cx="8426450" cy="685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8164" y="3772203"/>
            <a:ext cx="7948760" cy="8521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3" y="3137607"/>
            <a:ext cx="7948759" cy="634596"/>
          </a:xfrm>
        </p:spPr>
        <p:txBody>
          <a:bodyPr>
            <a:noAutofit/>
          </a:bodyPr>
          <a:lstStyle>
            <a:lvl1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cap="all" baseline="0">
                <a:solidFill>
                  <a:srgbClr val="007360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 cap="all" baseline="0">
                <a:solidFill>
                  <a:srgbClr val="5FA39A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5079"/>
              </a:spcBef>
              <a:spcAft>
                <a:spcPts val="0"/>
              </a:spcAft>
              <a:buFontTx/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5836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31888"/>
            <a:ext cx="8426450" cy="349250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8824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0012" y="1131888"/>
            <a:ext cx="4140551" cy="1220390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794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2140"/>
            <a:ext cx="8426450" cy="670523"/>
          </a:xfrm>
        </p:spPr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42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diagram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727"/>
            <a:ext cx="8426450" cy="670523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1131888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Chart Placeholder 16"/>
          <p:cNvSpPr>
            <a:spLocks noGrp="1"/>
          </p:cNvSpPr>
          <p:nvPr>
            <p:ph type="chart" sz="quarter" idx="22"/>
          </p:nvPr>
        </p:nvSpPr>
        <p:spPr>
          <a:xfrm>
            <a:off x="359467" y="2959617"/>
            <a:ext cx="4104583" cy="1656000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11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2968626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24"/>
          </p:nvPr>
        </p:nvSpPr>
        <p:spPr>
          <a:xfrm>
            <a:off x="358775" y="1131888"/>
            <a:ext cx="4105275" cy="16558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81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58775" y="1131888"/>
            <a:ext cx="471600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710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9945" y="1131888"/>
            <a:ext cx="4715755" cy="999418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059700" y="2162562"/>
            <a:ext cx="4716000" cy="24846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20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3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242"/>
            <a:ext cx="8426450" cy="672771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3313503" cy="122039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641040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tra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03349" y="1469759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7" name="ContentsNumber1"/>
          <p:cNvSpPr>
            <a:spLocks noGrp="1"/>
          </p:cNvSpPr>
          <p:nvPr>
            <p:ph type="body" sz="quarter" idx="22" hasCustomPrompt="1"/>
          </p:nvPr>
        </p:nvSpPr>
        <p:spPr>
          <a:xfrm>
            <a:off x="369367" y="1131888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1" name="ContentsNumber2"/>
          <p:cNvSpPr>
            <a:spLocks noGrp="1"/>
          </p:cNvSpPr>
          <p:nvPr>
            <p:ph type="body" sz="quarter" idx="24" hasCustomPrompt="1"/>
          </p:nvPr>
        </p:nvSpPr>
        <p:spPr>
          <a:xfrm>
            <a:off x="369367" y="2361407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3" name="ContentsNumber3"/>
          <p:cNvSpPr>
            <a:spLocks noGrp="1"/>
          </p:cNvSpPr>
          <p:nvPr>
            <p:ph type="body" sz="quarter" idx="26" hasCustomPrompt="1"/>
          </p:nvPr>
        </p:nvSpPr>
        <p:spPr>
          <a:xfrm>
            <a:off x="369367" y="3590925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4" name="ContentsTitle1"/>
          <p:cNvSpPr>
            <a:spLocks noGrp="1"/>
          </p:cNvSpPr>
          <p:nvPr>
            <p:ph type="body" sz="quarter" idx="27"/>
          </p:nvPr>
        </p:nvSpPr>
        <p:spPr>
          <a:xfrm>
            <a:off x="1403349" y="1131888"/>
            <a:ext cx="7381875" cy="270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6" name="ContentsTitle2"/>
          <p:cNvSpPr>
            <a:spLocks noGrp="1"/>
          </p:cNvSpPr>
          <p:nvPr>
            <p:ph type="body" sz="quarter" idx="29"/>
          </p:nvPr>
        </p:nvSpPr>
        <p:spPr>
          <a:xfrm>
            <a:off x="1403349" y="2361407"/>
            <a:ext cx="7381875" cy="270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8" name="ContentsTitle3"/>
          <p:cNvSpPr>
            <a:spLocks noGrp="1"/>
          </p:cNvSpPr>
          <p:nvPr>
            <p:ph type="body" sz="quarter" idx="31"/>
          </p:nvPr>
        </p:nvSpPr>
        <p:spPr>
          <a:xfrm>
            <a:off x="1394999" y="3590925"/>
            <a:ext cx="7381875" cy="270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1403350" y="3914435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403350" y="2692097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0668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562039"/>
            <a:ext cx="8426450" cy="3062349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227787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49" cy="43015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9155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4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5"/>
          </p:nvPr>
        </p:nvSpPr>
        <p:spPr>
          <a:xfrm>
            <a:off x="4679950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346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1267135"/>
            <a:ext cx="8247062" cy="689716"/>
          </a:xfrm>
        </p:spPr>
        <p:txBody>
          <a:bodyPr>
            <a:noAutofit/>
          </a:bodyPr>
          <a:lstStyle>
            <a:lvl1pPr algn="l" defTabSz="914370" rtl="0" eaLnBrk="1" latinLnBrk="0" hangingPunct="1">
              <a:lnSpc>
                <a:spcPts val="6222"/>
              </a:lnSpc>
              <a:spcBef>
                <a:spcPct val="0"/>
              </a:spcBef>
              <a:buNone/>
              <a:defRPr lang="ru-RU" sz="6100" kern="1200" cap="all" baseline="0" dirty="0">
                <a:solidFill>
                  <a:srgbClr val="007360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208040"/>
            <a:ext cx="8234842" cy="1371298"/>
          </a:xfrm>
        </p:spPr>
        <p:txBody>
          <a:bodyPr>
            <a:noAutofit/>
          </a:bodyPr>
          <a:lstStyle>
            <a:lvl1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775" y="1008063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52" y="4481894"/>
            <a:ext cx="1382558" cy="407147"/>
          </a:xfrm>
          <a:prstGeom prst="rect">
            <a:avLst/>
          </a:prstGeom>
          <a:solidFill>
            <a:srgbClr val="000000">
              <a:alpha val="27843"/>
            </a:srgbClr>
          </a:solidFill>
        </p:spPr>
      </p:pic>
    </p:spTree>
    <p:extLst>
      <p:ext uri="{BB962C8B-B14F-4D97-AF65-F5344CB8AC3E}">
        <p14:creationId xmlns:p14="http://schemas.microsoft.com/office/powerpoint/2010/main" val="9005549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 two columns with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75412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896587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888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0" y="1131888"/>
            <a:ext cx="274002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8"/>
            <a:ext cx="8426449" cy="675429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31152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11680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48375" y="1131888"/>
            <a:ext cx="273685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5877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2195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3311525" y="113188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3311525" y="293249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4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57441" y="1130400"/>
            <a:ext cx="8426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375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1pPr marL="0" indent="0">
              <a:buFontTx/>
              <a:buNone/>
              <a:defRPr/>
            </a:lvl1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0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400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1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A7DA880-8181-4E9F-8B22-A8B3F921EFD5}" type="datetimeFigureOut">
              <a:rPr lang="ru-RU" smtClean="0"/>
              <a:pPr/>
              <a:t>24.01.2017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64692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18490"/>
            <a:ext cx="8426450" cy="67052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31889"/>
            <a:ext cx="842645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dirty="0"/>
              <a:t>First level</a:t>
            </a:r>
            <a:endParaRPr lang="ru-RU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02" y="4918361"/>
            <a:ext cx="274316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40" y="4918361"/>
            <a:ext cx="2895600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pic>
        <p:nvPicPr>
          <p:cNvPr id="3074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5233" y="4802601"/>
            <a:ext cx="978417" cy="2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  <p:sldLayoutId id="2147483750" r:id="rId42"/>
    <p:sldLayoutId id="2147483751" r:id="rId43"/>
    <p:sldLayoutId id="2147483752" r:id="rId44"/>
    <p:sldLayoutId id="2147483753" r:id="rId45"/>
    <p:sldLayoutId id="2147483754" r:id="rId46"/>
    <p:sldLayoutId id="2147483756" r:id="rId47"/>
    <p:sldLayoutId id="2147483757" r:id="rId48"/>
    <p:sldLayoutId id="2147483758" r:id="rId49"/>
    <p:sldLayoutId id="2147483759" r:id="rId50"/>
    <p:sldLayoutId id="2147483760" r:id="rId51"/>
    <p:sldLayoutId id="2147483761" r:id="rId52"/>
    <p:sldLayoutId id="2147483762" r:id="rId53"/>
  </p:sldLayoutIdLst>
  <p:txStyles>
    <p:titleStyle>
      <a:lvl1pPr algn="l" defTabSz="914370" rtl="0" eaLnBrk="1" latinLnBrk="0" hangingPunct="1">
        <a:lnSpc>
          <a:spcPts val="2921"/>
        </a:lnSpc>
        <a:spcBef>
          <a:spcPct val="0"/>
        </a:spcBef>
        <a:buNone/>
        <a:defRPr sz="2500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6800" indent="-22680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Tx/>
        <a:buBlip>
          <a:blip r:embed="rId56"/>
        </a:buBlip>
        <a:defRPr lang="en-US" sz="15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0" indent="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100000"/>
        <a:buFontTx/>
        <a:buNone/>
        <a:defRPr sz="1900" b="1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455572" indent="-227787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Tx/>
        <a:buBlip>
          <a:blip r:embed="rId57"/>
        </a:buBlip>
        <a:defRPr sz="1500" kern="1200" baseline="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600149" indent="-228593" algn="l" defTabSz="91437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5" name="TitleSlid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according to SDL</a:t>
            </a:r>
            <a:endParaRPr lang="ru-RU" dirty="0"/>
          </a:p>
        </p:txBody>
      </p:sp>
      <p:sp>
        <p:nvSpPr>
          <p:cNvPr id="6" name="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err="1"/>
              <a:t>Alexey</a:t>
            </a:r>
            <a:r>
              <a:rPr lang="en-US" dirty="0"/>
              <a:t> </a:t>
            </a:r>
            <a:r>
              <a:rPr lang="en-US" dirty="0" err="1"/>
              <a:t>Kutumov</a:t>
            </a:r>
            <a:endParaRPr lang="ru-RU" dirty="0"/>
          </a:p>
          <a:p>
            <a:r>
              <a:rPr lang="en-US"/>
              <a:t>Senior software </a:t>
            </a:r>
            <a:r>
              <a:rPr lang="en-US" dirty="0"/>
              <a:t>engineer at </a:t>
            </a:r>
            <a:r>
              <a:rPr lang="en-US" dirty="0" err="1"/>
              <a:t>Kaspersky</a:t>
            </a:r>
            <a:r>
              <a:rPr lang="en-US" dirty="0"/>
              <a:t> Lab</a:t>
            </a:r>
            <a:endParaRPr lang="ru-RU" dirty="0"/>
          </a:p>
          <a:p>
            <a:endParaRPr lang="ru-RU" dirty="0"/>
          </a:p>
        </p:txBody>
      </p:sp>
      <p:pic>
        <p:nvPicPr>
          <p:cNvPr id="8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Tampering</a:t>
            </a:r>
            <a:r>
              <a:rPr lang="en-US" dirty="0" smtClean="0"/>
              <a:t> - integrity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Несанкционированный процесс изменения (разрушения) данных или программы.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59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Repudiation</a:t>
            </a:r>
            <a:r>
              <a:rPr lang="en-US" dirty="0" smtClean="0"/>
              <a:t> – non-repudiation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Заметание следов (запутывание).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301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Information </a:t>
            </a:r>
            <a:r>
              <a:rPr lang="en-US" dirty="0" smtClean="0">
                <a:solidFill>
                  <a:srgbClr val="C00000"/>
                </a:solidFill>
              </a:rPr>
              <a:t>disclosure</a:t>
            </a:r>
            <a:r>
              <a:rPr lang="en-US" dirty="0" smtClean="0"/>
              <a:t> - confidentiality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Несанкционированное раскрытие информации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079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Denial of </a:t>
            </a:r>
            <a:r>
              <a:rPr lang="en-US" dirty="0" smtClean="0">
                <a:solidFill>
                  <a:srgbClr val="C00000"/>
                </a:solidFill>
              </a:rPr>
              <a:t>service</a:t>
            </a:r>
            <a:r>
              <a:rPr lang="en-US" dirty="0" smtClean="0"/>
              <a:t> - availability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Отказ в обслуживании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92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Elevation </a:t>
            </a:r>
            <a:r>
              <a:rPr lang="en-US" sz="2800" dirty="0">
                <a:solidFill>
                  <a:srgbClr val="C00000"/>
                </a:solidFill>
              </a:rPr>
              <a:t>of </a:t>
            </a:r>
            <a:r>
              <a:rPr lang="en-US" sz="2800" dirty="0" smtClean="0">
                <a:solidFill>
                  <a:srgbClr val="C00000"/>
                </a:solidFill>
              </a:rPr>
              <a:t>Privilege</a:t>
            </a:r>
            <a:r>
              <a:rPr lang="en-US" sz="2800" dirty="0" smtClean="0"/>
              <a:t> - authorization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Несанкционированное получение привилегий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56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modelling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r>
              <a:rPr lang="ru-RU" sz="2400" dirty="0" smtClean="0"/>
              <a:t>Идентифицировать угрозы</a:t>
            </a:r>
          </a:p>
          <a:p>
            <a:endParaRPr lang="ru-RU" sz="2400" dirty="0"/>
          </a:p>
          <a:p>
            <a:r>
              <a:rPr lang="ru-RU" sz="2400" dirty="0"/>
              <a:t>Составить список </a:t>
            </a:r>
            <a:r>
              <a:rPr lang="ru-RU" sz="2400" dirty="0" smtClean="0"/>
              <a:t>угроз</a:t>
            </a:r>
          </a:p>
          <a:p>
            <a:endParaRPr lang="ru-RU" sz="2400" dirty="0"/>
          </a:p>
          <a:p>
            <a:r>
              <a:rPr lang="ru-RU" sz="2400" dirty="0" smtClean="0"/>
              <a:t>Упорядочить угрозы согласно приоритета</a:t>
            </a:r>
            <a:endParaRPr lang="ru-RU" sz="2400" dirty="0"/>
          </a:p>
          <a:p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5392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Data flow diagrams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0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diagrams</a:t>
            </a:r>
            <a:endParaRPr lang="ru-R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416822040"/>
              </p:ext>
            </p:extLst>
          </p:nvPr>
        </p:nvGraphicFramePr>
        <p:xfrm>
          <a:off x="575556" y="878433"/>
          <a:ext cx="7392205" cy="401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571"/>
                <a:gridCol w="1612149"/>
                <a:gridCol w="4005485"/>
              </a:tblGrid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r>
                        <a:rPr lang="en-US" baseline="0" dirty="0" smtClean="0"/>
                        <a:t> entity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Внешняя по отношению к приложению сущность (человек)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Исполняемое приложение (модуль)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r>
                        <a:rPr lang="ru-RU" baseline="0" dirty="0" smtClean="0"/>
                        <a:t> (база данных, </a:t>
                      </a:r>
                      <a:r>
                        <a:rPr lang="ru-RU" baseline="0" dirty="0" err="1" smtClean="0"/>
                        <a:t>конфиг</a:t>
                      </a:r>
                      <a:r>
                        <a:rPr lang="ru-RU" baseline="0" dirty="0" smtClean="0"/>
                        <a:t>-файл, реестр)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Потоки данных между</a:t>
                      </a:r>
                      <a:r>
                        <a:rPr lang="ru-RU" baseline="0" dirty="0" smtClean="0"/>
                        <a:t> сущностями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Trust boundary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Граница, где потоки данных переходят от одного уровня доверия</a:t>
                      </a:r>
                      <a:r>
                        <a:rPr lang="ru-RU" baseline="0" dirty="0" smtClean="0"/>
                        <a:t> к другому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536352" y="1613534"/>
            <a:ext cx="1224136" cy="360040"/>
          </a:xfrm>
          <a:prstGeom prst="rect">
            <a:avLst/>
          </a:prstGeom>
          <a:noFill/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sp>
        <p:nvSpPr>
          <p:cNvPr id="12" name="Oval 11"/>
          <p:cNvSpPr/>
          <p:nvPr/>
        </p:nvSpPr>
        <p:spPr>
          <a:xfrm>
            <a:off x="2590358" y="2230734"/>
            <a:ext cx="1116124" cy="396044"/>
          </a:xfrm>
          <a:prstGeom prst="ellipse">
            <a:avLst/>
          </a:prstGeom>
          <a:noFill/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2576920" y="2892564"/>
            <a:ext cx="1143000" cy="294752"/>
            <a:chOff x="2743200" y="3972448"/>
            <a:chExt cx="1143000" cy="29475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743200" y="3972448"/>
              <a:ext cx="11430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43200" y="4265613"/>
              <a:ext cx="1143000" cy="158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 rot="19075897">
            <a:off x="2241200" y="3577570"/>
            <a:ext cx="1693863" cy="154305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452201" y="4258207"/>
            <a:ext cx="1332148" cy="3489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5324"/>
            <a:ext cx="7812868" cy="4811697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3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+ DFD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45424419"/>
              </p:ext>
            </p:extLst>
          </p:nvPr>
        </p:nvGraphicFramePr>
        <p:xfrm>
          <a:off x="1443513" y="1188114"/>
          <a:ext cx="625697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343"/>
                <a:gridCol w="567055"/>
                <a:gridCol w="543243"/>
                <a:gridCol w="589280"/>
                <a:gridCol w="533718"/>
                <a:gridCol w="589280"/>
                <a:gridCol w="567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Element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External entity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Process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store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flow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0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 sz="2400" dirty="0" smtClean="0"/>
          </a:p>
          <a:p>
            <a:r>
              <a:rPr lang="ru-RU" sz="2400" dirty="0" smtClean="0"/>
              <a:t>Теоретическая часть</a:t>
            </a:r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Практическая часть</a:t>
            </a:r>
            <a:endParaRPr lang="ru-RU" sz="2400" dirty="0"/>
          </a:p>
          <a:p>
            <a:endParaRPr lang="ru-RU" sz="2400" dirty="0"/>
          </a:p>
          <a:p>
            <a:endParaRPr lang="en-US" sz="24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373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Threat mitigations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2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Threat mitigations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98641451"/>
              </p:ext>
            </p:extLst>
          </p:nvPr>
        </p:nvGraphicFramePr>
        <p:xfrm>
          <a:off x="357188" y="1166813"/>
          <a:ext cx="842645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Spoofing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IPsec, Digital signatures, Message</a:t>
                      </a:r>
                      <a:r>
                        <a:rPr lang="en-US" baseline="0" dirty="0" smtClean="0"/>
                        <a:t> authentication codes, Hashes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Tampering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 Digital signatures, Message</a:t>
                      </a:r>
                      <a:r>
                        <a:rPr lang="en-US" baseline="0" dirty="0" smtClean="0"/>
                        <a:t> authentication codes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Repudiation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authentication, Secure logging and auditing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disclosure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Encryption, ACLs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Denial of Service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 Quotas, High avail. Design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Elevation of Privilege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</a:t>
                      </a:r>
                      <a:r>
                        <a:rPr lang="en-US" baseline="0" dirty="0" smtClean="0"/>
                        <a:t> Groups (role) membership, Input validation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rge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TALK?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alexey.kutumov@kaspersky.com</a:t>
            </a:r>
            <a:endParaRPr lang="en-US" dirty="0"/>
          </a:p>
          <a:p>
            <a:r>
              <a:rPr lang="en-US" u="sng" dirty="0" smtClean="0">
                <a:solidFill>
                  <a:schemeClr val="accent1"/>
                </a:solidFill>
              </a:rPr>
              <a:t>alexey.kutumov@gmail.com</a:t>
            </a:r>
            <a:endParaRPr lang="en-US" u="sng" dirty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smtClean="0">
                <a:solidFill>
                  <a:schemeClr val="accent1"/>
                </a:solidFill>
              </a:rPr>
              <a:t>www.microsoft.com/en-us/sdl/default.aspx</a:t>
            </a:r>
            <a:endParaRPr lang="ru-RU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https://prograholic.github.io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endParaRPr lang="ru-RU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проектирование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r>
              <a:rPr lang="ru-RU" sz="1800" dirty="0" smtClean="0"/>
              <a:t>Описание поведения программы</a:t>
            </a:r>
          </a:p>
          <a:p>
            <a:endParaRPr lang="ru-RU" sz="1800" dirty="0" smtClean="0"/>
          </a:p>
          <a:p>
            <a:r>
              <a:rPr lang="ru-RU" sz="1800" dirty="0" smtClean="0"/>
              <a:t>Требования к внешней среде</a:t>
            </a:r>
          </a:p>
          <a:p>
            <a:endParaRPr lang="ru-RU" sz="1800" dirty="0" smtClean="0"/>
          </a:p>
          <a:p>
            <a:r>
              <a:rPr lang="ru-RU" sz="1800" dirty="0" smtClean="0"/>
              <a:t>Механизм обработки ошибок</a:t>
            </a:r>
          </a:p>
          <a:p>
            <a:endParaRPr lang="ru-RU" sz="1800" dirty="0" smtClean="0"/>
          </a:p>
          <a:p>
            <a:r>
              <a:rPr lang="ru-RU" sz="1800" dirty="0" smtClean="0"/>
              <a:t>Взаимодействие с внешним окружением</a:t>
            </a:r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sz="1800" dirty="0" smtClean="0"/>
              <a:t>Требования к безопасности</a:t>
            </a:r>
          </a:p>
          <a:p>
            <a:endParaRPr lang="ru-RU" sz="1800" dirty="0" smtClean="0"/>
          </a:p>
          <a:p>
            <a:r>
              <a:rPr lang="ru-RU" sz="1800" dirty="0" smtClean="0"/>
              <a:t>Известные ограничения и проблемы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352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/>
          </p:nvPr>
        </p:nvGraphicFramePr>
        <p:xfrm>
          <a:off x="357188" y="1130300"/>
          <a:ext cx="84264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Desired property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 smtClean="0"/>
                        <a:t>poofing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Authentication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sz="2400" dirty="0" smtClean="0"/>
                        <a:t>ampering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Integrity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dirty="0" smtClean="0"/>
                        <a:t>epudiation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Non-repudiation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sz="2400" dirty="0" smtClean="0"/>
                        <a:t>nformation disclosure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Confidentiality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2400" dirty="0" smtClean="0"/>
                        <a:t>enial of Service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Availability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400" dirty="0" smtClean="0"/>
                        <a:t>levation of Privilege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Authorization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diagrams</a:t>
            </a:r>
            <a:endParaRPr lang="ru-R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2"/>
          </p:nvPr>
        </p:nvGraphicFramePr>
        <p:xfrm>
          <a:off x="575556" y="878433"/>
          <a:ext cx="7392205" cy="401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571"/>
                <a:gridCol w="1612149"/>
                <a:gridCol w="4005485"/>
              </a:tblGrid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r>
                        <a:rPr lang="en-US" baseline="0" dirty="0" smtClean="0"/>
                        <a:t> entity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Внешняя по отношению к приложению сущность (человек)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Исполняемое приложение (модуль)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r>
                        <a:rPr lang="ru-RU" baseline="0" dirty="0" smtClean="0"/>
                        <a:t> (база данных, </a:t>
                      </a:r>
                      <a:r>
                        <a:rPr lang="ru-RU" baseline="0" dirty="0" err="1" smtClean="0"/>
                        <a:t>конфиг</a:t>
                      </a:r>
                      <a:r>
                        <a:rPr lang="ru-RU" baseline="0" dirty="0" smtClean="0"/>
                        <a:t>-файл, реестр)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Потоки данных между</a:t>
                      </a:r>
                      <a:r>
                        <a:rPr lang="ru-RU" baseline="0" dirty="0" smtClean="0"/>
                        <a:t> сущностями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Trust boundary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Граница, где потоки данных переходят от одного уровня доверия</a:t>
                      </a:r>
                      <a:r>
                        <a:rPr lang="ru-RU" baseline="0" dirty="0" smtClean="0"/>
                        <a:t> к другому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536352" y="1613534"/>
            <a:ext cx="1224136" cy="360040"/>
          </a:xfrm>
          <a:prstGeom prst="rect">
            <a:avLst/>
          </a:prstGeom>
          <a:noFill/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sp>
        <p:nvSpPr>
          <p:cNvPr id="12" name="Oval 11"/>
          <p:cNvSpPr/>
          <p:nvPr/>
        </p:nvSpPr>
        <p:spPr>
          <a:xfrm>
            <a:off x="2590358" y="2230734"/>
            <a:ext cx="1116124" cy="396044"/>
          </a:xfrm>
          <a:prstGeom prst="ellipse">
            <a:avLst/>
          </a:prstGeom>
          <a:noFill/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2576920" y="2892564"/>
            <a:ext cx="1143000" cy="294752"/>
            <a:chOff x="2743200" y="3972448"/>
            <a:chExt cx="1143000" cy="29475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743200" y="3972448"/>
              <a:ext cx="11430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43200" y="4265613"/>
              <a:ext cx="1143000" cy="158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 rot="19075897">
            <a:off x="2241200" y="3577570"/>
            <a:ext cx="1693863" cy="154305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452201" y="4258207"/>
            <a:ext cx="1332148" cy="3489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+ DFD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</p:nvPr>
        </p:nvGraphicFramePr>
        <p:xfrm>
          <a:off x="1443513" y="1188114"/>
          <a:ext cx="625697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343"/>
                <a:gridCol w="567055"/>
                <a:gridCol w="543243"/>
                <a:gridCol w="589280"/>
                <a:gridCol w="533718"/>
                <a:gridCol w="589280"/>
                <a:gridCol w="567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Element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External entity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Process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store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flow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2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mitigation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</p:nvPr>
        </p:nvGraphicFramePr>
        <p:xfrm>
          <a:off x="357188" y="1166813"/>
          <a:ext cx="842645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Spoofing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IPsec, Digital signatures, Message</a:t>
                      </a:r>
                      <a:r>
                        <a:rPr lang="en-US" baseline="0" dirty="0" smtClean="0"/>
                        <a:t> authentication codes, Hashes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Tampering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 Digital signatures, Message</a:t>
                      </a:r>
                      <a:r>
                        <a:rPr lang="en-US" baseline="0" dirty="0" smtClean="0"/>
                        <a:t> authentication codes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Repudiation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authentication, Secure logging and auditing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disclosure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Encryption, ACLs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Denial of Service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 Quotas, High avail. Design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Elevation of Privilege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</a:t>
                      </a:r>
                      <a:r>
                        <a:rPr lang="en-US" baseline="0" dirty="0" smtClean="0"/>
                        <a:t> Groups (role) membership, Input validation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/>
              <a:t>Что такое </a:t>
            </a:r>
            <a:r>
              <a:rPr lang="ru-RU" dirty="0" smtClean="0"/>
              <a:t>проектирование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5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проектирование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r>
              <a:rPr lang="ru-RU" sz="1800" dirty="0" smtClean="0"/>
              <a:t>Описание поведения программы</a:t>
            </a:r>
          </a:p>
          <a:p>
            <a:endParaRPr lang="ru-RU" sz="1800" dirty="0" smtClean="0"/>
          </a:p>
          <a:p>
            <a:r>
              <a:rPr lang="ru-RU" sz="1800" dirty="0" smtClean="0"/>
              <a:t>Требования к внешней среде</a:t>
            </a:r>
          </a:p>
          <a:p>
            <a:endParaRPr lang="ru-RU" sz="1800" dirty="0" smtClean="0"/>
          </a:p>
          <a:p>
            <a:r>
              <a:rPr lang="ru-RU" sz="1800" dirty="0" smtClean="0"/>
              <a:t>Механизм обработки ошибок</a:t>
            </a:r>
          </a:p>
          <a:p>
            <a:endParaRPr lang="ru-RU" sz="1800" dirty="0" smtClean="0"/>
          </a:p>
          <a:p>
            <a:r>
              <a:rPr lang="ru-RU" sz="1800" dirty="0" smtClean="0"/>
              <a:t>Взаимодействие с внешним окружением</a:t>
            </a:r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sz="1800" dirty="0" smtClean="0"/>
              <a:t>Требования к безопасности</a:t>
            </a:r>
          </a:p>
          <a:p>
            <a:endParaRPr lang="ru-RU" sz="1800" dirty="0" smtClean="0"/>
          </a:p>
          <a:p>
            <a:r>
              <a:rPr lang="ru-RU" sz="1800" dirty="0" smtClean="0"/>
              <a:t>Известные ограничения и проблемы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490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development lifecycle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9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SDL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3200" dirty="0" smtClean="0"/>
              <a:t>Threat modelling</a:t>
            </a:r>
          </a:p>
          <a:p>
            <a:endParaRPr lang="en-US" sz="3200" dirty="0" smtClean="0"/>
          </a:p>
          <a:p>
            <a:r>
              <a:rPr lang="en-US" sz="3200" dirty="0" smtClean="0"/>
              <a:t>Data flow diagrams</a:t>
            </a:r>
          </a:p>
          <a:p>
            <a:endParaRPr lang="en-US" sz="3200" dirty="0" smtClean="0"/>
          </a:p>
          <a:p>
            <a:r>
              <a:rPr lang="en-US" sz="3200" dirty="0" smtClean="0"/>
              <a:t>Threat mitigations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971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Threat modelling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1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23982386"/>
              </p:ext>
            </p:extLst>
          </p:nvPr>
        </p:nvGraphicFramePr>
        <p:xfrm>
          <a:off x="357188" y="1130300"/>
          <a:ext cx="84264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Desired property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 smtClean="0"/>
                        <a:t>poofing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Authentication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sz="2400" dirty="0" smtClean="0"/>
                        <a:t>ampering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Integrity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dirty="0" smtClean="0"/>
                        <a:t>epudiation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Non-repudiation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sz="2400" dirty="0" smtClean="0"/>
                        <a:t>nformation disclosure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Confidentiality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2400" dirty="0" smtClean="0"/>
                        <a:t>enial of Service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Availability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400" dirty="0" smtClean="0"/>
                        <a:t>levation of Privilege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Authorization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5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Spoofing</a:t>
            </a:r>
            <a:r>
              <a:rPr lang="ru-RU" dirty="0" smtClean="0"/>
              <a:t> - </a:t>
            </a:r>
            <a:r>
              <a:rPr lang="en-US" dirty="0" smtClean="0"/>
              <a:t>authentication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Процесс маскировки (подмены) пользователя или программы под другую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05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OR" val="powerlexis_panel_for_kaspersky"/>
  <p:tag name="FORMAT" val="widescreen"/>
  <p:tag name="TYPE" val="model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">
  <a:themeElements>
    <a:clrScheme name="Gradation">
      <a:dk1>
        <a:srgbClr val="1C1C1C"/>
      </a:dk1>
      <a:lt1>
        <a:srgbClr val="FFFFFF"/>
      </a:lt1>
      <a:dk2>
        <a:srgbClr val="CDD8D6"/>
      </a:dk2>
      <a:lt2>
        <a:srgbClr val="ED1C24"/>
      </a:lt2>
      <a:accent1>
        <a:srgbClr val="00695D"/>
      </a:accent1>
      <a:accent2>
        <a:srgbClr val="027A7A"/>
      </a:accent2>
      <a:accent3>
        <a:srgbClr val="258D86"/>
      </a:accent3>
      <a:accent4>
        <a:srgbClr val="65A49C"/>
      </a:accent4>
      <a:accent5>
        <a:srgbClr val="92BBB5"/>
      </a:accent5>
      <a:accent6>
        <a:srgbClr val="ADCCC7"/>
      </a:accent6>
      <a:hlink>
        <a:srgbClr val="C9DCDA"/>
      </a:hlink>
      <a:folHlink>
        <a:srgbClr val="E3EDEC"/>
      </a:folHlink>
    </a:clrScheme>
    <a:fontScheme name="Custom 2">
      <a:majorFont>
        <a:latin typeface="Lab Gothic Medium"/>
        <a:ea typeface=""/>
        <a:cs typeface=""/>
      </a:majorFont>
      <a:minorFont>
        <a:latin typeface="Lab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00826C"/>
          </a:solidFill>
        </a:ln>
      </a:spPr>
      <a:bodyPr rtlCol="0" anchor="ctr"/>
      <a:lstStyle>
        <a:defPPr algn="ctr">
          <a:defRPr sz="12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defTabSz="666750">
          <a:spcBef>
            <a:spcPct val="0"/>
          </a:spcBef>
          <a:defRPr sz="1500" dirty="0">
            <a:solidFill>
              <a:srgbClr val="1C1C1C">
                <a:lumMod val="75000"/>
                <a:lumOff val="25000"/>
              </a:srgb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86E4E9F030F4399E265B5D2D2EC9A" ma:contentTypeVersion="2" ma:contentTypeDescription="Create a new document." ma:contentTypeScope="" ma:versionID="4091279fccd7624e96e41653ff018ce7">
  <xsd:schema xmlns:xsd="http://www.w3.org/2001/XMLSchema" xmlns:xs="http://www.w3.org/2001/XMLSchema" xmlns:p="http://schemas.microsoft.com/office/2006/metadata/properties" xmlns:ns1="8a09c138-3bb3-4bc6-a8a7-2afac9fb1b96" targetNamespace="http://schemas.microsoft.com/office/2006/metadata/properties" ma:root="true" ma:fieldsID="920cbb75d2dd36b9330eb638bfb0df8f" ns1:_="">
    <xsd:import namespace="8a09c138-3bb3-4bc6-a8a7-2afac9fb1b96"/>
    <xsd:element name="properties">
      <xsd:complexType>
        <xsd:sequence>
          <xsd:element name="documentManagement">
            <xsd:complexType>
              <xsd:all>
                <xsd:element ref="ns1:Preview" minOccurs="0"/>
                <xsd:element ref="ns1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9c138-3bb3-4bc6-a8a7-2afac9fb1b96" elementFormDefault="qualified">
    <xsd:import namespace="http://schemas.microsoft.com/office/2006/documentManagement/types"/>
    <xsd:import namespace="http://schemas.microsoft.com/office/infopath/2007/PartnerControls"/>
    <xsd:element name="Preview" ma:index="0" nillable="true" ma:displayName="Preview" ma:format="Image" ma:internalName="Preview">
      <xsd:simpleType>
        <xsd:restriction base="dms:Unknown"/>
      </xsd:simpleType>
    </xsd:element>
    <xsd:element name="Link" ma:index="9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view xmlns="8a09c138-3bb3-4bc6-a8a7-2afac9fb1b96">https://intranet.kaspersky.com/PublishingImages/Brand_Central/16x9.jpg, </Preview>
    <Link xmlns="8a09c138-3bb3-4bc6-a8a7-2afac9fb1b96">
      <Url xsi:nil="true"/>
      <Description xsi:nil="true"/>
    </Link>
  </documentManagement>
</p:properties>
</file>

<file path=customXml/itemProps1.xml><?xml version="1.0" encoding="utf-8"?>
<ds:datastoreItem xmlns:ds="http://schemas.openxmlformats.org/officeDocument/2006/customXml" ds:itemID="{A9684E87-8FA4-4297-8378-8D5D3320CC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F66CE6-A235-4737-ABB5-528646C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9c138-3bb3-4bc6-a8a7-2afac9fb1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35EFE6-ED36-44A8-992E-657AFD707955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8a09c138-3bb3-4bc6-a8a7-2afac9fb1b96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11102</TotalTime>
  <Words>2698</Words>
  <Application>Microsoft Office PowerPoint</Application>
  <PresentationFormat>On-screen Show (16:9)</PresentationFormat>
  <Paragraphs>447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Lab Gothic Book</vt:lpstr>
      <vt:lpstr>Custom Design</vt:lpstr>
      <vt:lpstr>Main</vt:lpstr>
      <vt:lpstr>Software Design according to SDL</vt:lpstr>
      <vt:lpstr>agenda</vt:lpstr>
      <vt:lpstr>PowerPoint Presentation</vt:lpstr>
      <vt:lpstr>Что такое проектирование ПО</vt:lpstr>
      <vt:lpstr>PowerPoint Presentation</vt:lpstr>
      <vt:lpstr>Что такое SDL</vt:lpstr>
      <vt:lpstr>PowerPoint Presentation</vt:lpstr>
      <vt:lpstr>STRIDE</vt:lpstr>
      <vt:lpstr>Spoofing - authentication</vt:lpstr>
      <vt:lpstr>Tampering - integrity</vt:lpstr>
      <vt:lpstr>Repudiation – non-repudiation</vt:lpstr>
      <vt:lpstr>Information disclosure - confidentiality</vt:lpstr>
      <vt:lpstr>Denial of service - availability</vt:lpstr>
      <vt:lpstr>Elevation of Privilege - authorization </vt:lpstr>
      <vt:lpstr>Threat modelling</vt:lpstr>
      <vt:lpstr>PowerPoint Presentation</vt:lpstr>
      <vt:lpstr>Data flow diagrams</vt:lpstr>
      <vt:lpstr>PowerPoint Presentation</vt:lpstr>
      <vt:lpstr>STRIDE + DFD</vt:lpstr>
      <vt:lpstr>PowerPoint Presentation</vt:lpstr>
      <vt:lpstr>Standard Threat mitigations</vt:lpstr>
      <vt:lpstr>LET'S TALK?</vt:lpstr>
      <vt:lpstr>Что такое проектирование ПО</vt:lpstr>
      <vt:lpstr>STRIDE</vt:lpstr>
      <vt:lpstr>Data flow diagrams</vt:lpstr>
      <vt:lpstr>STRIDE + DFD</vt:lpstr>
      <vt:lpstr>Threat mitigation</vt:lpstr>
    </vt:vector>
  </TitlesOfParts>
  <Company>PowerLexis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Alexey Kutumov</cp:lastModifiedBy>
  <cp:revision>2412</cp:revision>
  <cp:lastPrinted>2016-08-24T06:14:26Z</cp:lastPrinted>
  <dcterms:created xsi:type="dcterms:W3CDTF">2013-03-22T11:06:22Z</dcterms:created>
  <dcterms:modified xsi:type="dcterms:W3CDTF">2017-01-24T05:08:34Z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0x010100C1586E4E9F030F4399E265B5D2D2EC9A</vt:lpwstr>
  </property>
</Properties>
</file>