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  <p:sldMasterId id="2147483708" r:id="rId5"/>
  </p:sldMasterIdLst>
  <p:notesMasterIdLst>
    <p:notesMasterId r:id="rId38"/>
  </p:notesMasterIdLst>
  <p:handoutMasterIdLst>
    <p:handoutMasterId r:id="rId39"/>
  </p:handoutMasterIdLst>
  <p:sldIdLst>
    <p:sldId id="256" r:id="rId6"/>
    <p:sldId id="268" r:id="rId7"/>
    <p:sldId id="295" r:id="rId8"/>
    <p:sldId id="270" r:id="rId9"/>
    <p:sldId id="296" r:id="rId10"/>
    <p:sldId id="297" r:id="rId11"/>
    <p:sldId id="294" r:id="rId12"/>
    <p:sldId id="298" r:id="rId13"/>
    <p:sldId id="299" r:id="rId14"/>
    <p:sldId id="301" r:id="rId15"/>
    <p:sldId id="300" r:id="rId16"/>
    <p:sldId id="322" r:id="rId17"/>
    <p:sldId id="303" r:id="rId18"/>
    <p:sldId id="305" r:id="rId19"/>
    <p:sldId id="308" r:id="rId20"/>
    <p:sldId id="307" r:id="rId21"/>
    <p:sldId id="302" r:id="rId22"/>
    <p:sldId id="313" r:id="rId23"/>
    <p:sldId id="311" r:id="rId24"/>
    <p:sldId id="312" r:id="rId25"/>
    <p:sldId id="314" r:id="rId26"/>
    <p:sldId id="315" r:id="rId27"/>
    <p:sldId id="316" r:id="rId28"/>
    <p:sldId id="318" r:id="rId29"/>
    <p:sldId id="317" r:id="rId30"/>
    <p:sldId id="320" r:id="rId31"/>
    <p:sldId id="319" r:id="rId32"/>
    <p:sldId id="321" r:id="rId33"/>
    <p:sldId id="323" r:id="rId34"/>
    <p:sldId id="325" r:id="rId35"/>
    <p:sldId id="324" r:id="rId36"/>
    <p:sldId id="267" r:id="rId37"/>
  </p:sldIdLst>
  <p:sldSz cx="9144000" cy="5143500" type="screen16x9"/>
  <p:notesSz cx="6858000" cy="9144000"/>
  <p:custDataLst>
    <p:tags r:id="rId40"/>
  </p:custDataLst>
  <p:defaultTextStyle>
    <a:defPPr>
      <a:defRPr lang="ru-RU"/>
    </a:defPPr>
    <a:lvl1pPr marL="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1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81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">
          <p15:clr>
            <a:srgbClr val="A4A3A4"/>
          </p15:clr>
        </p15:guide>
        <p15:guide id="2" orient="horz" pos="3003">
          <p15:clr>
            <a:srgbClr val="A4A3A4"/>
          </p15:clr>
        </p15:guide>
        <p15:guide id="3" orient="horz" pos="713">
          <p15:clr>
            <a:srgbClr val="A4A3A4"/>
          </p15:clr>
        </p15:guide>
        <p15:guide id="4" orient="horz" pos="62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pos="226">
          <p15:clr>
            <a:srgbClr val="A4A3A4"/>
          </p15:clr>
        </p15:guide>
        <p15:guide id="7" pos="5534">
          <p15:clr>
            <a:srgbClr val="A4A3A4"/>
          </p15:clr>
        </p15:guide>
        <p15:guide id="8" pos="2812">
          <p15:clr>
            <a:srgbClr val="A4A3A4"/>
          </p15:clr>
        </p15:guide>
        <p15:guide id="9" pos="29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a Antova" initials="A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5D"/>
    <a:srgbClr val="027A7A"/>
    <a:srgbClr val="258D86"/>
    <a:srgbClr val="65A49C"/>
    <a:srgbClr val="92BBB5"/>
    <a:srgbClr val="ECECEC"/>
    <a:srgbClr val="DADADA"/>
    <a:srgbClr val="C6C6C6"/>
    <a:srgbClr val="BCD5D1"/>
    <a:srgbClr val="74A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65188" autoAdjust="0"/>
  </p:normalViewPr>
  <p:slideViewPr>
    <p:cSldViewPr snapToObjects="1" showGuides="1">
      <p:cViewPr varScale="1">
        <p:scale>
          <a:sx n="84" d="100"/>
          <a:sy n="84" d="100"/>
        </p:scale>
        <p:origin x="96" y="162"/>
      </p:cViewPr>
      <p:guideLst>
        <p:guide orient="horz" pos="237"/>
        <p:guide orient="horz" pos="3003"/>
        <p:guide orient="horz" pos="713"/>
        <p:guide orient="horz" pos="623"/>
        <p:guide orient="horz" pos="2913"/>
        <p:guide pos="226"/>
        <p:guide pos="5534"/>
        <p:guide pos="2812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Objects="1" showGuides="1">
      <p:cViewPr varScale="1">
        <p:scale>
          <a:sx n="72" d="100"/>
          <a:sy n="72" d="100"/>
        </p:scale>
        <p:origin x="-2808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12038-4C9F-4EE5-8DF4-5F677BB3043E}" type="datetimeFigureOut">
              <a:rPr lang="ru-RU" smtClean="0">
                <a:latin typeface="Arial" panose="020B0604020202020204" pitchFamily="34" charset="0"/>
              </a:rPr>
              <a:pPr/>
              <a:t>20.02.2017</a:t>
            </a:fld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5ED2B-390F-40E5-9EFD-2531C025A2F6}" type="slidenum">
              <a:rPr lang="ru-RU" smtClean="0">
                <a:latin typeface="Arial" panose="020B0604020202020204" pitchFamily="34" charset="0"/>
              </a:rPr>
              <a:pPr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79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16DF00E-BD98-4EFE-81A4-2D9C0739E2F3}" type="datetimeFigureOut">
              <a:rPr lang="ru-RU" smtClean="0"/>
              <a:pPr/>
              <a:t>20.02.2017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3FDD216-B18C-4F7A-91C3-E6C7F0FB227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09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80553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161105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741658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322210" algn="l" defTabSz="1161105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902763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83315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63868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44420" algn="l" defTabSz="11611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None/>
            </a:pPr>
            <a:r>
              <a:rPr lang="ru-RU" sz="15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</a:t>
            </a:r>
            <a:r>
              <a:rPr lang="ru-RU" sz="15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день, меня зовут Алексей Кутумов, я являюсь старшим разработчиком в ЛК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0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Вместо этого, мы можем использовать например, вот такой метод </a:t>
            </a:r>
            <a:r>
              <a:rPr lang="en-US" baseline="0" dirty="0" err="1" smtClean="0"/>
              <a:t>assign_copy</a:t>
            </a:r>
            <a:r>
              <a:rPr lang="ru-RU" baseline="0" dirty="0" smtClean="0"/>
              <a:t>, который возвращает ошибку.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Опять же, повторюсь. Мы сейчас с вами фантазируем, этого нет в стандартной библиотеке. Мы рассматриваем варианты, как это может быть реализовано.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689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Здесь в таблице я привел способы преодоления этих ограничений.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Обратите внимание, здесь мы говорим только об операциях, которые раньше могли бросить исключения.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Кто может мне назвать теперь одну большую архитектурную проблему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исключений?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056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Озвученные ранее ограничения порождают проблемы, вот</a:t>
            </a:r>
            <a:r>
              <a:rPr lang="ru-RU" baseline="0" dirty="0" smtClean="0"/>
              <a:t> мы сейчас о них поговорим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167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Из приведенной ранее таблицы видно, что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 вынуждает программиста писать больше кода, причем, по большей части код этот довольно противный, повторяющийся – код обработки ошибок, реализация методов </a:t>
            </a:r>
            <a:r>
              <a:rPr lang="en-US" baseline="0" dirty="0" err="1" smtClean="0"/>
              <a:t>assign_copy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Больше кода – больше багов.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вы все знаете, компилятор генерирует довольно много кода – раскрутка стека при выходе из </a:t>
            </a:r>
            <a:r>
              <a:rPr lang="ru-RU" baseline="0" dirty="0" err="1" smtClean="0"/>
              <a:t>скоупа</a:t>
            </a:r>
            <a:r>
              <a:rPr lang="ru-RU" baseline="0" dirty="0" smtClean="0"/>
              <a:t>. Реализация стандартных операторов, конструкторов и деструкторов.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 вот в случае отсутствия исключений, программисту приходится выполнять работу компилятора.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Вот всё оставшееся время мы будем бороться с этой проблемой.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291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мы попробовали частично решить эту</a:t>
            </a:r>
            <a:r>
              <a:rPr lang="ru-RU" baseline="0" dirty="0" smtClean="0"/>
              <a:t> проблему, сделали макрос, который позволяет нам минимизировать часть кода по проверке ошибки.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Ну да, стало немного лучше.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83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Конструктор</a:t>
            </a:r>
            <a:r>
              <a:rPr lang="ru-RU" baseline="0" dirty="0" smtClean="0"/>
              <a:t> копирования и операторы присваивания?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Здесь все нормально, компилятор нам их </a:t>
            </a:r>
            <a:r>
              <a:rPr lang="ru-RU" baseline="0" dirty="0" err="1" smtClean="0"/>
              <a:t>сгенерит</a:t>
            </a:r>
            <a:r>
              <a:rPr lang="ru-RU" baseline="0" dirty="0" smtClean="0"/>
              <a:t> безо всяких вопросов.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007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Здесь мы должны явно написать метод </a:t>
            </a:r>
            <a:r>
              <a:rPr lang="en-US" dirty="0" err="1" smtClean="0"/>
              <a:t>assign_copy</a:t>
            </a:r>
            <a:r>
              <a:rPr lang="ru-RU" dirty="0" smtClean="0"/>
              <a:t>, и еще не должны в нем ошибиться.</a:t>
            </a:r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450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Но есть и самая серьезная проблема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исключений, и с ней мы ничего не можем поделать.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Навскидку, пример. Например, у вас есть класс, который содержит членом объект – ну, например, коннект к базе данных. В случае наличия исключений, вы в конструкторе своего класса сразу создаете коннект к БД, и если не получилось, то кидаете исключение. У вас получается инвариант – есть ваш объект жив, то коннект к БД создан.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случае отсутствия исключений, вы такой инвариант не сможете сделать никогда, ну просто никогда и никак. У вас нет механизма, чтобы запретить создание объекта, если какое-то условие нарушено.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Вам придется всегда перед использованием вашего коннекта к БД проверять его на </a:t>
            </a:r>
            <a:r>
              <a:rPr lang="ru-RU" baseline="0" dirty="0" err="1" smtClean="0"/>
              <a:t>валидность</a:t>
            </a:r>
            <a:r>
              <a:rPr lang="ru-RU" baseline="0" dirty="0" smtClean="0"/>
              <a:t> (или сам объект должен это делать).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Это действительно проблема, и решать ее приходится различными средствами – как средствами языка, выдумывать какие-то конструкции, макросы, которые делают двухфазную инициализацию, так и сторонними средствами – например, </a:t>
            </a:r>
            <a:r>
              <a:rPr lang="ru-RU" baseline="0" dirty="0" err="1" smtClean="0"/>
              <a:t>кодогенерация</a:t>
            </a:r>
            <a:r>
              <a:rPr lang="ru-RU" baseline="0" dirty="0" smtClean="0"/>
              <a:t>, тестирование,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, использование статических анализаторов.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Кстати, к чести последних, они могут очень хорошо осуществлять такие проверки, мы их используем, и они реально находят нам такие баги. Поэтому я всячески рекомендую их </a:t>
            </a:r>
            <a:r>
              <a:rPr lang="ru-RU" baseline="0" dirty="0" err="1" smtClean="0"/>
              <a:t>юзать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146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Итак, все оставшееся время мы будем решать эту проблему. Меньше кода – </a:t>
            </a:r>
            <a:r>
              <a:rPr lang="ru-RU" baseline="0" smtClean="0"/>
              <a:t>меньше багов.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658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На самом, деле, я очень жду </a:t>
            </a:r>
            <a:r>
              <a:rPr lang="en-US" baseline="0" dirty="0" smtClean="0"/>
              <a:t>compile time </a:t>
            </a:r>
            <a:r>
              <a:rPr lang="ru-RU" baseline="0" dirty="0" smtClean="0"/>
              <a:t>рефлексии, нам Антон </a:t>
            </a:r>
            <a:r>
              <a:rPr lang="ru-RU" baseline="0" dirty="0" err="1" smtClean="0"/>
              <a:t>Бикинеев</a:t>
            </a:r>
            <a:r>
              <a:rPr lang="ru-RU" baseline="0" dirty="0" smtClean="0"/>
              <a:t> про нее вчера рассказывал. Рефлексия поможет нам генерировать общий код. Например, мы сможем генерировать методы </a:t>
            </a:r>
            <a:r>
              <a:rPr lang="en-US" baseline="0" dirty="0" err="1" smtClean="0"/>
              <a:t>assign_copy</a:t>
            </a:r>
            <a:r>
              <a:rPr lang="ru-RU" baseline="0" dirty="0" smtClean="0"/>
              <a:t> автоматически для наших типов.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 текущий момент для </a:t>
            </a:r>
            <a:r>
              <a:rPr lang="en-US" baseline="0" dirty="0" smtClean="0"/>
              <a:t>C++14 </a:t>
            </a:r>
            <a:r>
              <a:rPr lang="ru-RU" baseline="0" dirty="0" smtClean="0"/>
              <a:t>есть еще </a:t>
            </a:r>
            <a:r>
              <a:rPr lang="en-US" baseline="0" dirty="0" err="1" smtClean="0"/>
              <a:t>magic_get</a:t>
            </a:r>
            <a:r>
              <a:rPr lang="ru-RU" baseline="0" dirty="0" smtClean="0"/>
              <a:t> Антона </a:t>
            </a:r>
            <a:r>
              <a:rPr lang="ru-RU" baseline="0" dirty="0" err="1" smtClean="0"/>
              <a:t>Полухина</a:t>
            </a:r>
            <a:r>
              <a:rPr lang="ru-RU" baseline="0" dirty="0" smtClean="0"/>
              <a:t>, но он имеет много ограничений и нюансов. Возможно, </a:t>
            </a:r>
            <a:r>
              <a:rPr lang="en-US" baseline="0" dirty="0" err="1" smtClean="0"/>
              <a:t>magic_get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C++17</a:t>
            </a:r>
            <a:r>
              <a:rPr lang="ru-RU" baseline="0" dirty="0" smtClean="0"/>
              <a:t> помогут нам облегчить наши страдания, пока не будет готова рефлексия.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2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Итак, вот примерный план моего</a:t>
            </a:r>
            <a:r>
              <a:rPr lang="ru-RU" baseline="0" dirty="0" smtClean="0"/>
              <a:t> рассказа.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059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Теперь давайте обратимся к нашему компилятору и стандартной библиотеке.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Хотя я говорил раньше, что большая часть стандартной библиотеки не работает в среде без исключений, тем не менее есть довольно полезные ее части – это </a:t>
            </a:r>
            <a:r>
              <a:rPr lang="en-US" baseline="0" dirty="0" err="1" smtClean="0"/>
              <a:t>type_traits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Итак, сначала давайте посмотрим на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. Во-первых, это оператор, который в </a:t>
            </a:r>
            <a:r>
              <a:rPr lang="en-US" baseline="0" dirty="0" smtClean="0"/>
              <a:t>compile time </a:t>
            </a:r>
            <a:r>
              <a:rPr lang="ru-RU" baseline="0" dirty="0" smtClean="0"/>
              <a:t>выдает значение. Во-вторых, это спецификатор функции. Более того, с </a:t>
            </a:r>
            <a:r>
              <a:rPr lang="en-US" baseline="0" dirty="0" smtClean="0"/>
              <a:t>C++-17</a:t>
            </a:r>
            <a:r>
              <a:rPr lang="ru-RU" baseline="0" dirty="0" smtClean="0"/>
              <a:t> этот спецификатор функции будет частью типа функции наравне с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smtClean="0"/>
              <a:t>volatile.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Затем, </a:t>
            </a:r>
            <a:r>
              <a:rPr lang="en-US" baseline="0" dirty="0" smtClean="0"/>
              <a:t>move </a:t>
            </a:r>
            <a:r>
              <a:rPr lang="ru-RU" baseline="0" dirty="0" smtClean="0"/>
              <a:t>семантика. В среде без исключений ценности </a:t>
            </a:r>
            <a:r>
              <a:rPr lang="en-US" baseline="0" dirty="0" smtClean="0"/>
              <a:t>move </a:t>
            </a:r>
            <a:r>
              <a:rPr lang="ru-RU" baseline="0" dirty="0" smtClean="0"/>
              <a:t>семантики существенно возрастает. Более того, обычно </a:t>
            </a:r>
            <a:r>
              <a:rPr lang="ru-RU" baseline="0" dirty="0" err="1" smtClean="0"/>
              <a:t>мув</a:t>
            </a:r>
            <a:r>
              <a:rPr lang="ru-RU" baseline="0" dirty="0" smtClean="0"/>
              <a:t> конструктор и </a:t>
            </a:r>
            <a:r>
              <a:rPr lang="ru-RU" baseline="0" dirty="0" err="1" smtClean="0"/>
              <a:t>мув</a:t>
            </a:r>
            <a:r>
              <a:rPr lang="ru-RU" baseline="0" dirty="0" smtClean="0"/>
              <a:t> присваивание легко реализовать как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. В общем это однозначный </a:t>
            </a:r>
            <a:r>
              <a:rPr lang="en-US" baseline="0" dirty="0" smtClean="0"/>
              <a:t>must-have. </a:t>
            </a:r>
            <a:r>
              <a:rPr lang="ru-RU" baseline="0" dirty="0" smtClean="0"/>
              <a:t>К тому же, в этом случае, компилятор играет за нас. Он легко и правильно </a:t>
            </a:r>
            <a:r>
              <a:rPr lang="ru-RU" baseline="0" dirty="0" err="1" smtClean="0"/>
              <a:t>геренирует</a:t>
            </a:r>
            <a:r>
              <a:rPr lang="ru-RU" baseline="0" dirty="0" smtClean="0"/>
              <a:t> нужные нам операторы и конструкторы. Еще раз повторюсь – это </a:t>
            </a:r>
            <a:r>
              <a:rPr lang="en-US" baseline="0" dirty="0" smtClean="0"/>
              <a:t>must have.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Дальше – это </a:t>
            </a:r>
            <a:r>
              <a:rPr lang="en-US" baseline="0" dirty="0" err="1" smtClean="0"/>
              <a:t>type_traits</a:t>
            </a:r>
            <a:r>
              <a:rPr lang="ru-RU" baseline="0" dirty="0" smtClean="0"/>
              <a:t> – которые позволяют нам узнать, что объекты можно конструировать безопасно, копировать и присваивать.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Чем нам это может помочь, ну это же очевидно, если у нас есть безопасный оператор присваивания или конструктор копирования, то нам не нужно писать методы </a:t>
            </a:r>
            <a:r>
              <a:rPr lang="en-US" baseline="0" dirty="0" err="1" smtClean="0"/>
              <a:t>assign_copy</a:t>
            </a:r>
            <a:r>
              <a:rPr lang="ru-RU" baseline="0" dirty="0" smtClean="0"/>
              <a:t>, выполнять двухфазную инициализацию, у нас будут более строгие инварианты класса. В общем от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is_nothrow</a:t>
            </a:r>
            <a:r>
              <a:rPr lang="ru-RU" baseline="0" dirty="0" smtClean="0"/>
              <a:t> одни сплошные плюсы.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Вот теперь, давайте поймем, как нам это может пригодиться.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479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Небольшая ремарка про </a:t>
            </a:r>
            <a:r>
              <a:rPr lang="en-US" baseline="0" dirty="0" err="1" smtClean="0"/>
              <a:t>noexcept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ru-RU" baseline="0" dirty="0" smtClean="0"/>
              <a:t>Самое полезное в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– это то, свойство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наследуется при </a:t>
            </a:r>
            <a:r>
              <a:rPr lang="ru-RU" baseline="0" dirty="0" err="1" smtClean="0"/>
              <a:t>автогенерации</a:t>
            </a:r>
            <a:r>
              <a:rPr lang="ru-RU" baseline="0" dirty="0" smtClean="0"/>
              <a:t> операторов и конструкторов.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у нас есть нетривиальная реализация дефолтного конструктора</a:t>
            </a:r>
            <a:r>
              <a:rPr lang="en-US" baseline="0" dirty="0" smtClean="0"/>
              <a:t> Test1</a:t>
            </a:r>
            <a:r>
              <a:rPr lang="ru-RU" baseline="0" dirty="0" smtClean="0"/>
              <a:t>, если мы ее пометим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, то и </a:t>
            </a:r>
            <a:r>
              <a:rPr lang="ru-RU" baseline="0" dirty="0" err="1" smtClean="0"/>
              <a:t>автосгенерённый</a:t>
            </a:r>
            <a:r>
              <a:rPr lang="ru-RU" baseline="0" dirty="0" smtClean="0"/>
              <a:t> конструктор</a:t>
            </a:r>
            <a:r>
              <a:rPr lang="en-US" baseline="0" dirty="0" smtClean="0"/>
              <a:t> Test2</a:t>
            </a:r>
            <a:r>
              <a:rPr lang="ru-RU" baseline="0" dirty="0" smtClean="0"/>
              <a:t>, тоже будет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. Это очень важное и полезное свойство этого спецификатора.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Почему же </a:t>
            </a:r>
            <a:r>
              <a:rPr lang="en-US" dirty="0" err="1" smtClean="0"/>
              <a:t>noexcept</a:t>
            </a:r>
            <a:r>
              <a:rPr lang="en-US" dirty="0" smtClean="0"/>
              <a:t> </a:t>
            </a:r>
            <a:r>
              <a:rPr lang="ru-RU" dirty="0" smtClean="0"/>
              <a:t>так важен в среде без исключений? Ну,</a:t>
            </a:r>
            <a:r>
              <a:rPr lang="ru-RU" baseline="0" dirty="0" smtClean="0"/>
              <a:t> вообще-то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говорит о том, что ни при каких условиях исключение не вылетит из этой функции. А у нас здесь нет никаких исключений, получается он бессмысленный? Не совсем. Сейчас мы притянем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к нашей проблеме.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Все гуру </a:t>
            </a:r>
            <a:r>
              <a:rPr lang="en-US" baseline="0" dirty="0" smtClean="0"/>
              <a:t>C++</a:t>
            </a:r>
            <a:r>
              <a:rPr lang="ru-RU" baseline="0" dirty="0" smtClean="0"/>
              <a:t> в один голос говорят, не меняйте семантику стандартных операторов и конструкторов, иначе, поведение ваших объектов в стандартной библиотеке будет очень странным.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оператор присваивания, в обычной среде он должен скопировать объект, или бросить исключение, если объект не скопирован. Теперь, если мы навешиваем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, то мы как-бы говорим, что наша операция никогда не кинет исключение. А если вспомнить про семантику этого оператора, то это означает, что объект всегда успешно копируется, что нам и надо.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еще один момент. Вообще-говоря, если у вас код написан для среды без исключений, а вы компилируете его в среде с исключениями, то он не должен менять своего поведения. Согласитесь, будет очень неожиданно получить разное поведение одного и того-же кода. Вот как раз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и является таким защитником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4896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01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Сейчас мы с вами говорили только про пользовательские типы. Но у нас же есть еще и разные контейнеры</a:t>
            </a:r>
            <a:r>
              <a:rPr lang="ru-RU" baseline="0" dirty="0" smtClean="0"/>
              <a:t> – векторы, списки, строки, и т.д.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Поэтому важно рассмотреть их тоже.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Вот здесь пример. У нас есть наша структура </a:t>
            </a:r>
            <a:r>
              <a:rPr lang="en-US" baseline="0" dirty="0" smtClean="0"/>
              <a:t>Message</a:t>
            </a:r>
            <a:r>
              <a:rPr lang="ru-RU" baseline="0" dirty="0" smtClean="0"/>
              <a:t>, мы делаем вектор этих структур и добавляем один элемент в конец.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391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Я уже рассказывал про дизайн стандартной библиотеки для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исключений, поэтому я не буду повторять этот доклад.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Я всего лишь схематично покажу реализацию метода </a:t>
            </a:r>
            <a:r>
              <a:rPr lang="en-US" baseline="0" dirty="0" err="1" smtClean="0"/>
              <a:t>push_back_nothrow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Итак, нам нужно </a:t>
            </a:r>
            <a:r>
              <a:rPr lang="ru-RU" baseline="0" dirty="0" err="1" smtClean="0"/>
              <a:t>реаллоцировать</a:t>
            </a:r>
            <a:r>
              <a:rPr lang="ru-RU" baseline="0" dirty="0" smtClean="0"/>
              <a:t> вектор, если это нужно. За это отвечает метод </a:t>
            </a:r>
            <a:r>
              <a:rPr lang="en-US" baseline="0" dirty="0" err="1" smtClean="0"/>
              <a:t>reallocate_nothrow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r>
              <a:rPr lang="ru-RU" baseline="0" dirty="0" smtClean="0"/>
              <a:t>А затем, нам надо вставить новый элемент в конец используя операцию копирования.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после того, как все будет успешно, сдвигаем указатель и регистрируем наш объект в векторе.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463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А вот как может выглядеть реализация операции копирования объекта.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У нас есть область под объект. И в случае, если конструктор копирования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, то используем его, в противном случае – зовем метод </a:t>
            </a:r>
            <a:r>
              <a:rPr lang="en-US" baseline="0" dirty="0" err="1" smtClean="0"/>
              <a:t>assign_copy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Тут на самом деле я забыл еще один момент, подсказка есть на слайде, кто его найдет?</a:t>
            </a:r>
          </a:p>
          <a:p>
            <a:r>
              <a:rPr lang="ru-RU" baseline="0" dirty="0" smtClean="0"/>
              <a:t>По хорошему, мне нужно проверить, что дефолтный конструктор тоже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, иначе у нас могут быть проблемы.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Смотрите, две эти функции обеспечивают копирование объекта, причем заметьте, что для </a:t>
            </a:r>
            <a:r>
              <a:rPr lang="en-US" baseline="0" dirty="0" err="1" smtClean="0"/>
              <a:t>noexcept</a:t>
            </a:r>
            <a:r>
              <a:rPr lang="ru-RU" baseline="0" dirty="0" smtClean="0"/>
              <a:t> конструктора все вообще тривиально.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мы не заставляем пользователя писать ненужный код метода </a:t>
            </a:r>
            <a:r>
              <a:rPr lang="en-US" baseline="0" dirty="0" err="1" smtClean="0"/>
              <a:t>assign_copy</a:t>
            </a:r>
            <a:r>
              <a:rPr lang="en-US" baseline="0" dirty="0" smtClean="0"/>
              <a:t>. </a:t>
            </a:r>
            <a:r>
              <a:rPr lang="ru-RU" baseline="0" dirty="0" smtClean="0"/>
              <a:t>Меньше кода – меньше багов )).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94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Теперь давайте посмотрим на следующий пример:</a:t>
            </a:r>
          </a:p>
          <a:p>
            <a:r>
              <a:rPr lang="ru-RU" baseline="0" dirty="0" smtClean="0"/>
              <a:t>У нас есть некая библиотека, которая написана с учетом отсутствия исключений, и в интерфейсе этой библиотеки есть эта структура. Эта библиотека компилируется под три разных режима, при этом, для </a:t>
            </a:r>
            <a:r>
              <a:rPr lang="ru-RU" baseline="0" dirty="0" err="1" smtClean="0"/>
              <a:t>юзермодного</a:t>
            </a:r>
            <a:r>
              <a:rPr lang="ru-RU" baseline="0" dirty="0" smtClean="0"/>
              <a:t> приложения, она компилируется с исключениями, хоть и написана без них.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случае, когда эта библиотека используется в ядре и в </a:t>
            </a:r>
            <a:r>
              <a:rPr lang="en-US" baseline="0" dirty="0" smtClean="0"/>
              <a:t>EFI</a:t>
            </a:r>
            <a:r>
              <a:rPr lang="ru-RU" baseline="0" dirty="0" smtClean="0"/>
              <a:t> драйвере – тут вопросов нет, так же как нет и исключений.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Но программисту </a:t>
            </a:r>
            <a:r>
              <a:rPr lang="ru-RU" baseline="0" dirty="0" err="1" smtClean="0"/>
              <a:t>юзермодного</a:t>
            </a:r>
            <a:r>
              <a:rPr lang="ru-RU" baseline="0" dirty="0" smtClean="0"/>
              <a:t> приложения теперь становится обидно. У меня есть исключения, почему же теперь я должен страдать, и использовать этот макрос </a:t>
            </a:r>
            <a:r>
              <a:rPr lang="en-US" baseline="0" dirty="0" smtClean="0"/>
              <a:t>TRY,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</a:t>
            </a:r>
            <a:r>
              <a:rPr lang="en-US" baseline="0" dirty="0" err="1" smtClean="0"/>
              <a:t>error_condition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Вопрос вполне резонный. Если бы наш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nestl</a:t>
            </a:r>
            <a:r>
              <a:rPr lang="en-US" baseline="0" dirty="0" smtClean="0"/>
              <a:t>::vector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nestl</a:t>
            </a:r>
            <a:r>
              <a:rPr lang="en-US" baseline="0" dirty="0" smtClean="0"/>
              <a:t>::string</a:t>
            </a:r>
            <a:r>
              <a:rPr lang="ru-RU" baseline="0" dirty="0" smtClean="0"/>
              <a:t> умели предоставлять требуемые операции в среде с исключениями, то </a:t>
            </a:r>
            <a:r>
              <a:rPr lang="ru-RU" baseline="0" dirty="0" err="1" smtClean="0"/>
              <a:t>юзермодному</a:t>
            </a:r>
            <a:r>
              <a:rPr lang="ru-RU" baseline="0" dirty="0" smtClean="0"/>
              <a:t> программисту было бы легко использовать эти вещи, и он даже бы не задумывался, об этих макросах и связанных с ними неудобствах.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249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Вот наша структура, причем заметьте, если все члены этой структуры предоставляют нужные конструкторы и операторы, то компилятор сам сгенерирует их и для </a:t>
            </a:r>
            <a:r>
              <a:rPr lang="en-US" baseline="0" dirty="0" smtClean="0"/>
              <a:t>Message</a:t>
            </a:r>
            <a:r>
              <a:rPr lang="ru-RU" baseline="0" dirty="0" smtClean="0"/>
              <a:t>, а если их нет, то компилятор и не будет ничего делать.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Значит, нам надо каким-то образом разрешить нужные операции для наших контейнеров, когда это можно сделать безопасно, и запретить их, если операции не имеют смысла.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Итак, самый простой вариант обернуть эти методы в макрос. Так можно сделать, но мне много макросов не нравится.</a:t>
            </a:r>
          </a:p>
          <a:p>
            <a:r>
              <a:rPr lang="ru-RU" baseline="0" dirty="0" smtClean="0"/>
              <a:t>Можно сделать, чтобы в зависимости от среды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2941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Итак, вот давайте рассмотрим такой </a:t>
            </a:r>
            <a:r>
              <a:rPr lang="ru-RU" baseline="0" dirty="0" err="1" smtClean="0"/>
              <a:t>аллокатор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Отличие его от стандартного </a:t>
            </a:r>
            <a:r>
              <a:rPr lang="ru-RU" baseline="0" dirty="0" err="1" smtClean="0"/>
              <a:t>аллокатора</a:t>
            </a:r>
            <a:r>
              <a:rPr lang="ru-RU" baseline="0" dirty="0" smtClean="0"/>
              <a:t> заключается в том, что может быть реализована либо первая пара методов, либо вторая пара методов.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Стандарт требует, чтобы была всегда первая пара методов.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зависимости от наличия исключений, реализации, могут быть реализованы и все 4 метода, а может только 2.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 есть </a:t>
            </a:r>
            <a:r>
              <a:rPr lang="ru-RU" baseline="0" dirty="0" err="1" smtClean="0"/>
              <a:t>аллокатор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трейтс</a:t>
            </a:r>
            <a:r>
              <a:rPr lang="ru-RU" baseline="0" dirty="0" smtClean="0"/>
              <a:t>, который расширяет возможности </a:t>
            </a:r>
            <a:r>
              <a:rPr lang="ru-RU" baseline="0" dirty="0" err="1" smtClean="0"/>
              <a:t>аллокатора</a:t>
            </a:r>
            <a:r>
              <a:rPr lang="ru-RU" baseline="0" dirty="0" smtClean="0"/>
              <a:t>. Этот </a:t>
            </a:r>
            <a:r>
              <a:rPr lang="ru-RU" baseline="0" dirty="0" err="1" smtClean="0"/>
              <a:t>трейт</a:t>
            </a:r>
            <a:r>
              <a:rPr lang="ru-RU" baseline="0" dirty="0" smtClean="0"/>
              <a:t> может реализовать недостающие методы (выразив один через другой).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Заметьте, что первый статический метод этот </a:t>
            </a:r>
            <a:r>
              <a:rPr lang="ru-RU" baseline="0" dirty="0" err="1" smtClean="0"/>
              <a:t>трейт</a:t>
            </a:r>
            <a:r>
              <a:rPr lang="ru-RU" baseline="0" dirty="0" smtClean="0"/>
              <a:t> определит, только если есть исключения.</a:t>
            </a:r>
          </a:p>
          <a:p>
            <a:r>
              <a:rPr lang="ru-RU" baseline="0" dirty="0" smtClean="0"/>
              <a:t>То есть в среде без исключений, этот </a:t>
            </a:r>
            <a:r>
              <a:rPr lang="ru-RU" baseline="0" dirty="0" err="1" smtClean="0"/>
              <a:t>трейт</a:t>
            </a:r>
            <a:r>
              <a:rPr lang="ru-RU" baseline="0" dirty="0" smtClean="0"/>
              <a:t> будет предоставлять только второй метод.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выразить одну реализацию через другую, я думаю проблем с этим нет.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Чем данный </a:t>
            </a:r>
            <a:r>
              <a:rPr lang="ru-RU" baseline="0" dirty="0" err="1" smtClean="0"/>
              <a:t>трейт</a:t>
            </a:r>
            <a:r>
              <a:rPr lang="ru-RU" baseline="0" dirty="0" smtClean="0"/>
              <a:t> хорош, а тем, что он может адаптировать существующий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::allocator</a:t>
            </a:r>
            <a:r>
              <a:rPr lang="ru-RU" baseline="0" dirty="0" smtClean="0"/>
              <a:t> для наших контейнеров в среде с исключениями.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 понятным причинам мы не можем </a:t>
            </a:r>
            <a:r>
              <a:rPr lang="ru-RU" baseline="0" dirty="0" err="1" smtClean="0"/>
              <a:t>юзать</a:t>
            </a:r>
            <a:r>
              <a:rPr lang="ru-RU" baseline="0" dirty="0" smtClean="0"/>
              <a:t>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::allocator</a:t>
            </a:r>
            <a:r>
              <a:rPr lang="ru-RU" baseline="0" dirty="0" smtClean="0"/>
              <a:t> в среде без исключений.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042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Итак, мы делаем одну базовую реализацию, которая не зависит от исключений. Туда входит работа с внутренним представлением вектора, а также публичные методы.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После этого, делаем реализацию вектора без исключений.</a:t>
            </a:r>
          </a:p>
          <a:p>
            <a:r>
              <a:rPr lang="ru-RU" baseline="0" dirty="0" smtClean="0"/>
              <a:t>И затем, расширяем реализацию, добавляя поддержку исключений.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Обратите внимание, это еще не наш вектор, у них немного другие имена.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482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821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Можно сделать немного по другому. Добавить еще один шаблонный </a:t>
            </a:r>
            <a:r>
              <a:rPr lang="ru-RU" baseline="0" dirty="0" err="1" smtClean="0"/>
              <a:t>шаблонный</a:t>
            </a:r>
            <a:r>
              <a:rPr lang="ru-RU" baseline="0" dirty="0" smtClean="0"/>
              <a:t> параметр. И тогда наши </a:t>
            </a:r>
            <a:r>
              <a:rPr lang="en-US" baseline="0" dirty="0" smtClean="0"/>
              <a:t>vector_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vector_nx</a:t>
            </a:r>
            <a:r>
              <a:rPr lang="ru-RU" baseline="0" dirty="0" smtClean="0"/>
              <a:t> будут по сути обычными декораторами, и их можно будет применять к </a:t>
            </a:r>
            <a:r>
              <a:rPr lang="en-US" baseline="0" dirty="0" err="1" smtClean="0"/>
              <a:t>vector_base</a:t>
            </a:r>
            <a:r>
              <a:rPr lang="ru-RU" baseline="0" dirty="0" smtClean="0"/>
              <a:t> независимо.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324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Ну и напоследок, мы собираем наш новый вектор. Я использовал первый вариант, когда </a:t>
            </a:r>
            <a:r>
              <a:rPr lang="en-US" baseline="0" dirty="0" err="1" smtClean="0"/>
              <a:t>vector_x</a:t>
            </a:r>
            <a:r>
              <a:rPr lang="ru-RU" baseline="0" dirty="0" smtClean="0"/>
              <a:t> расширяет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vector_nx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Я ввожу новый </a:t>
            </a:r>
            <a:r>
              <a:rPr lang="en-US" baseline="0" dirty="0" smtClean="0"/>
              <a:t>trait</a:t>
            </a:r>
            <a:r>
              <a:rPr lang="ru-RU" baseline="0" dirty="0" smtClean="0"/>
              <a:t>, который позволяет узнать о наличии или отсутствии исключений.</a:t>
            </a:r>
          </a:p>
          <a:p>
            <a:r>
              <a:rPr lang="ru-RU" baseline="0" dirty="0" smtClean="0"/>
              <a:t>И конкретную реализацию вектора выбирать уже исходя из этого значения.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Соответственно, </a:t>
            </a:r>
            <a:r>
              <a:rPr lang="en-US" baseline="0" dirty="0" err="1" smtClean="0"/>
              <a:t>vector_x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vector_nx</a:t>
            </a:r>
            <a:r>
              <a:rPr lang="en-US" baseline="0" dirty="0" smtClean="0"/>
              <a:t> </a:t>
            </a:r>
            <a:r>
              <a:rPr lang="ru-RU" baseline="0" dirty="0" smtClean="0"/>
              <a:t> - это две реализации вектора для разных сред.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Заметьте, я не ввожу новый тип </a:t>
            </a:r>
            <a:r>
              <a:rPr lang="en-US" baseline="0" dirty="0" smtClean="0"/>
              <a:t>vector</a:t>
            </a:r>
            <a:r>
              <a:rPr lang="ru-RU" baseline="0" dirty="0" smtClean="0"/>
              <a:t>, вместо этого использую </a:t>
            </a:r>
            <a:r>
              <a:rPr lang="en-US" baseline="0" dirty="0" smtClean="0"/>
              <a:t>using</a:t>
            </a:r>
            <a:r>
              <a:rPr lang="ru-RU" baseline="0" dirty="0" smtClean="0"/>
              <a:t>, кто может сказать для чего я это делаю?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Плюсы такого подхода заключаются в том, что </a:t>
            </a:r>
            <a:r>
              <a:rPr lang="en-US" baseline="0" dirty="0" smtClean="0"/>
              <a:t>vector</a:t>
            </a:r>
            <a:r>
              <a:rPr lang="ru-RU" baseline="0" dirty="0" smtClean="0"/>
              <a:t> будет иметь разные типы в среде с исключениями и в среде без исключений – это нам не даст сделать ошибки в правиле </a:t>
            </a:r>
            <a:r>
              <a:rPr lang="en-US" baseline="0" dirty="0" smtClean="0"/>
              <a:t>One Definition Rule</a:t>
            </a:r>
            <a:r>
              <a:rPr lang="ru-RU" baseline="0" dirty="0" smtClean="0"/>
              <a:t>, в случае, если мы случайно смешаем два </a:t>
            </a:r>
            <a:r>
              <a:rPr lang="ru-RU" baseline="0" dirty="0" err="1" smtClean="0"/>
              <a:t>объектника</a:t>
            </a:r>
            <a:r>
              <a:rPr lang="ru-RU" baseline="0" dirty="0" smtClean="0"/>
              <a:t> с разными значениями</a:t>
            </a:r>
            <a:r>
              <a:rPr lang="en-US" baseline="0" dirty="0" smtClean="0"/>
              <a:t> NESTL_HAS_EXCEPTIONS</a:t>
            </a:r>
            <a:r>
              <a:rPr lang="ru-RU" baseline="0" dirty="0" smtClean="0"/>
              <a:t>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760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1611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>
                <a:solidFill>
                  <a:prstClr val="black"/>
                </a:solidFill>
              </a:rPr>
              <a:pPr/>
              <a:t>32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1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вообще</a:t>
            </a:r>
            <a:r>
              <a:rPr lang="ru-RU" baseline="0" dirty="0" smtClean="0"/>
              <a:t> это за зверь?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Ну вообще-то, ничего сложного здесь нет. Просто означает, что мы не имеем права или не можем использовать некоторые конструкции языка.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При этом компилятор, может нам помогать, например, вот так, как показано на слайде.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Заметьте, объектами класса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::exception </a:t>
            </a:r>
            <a:r>
              <a:rPr lang="ru-RU" baseline="0" dirty="0" smtClean="0"/>
              <a:t>и его наследниками можно пользоваться. Но по факту они становятся бесполезны, так что про них забываем.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634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Зачем вообще нужен </a:t>
            </a:r>
            <a:r>
              <a:rPr lang="en-US" dirty="0" smtClean="0"/>
              <a:t>C++</a:t>
            </a:r>
            <a:r>
              <a:rPr lang="ru-RU" dirty="0" smtClean="0"/>
              <a:t> без исключений?</a:t>
            </a:r>
          </a:p>
          <a:p>
            <a:endParaRPr lang="ru-RU" dirty="0" smtClean="0"/>
          </a:p>
          <a:p>
            <a:r>
              <a:rPr lang="ru-RU" dirty="0" smtClean="0"/>
              <a:t>Первое, что приходит на ум – системное программирование. Всякие драйвера для ОС. Например, </a:t>
            </a:r>
            <a:r>
              <a:rPr lang="ru-RU" dirty="0" err="1" smtClean="0"/>
              <a:t>виндовый</a:t>
            </a:r>
            <a:r>
              <a:rPr lang="ru-RU" dirty="0" smtClean="0"/>
              <a:t> компилятор запрещает использование исключений в коде драйверов, я показывал ошибку на предыдущем слайде.</a:t>
            </a:r>
            <a:r>
              <a:rPr lang="ru-RU" baseline="0" dirty="0" smtClean="0"/>
              <a:t> Но, </a:t>
            </a:r>
            <a:r>
              <a:rPr lang="ru-RU" dirty="0" smtClean="0"/>
              <a:t>при этом, он не запрещает использование </a:t>
            </a:r>
            <a:r>
              <a:rPr lang="en-US" dirty="0" smtClean="0"/>
              <a:t>C++</a:t>
            </a:r>
            <a:r>
              <a:rPr lang="ru-RU" dirty="0" smtClean="0"/>
              <a:t>!</a:t>
            </a:r>
          </a:p>
          <a:p>
            <a:endParaRPr lang="ru-RU" dirty="0" smtClean="0"/>
          </a:p>
          <a:p>
            <a:r>
              <a:rPr lang="ru-RU" dirty="0" smtClean="0"/>
              <a:t>Также</a:t>
            </a:r>
            <a:r>
              <a:rPr lang="ru-RU" baseline="0" dirty="0" smtClean="0"/>
              <a:t> еще, </a:t>
            </a:r>
            <a:r>
              <a:rPr lang="en-US" baseline="0" dirty="0" smtClean="0"/>
              <a:t>game development</a:t>
            </a:r>
            <a:r>
              <a:rPr lang="ru-RU" baseline="0" dirty="0" smtClean="0"/>
              <a:t>, еще несколько лет назад</a:t>
            </a:r>
            <a:r>
              <a:rPr lang="en-US" baseline="0" dirty="0" smtClean="0"/>
              <a:t> </a:t>
            </a:r>
            <a:r>
              <a:rPr lang="ru-RU" baseline="0" dirty="0" smtClean="0"/>
              <a:t>для консолей компиляторы не имели поддержки исключений.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Аналогично, требования к </a:t>
            </a:r>
            <a:r>
              <a:rPr lang="ru-RU" baseline="0" dirty="0" err="1" smtClean="0"/>
              <a:t>высокопрозводительным</a:t>
            </a:r>
            <a:r>
              <a:rPr lang="ru-RU" baseline="0" dirty="0" smtClean="0"/>
              <a:t> системам, иногда не позволяют использовать исключения. Особенно раньше, когда исключения были дорогими. К тому же, когда говорят, что исключения не влияют на производительность, на самом деле лукавят. Имеется ввиду, что основной путь в программе не проседает по производительности, но если мы решим бросить исключение, то здесь нас ждет сюрприз.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Например, в </a:t>
            </a:r>
            <a:r>
              <a:rPr lang="ru-RU" baseline="0" dirty="0" err="1" smtClean="0"/>
              <a:t>винде</a:t>
            </a:r>
            <a:r>
              <a:rPr lang="ru-RU" baseline="0" dirty="0" smtClean="0"/>
              <a:t>, чтобы бросить исключение реализация </a:t>
            </a:r>
            <a:r>
              <a:rPr lang="en-US" baseline="0" dirty="0" smtClean="0"/>
              <a:t>C++ </a:t>
            </a:r>
            <a:r>
              <a:rPr lang="ru-RU" baseline="0" dirty="0" err="1" smtClean="0"/>
              <a:t>рантайма</a:t>
            </a:r>
            <a:r>
              <a:rPr lang="ru-RU" baseline="0" dirty="0" smtClean="0"/>
              <a:t> вызывает функцию </a:t>
            </a:r>
            <a:r>
              <a:rPr lang="en-US" baseline="0" dirty="0" smtClean="0"/>
              <a:t>__</a:t>
            </a:r>
            <a:r>
              <a:rPr lang="en-US" baseline="0" dirty="0" err="1" smtClean="0"/>
              <a:t>CxxThrowException</a:t>
            </a:r>
            <a:r>
              <a:rPr lang="ru-RU" baseline="0" dirty="0" smtClean="0"/>
              <a:t>, которая в свою очередь зовет системную функцию </a:t>
            </a:r>
            <a:r>
              <a:rPr lang="en-US" baseline="0" dirty="0" err="1" smtClean="0"/>
              <a:t>RaiseException</a:t>
            </a:r>
            <a:r>
              <a:rPr lang="ru-RU" baseline="0" dirty="0" smtClean="0"/>
              <a:t>, которая уходит в ядро. Понятно, что просто вернуть код ошибки в этом случае будет дешевле.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кому-то интересно, я после доклада могу показать </a:t>
            </a:r>
            <a:r>
              <a:rPr lang="ru-RU" baseline="0" dirty="0" err="1" smtClean="0"/>
              <a:t>дизасм</a:t>
            </a:r>
            <a:r>
              <a:rPr lang="ru-RU" baseline="0" dirty="0" smtClean="0"/>
              <a:t> этих функций, чтобы убедиться наглядно.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Кроме всего прочего, есть всякие </a:t>
            </a:r>
            <a:r>
              <a:rPr lang="en-US" baseline="0" dirty="0" smtClean="0"/>
              <a:t>coding convention</a:t>
            </a:r>
            <a:r>
              <a:rPr lang="ru-RU" baseline="0" dirty="0" smtClean="0"/>
              <a:t>, ограничения среды. Например, кидать исключения из динамических библиотек очень плохо, </a:t>
            </a:r>
            <a:r>
              <a:rPr lang="ru-RU" baseline="0" dirty="0" err="1" smtClean="0"/>
              <a:t>потому-что</a:t>
            </a:r>
            <a:r>
              <a:rPr lang="ru-RU" baseline="0" dirty="0" smtClean="0"/>
              <a:t> могут быть различия в </a:t>
            </a:r>
            <a:r>
              <a:rPr lang="ru-RU" baseline="0" dirty="0" err="1" smtClean="0"/>
              <a:t>рантайме</a:t>
            </a:r>
            <a:r>
              <a:rPr lang="ru-RU" baseline="0" dirty="0" smtClean="0"/>
              <a:t> приложения и самой библиотеки. На самом деле, в принципе, любому </a:t>
            </a:r>
            <a:r>
              <a:rPr lang="en-US" baseline="0" dirty="0" smtClean="0"/>
              <a:t>C++</a:t>
            </a:r>
            <a:r>
              <a:rPr lang="ru-RU" baseline="0" dirty="0" smtClean="0"/>
              <a:t> объекту лучше не пересекать границы модулей, как раз из-за различия в </a:t>
            </a:r>
            <a:r>
              <a:rPr lang="ru-RU" baseline="0" dirty="0" err="1" smtClean="0"/>
              <a:t>рантайме</a:t>
            </a:r>
            <a:r>
              <a:rPr lang="ru-RU" baseline="0" dirty="0" smtClean="0"/>
              <a:t>, но об этом итак много где пишут и говорят.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Если взять тот-же </a:t>
            </a:r>
            <a:r>
              <a:rPr lang="en-US" baseline="0" dirty="0" smtClean="0"/>
              <a:t>google</a:t>
            </a:r>
            <a:r>
              <a:rPr lang="ru-RU" baseline="0" dirty="0" smtClean="0"/>
              <a:t>, то у них тоже запрещены исключения, но по-другому – там </a:t>
            </a:r>
            <a:r>
              <a:rPr lang="en-US" baseline="0" dirty="0" smtClean="0"/>
              <a:t>throw</a:t>
            </a:r>
            <a:r>
              <a:rPr lang="ru-RU" baseline="0" dirty="0" smtClean="0"/>
              <a:t> – это </a:t>
            </a:r>
            <a:r>
              <a:rPr lang="en-US" baseline="0" dirty="0" err="1" smtClean="0"/>
              <a:t>std</a:t>
            </a:r>
            <a:r>
              <a:rPr lang="en-US" baseline="0" dirty="0" smtClean="0"/>
              <a:t>::abort</a:t>
            </a:r>
            <a:r>
              <a:rPr lang="ru-RU" baseline="0" dirty="0" smtClean="0"/>
              <a:t>. Такой подход, используется, например, в </a:t>
            </a:r>
            <a:r>
              <a:rPr lang="ru-RU" baseline="0" dirty="0" err="1" smtClean="0"/>
              <a:t>хромиуме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25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Вот мы потихоньку подходим к интересным вещам.</a:t>
            </a:r>
          </a:p>
          <a:p>
            <a:endParaRPr lang="ru-RU" dirty="0" smtClean="0"/>
          </a:p>
          <a:p>
            <a:r>
              <a:rPr lang="ru-RU" dirty="0" smtClean="0"/>
              <a:t>Какие есть ограничения</a:t>
            </a:r>
            <a:r>
              <a:rPr lang="ru-RU" baseline="0" dirty="0" smtClean="0"/>
              <a:t> в</a:t>
            </a:r>
            <a:r>
              <a:rPr lang="en-US" baseline="0" dirty="0" smtClean="0"/>
              <a:t> C++ </a:t>
            </a:r>
            <a:r>
              <a:rPr lang="ru-RU" baseline="0" dirty="0" smtClean="0"/>
              <a:t>без исключений? Вопрос к залу.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470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Какие есть проблемы в этом коде в среде без исключений?</a:t>
            </a:r>
          </a:p>
          <a:p>
            <a:endParaRPr lang="ru-RU" dirty="0" smtClean="0"/>
          </a:p>
          <a:p>
            <a:r>
              <a:rPr lang="ru-RU" dirty="0" smtClean="0"/>
              <a:t>Ну, мы</a:t>
            </a:r>
            <a:r>
              <a:rPr lang="ru-RU" baseline="0" dirty="0" smtClean="0"/>
              <a:t> же здесь выделяем память. Что будет, если мы не сможем выделить память под нашу строку, ну, в обычном </a:t>
            </a:r>
            <a:r>
              <a:rPr lang="en-US" baseline="0" dirty="0" smtClean="0"/>
              <a:t>C++</a:t>
            </a:r>
            <a:r>
              <a:rPr lang="ru-RU" baseline="0" dirty="0" smtClean="0"/>
              <a:t> у нас будет исключение. В среде без исключений этот код либо не скомпилируется, либо </a:t>
            </a:r>
            <a:r>
              <a:rPr lang="ru-RU" baseline="0" dirty="0" err="1" smtClean="0"/>
              <a:t>скорет</a:t>
            </a:r>
            <a:r>
              <a:rPr lang="ru-RU" baseline="0" dirty="0" smtClean="0"/>
              <a:t> ошибку </a:t>
            </a:r>
            <a:r>
              <a:rPr lang="ru-RU" baseline="0" dirty="0" err="1" smtClean="0"/>
              <a:t>аллокации</a:t>
            </a:r>
            <a:r>
              <a:rPr lang="ru-RU" baseline="0" dirty="0" smtClean="0"/>
              <a:t> памяти, что еще хуже.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 самом деле, в прошлых докладах, посвященных теме </a:t>
            </a:r>
            <a:r>
              <a:rPr lang="en-US" baseline="0" dirty="0" smtClean="0"/>
              <a:t>C++</a:t>
            </a:r>
            <a:r>
              <a:rPr lang="ru-RU" baseline="0" dirty="0" smtClean="0"/>
              <a:t> без исключений я показывал, что стандартная библиотека </a:t>
            </a:r>
            <a:r>
              <a:rPr lang="en-US" baseline="0" dirty="0" smtClean="0"/>
              <a:t>C++</a:t>
            </a:r>
            <a:r>
              <a:rPr lang="ru-RU" baseline="0" dirty="0" smtClean="0"/>
              <a:t> по большей части не пригодна к использованию в такой среде. И я предлагал варианты, как можно </a:t>
            </a:r>
            <a:r>
              <a:rPr lang="ru-RU" baseline="0" dirty="0" err="1" smtClean="0"/>
              <a:t>задизайнить</a:t>
            </a:r>
            <a:r>
              <a:rPr lang="ru-RU" baseline="0" dirty="0" smtClean="0"/>
              <a:t> библиотеку для того, чтобы она могла работать в среде без исключений.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39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 пофантазируем. Например,</a:t>
            </a:r>
            <a:r>
              <a:rPr lang="ru-RU" baseline="0" dirty="0" smtClean="0"/>
              <a:t> наша библиотека может предоставлять вот такой конструктор, с </a:t>
            </a:r>
            <a:r>
              <a:rPr lang="en-US" baseline="0" dirty="0" err="1" smtClean="0"/>
              <a:t>error_condition</a:t>
            </a:r>
            <a:r>
              <a:rPr lang="ru-RU" baseline="0" dirty="0" smtClean="0"/>
              <a:t>. И мы бы смогли обработать ошибку </a:t>
            </a:r>
            <a:r>
              <a:rPr lang="ru-RU" baseline="0" dirty="0" err="1" smtClean="0"/>
              <a:t>аллокации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Но всегда ли этот подход нас спасет?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351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 нас есть еще конструкторы копирования и операторы</a:t>
            </a:r>
            <a:r>
              <a:rPr lang="ru-RU" baseline="0" dirty="0" smtClean="0"/>
              <a:t> присваивания. С ними проблема заключается в том, что мы не можем поменять их сигнатуру. Если мы в конструктор копирования добавим еще аргумент, то он перестанет быть конструктором копирования, и будет каким-то другим конструктором. И при этом, компилятор попытается сгенерировать дефолтный конструктор копирования. То есть, то что раньше работало нам во благо, теперь оборачивается против нас.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 оператором присваивания ситуация несколько иная, компилятор вообще нам запретит добавить еще один параметр в наш оператор.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Так что все вот так плохо.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DD216-B18C-4F7A-91C3-E6C7F0FB2278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39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775" y="0"/>
            <a:ext cx="8426450" cy="51404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775" y="2382762"/>
            <a:ext cx="8426450" cy="2384501"/>
          </a:xfrm>
          <a:solidFill>
            <a:srgbClr val="FFFFFF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38163" y="2528923"/>
            <a:ext cx="8037514" cy="76290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38164" y="3857620"/>
            <a:ext cx="8036580" cy="763200"/>
          </a:xfrm>
        </p:spPr>
        <p:txBody>
          <a:bodyPr>
            <a:noAutofit/>
          </a:bodyPr>
          <a:lstStyle>
            <a:lvl1pPr marL="296607" indent="-285750">
              <a:spcBef>
                <a:spcPts val="300"/>
              </a:spcBef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lang="en-US" sz="1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227786" indent="0">
              <a:buFontTx/>
              <a:buNone/>
              <a:defRPr/>
            </a:lvl3pPr>
          </a:lstStyle>
          <a:p>
            <a:pPr marL="10857" lv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</a:pPr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31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>
            <a:lvl1pPr marL="225425" indent="-225425"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663058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4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1" y="1131888"/>
            <a:ext cx="4104000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584"/>
            <a:ext cx="8426449" cy="675429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679950" y="1131888"/>
            <a:ext cx="4104000" cy="3492500"/>
          </a:xfrm>
        </p:spPr>
        <p:txBody>
          <a:bodyPr>
            <a:noAutofit/>
          </a:bodyPr>
          <a:lstStyle>
            <a:lvl1pPr marL="10857" indent="0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Font typeface="Arial" pitchFamily="34" charset="0"/>
              <a:buNone/>
              <a:defRPr/>
            </a:lvl3pPr>
            <a:lvl4pPr marL="1371556" indent="0">
              <a:buNone/>
              <a:defRPr/>
            </a:lvl4pPr>
            <a:lvl5pPr marL="182874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59238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593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Picture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8662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Picture+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49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79950" y="1131888"/>
            <a:ext cx="4105274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7"/>
            <a:ext cx="4108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9713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5600" y="1131888"/>
            <a:ext cx="8429625" cy="576262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851025"/>
            <a:ext cx="4108450" cy="277336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79950" y="1851025"/>
            <a:ext cx="4108450" cy="2773363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439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 hasCustomPrompt="1"/>
          </p:nvPr>
        </p:nvSpPr>
        <p:spPr>
          <a:xfrm>
            <a:off x="4661815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66181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1220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57189" y="2932113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4661815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20" hasCustomPrompt="1"/>
          </p:nvPr>
        </p:nvSpPr>
        <p:spPr>
          <a:xfrm>
            <a:off x="466181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1421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679950" y="1131888"/>
            <a:ext cx="4105275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50" y="2932113"/>
            <a:ext cx="4105275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55600" y="1131889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0521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Two pictures+two objec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41068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48" y="1131888"/>
            <a:ext cx="4102103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76775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293249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6391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58775" y="0"/>
            <a:ext cx="8426450" cy="51404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58775" y="2382762"/>
            <a:ext cx="8426450" cy="2384501"/>
          </a:xfrm>
          <a:solidFill>
            <a:srgbClr val="FFFFFF">
              <a:alpha val="89804"/>
            </a:srgb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8775" y="2383155"/>
            <a:ext cx="8426450" cy="23841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31422" y="2528923"/>
            <a:ext cx="8035552" cy="76290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358775" y="2318084"/>
            <a:ext cx="8426450" cy="65071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775" y="0"/>
            <a:ext cx="8426450" cy="51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sz="1300" dirty="0">
              <a:latin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31420" y="3858141"/>
            <a:ext cx="8034619" cy="761485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6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pic>
        <p:nvPicPr>
          <p:cNvPr id="2050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28" y="149438"/>
            <a:ext cx="1087709" cy="3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19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Two pictures+two objec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2928772"/>
            <a:ext cx="4106864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4679948" y="2928772"/>
            <a:ext cx="4102103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676775" y="113188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9" hasCustomPrompt="1"/>
          </p:nvPr>
        </p:nvSpPr>
        <p:spPr>
          <a:xfrm>
            <a:off x="355600" y="1131888"/>
            <a:ext cx="4108450" cy="169189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3854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23" hasCustomPrompt="1"/>
          </p:nvPr>
        </p:nvSpPr>
        <p:spPr>
          <a:xfrm>
            <a:off x="355600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24" hasCustomPrompt="1"/>
          </p:nvPr>
        </p:nvSpPr>
        <p:spPr>
          <a:xfrm>
            <a:off x="355600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25" hasCustomPrompt="1"/>
          </p:nvPr>
        </p:nvSpPr>
        <p:spPr>
          <a:xfrm>
            <a:off x="2500012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quarter" idx="26" hasCustomPrompt="1"/>
          </p:nvPr>
        </p:nvSpPr>
        <p:spPr>
          <a:xfrm>
            <a:off x="2500012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sz="quarter" idx="27" hasCustomPrompt="1"/>
          </p:nvPr>
        </p:nvSpPr>
        <p:spPr>
          <a:xfrm>
            <a:off x="4644424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4644424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6788836" y="1131888"/>
            <a:ext cx="1984152" cy="133185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788836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783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+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3"/>
          </p:nvPr>
        </p:nvSpPr>
        <p:spPr>
          <a:xfrm>
            <a:off x="358775" y="1131888"/>
            <a:ext cx="1979613" cy="132715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2506663" y="1130300"/>
            <a:ext cx="1979612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643438" y="1130300"/>
            <a:ext cx="1990725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6800850" y="1130300"/>
            <a:ext cx="1981200" cy="1328738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27" hasCustomPrompt="1"/>
          </p:nvPr>
        </p:nvSpPr>
        <p:spPr>
          <a:xfrm>
            <a:off x="355600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2500012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4644424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788836" y="2607754"/>
            <a:ext cx="1984152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6591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n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20" name="Content Placeholder 6"/>
          <p:cNvSpPr>
            <a:spLocks noGrp="1"/>
          </p:cNvSpPr>
          <p:nvPr>
            <p:ph sz="quarter" idx="24" hasCustomPrompt="1"/>
          </p:nvPr>
        </p:nvSpPr>
        <p:spPr>
          <a:xfrm>
            <a:off x="35877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2" name="Content Placeholder 6"/>
          <p:cNvSpPr>
            <a:spLocks noGrp="1"/>
          </p:cNvSpPr>
          <p:nvPr>
            <p:ph sz="quarter" idx="26" hasCustomPrompt="1"/>
          </p:nvPr>
        </p:nvSpPr>
        <p:spPr>
          <a:xfrm>
            <a:off x="207815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551691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0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7236296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2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3797535" y="1132094"/>
            <a:ext cx="1548000" cy="76056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355600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076006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796412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5516818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7237225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6886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pictures+fiv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357505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2077203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3796901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37"/>
          </p:nvPr>
        </p:nvSpPr>
        <p:spPr>
          <a:xfrm>
            <a:off x="5516599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38"/>
          </p:nvPr>
        </p:nvSpPr>
        <p:spPr>
          <a:xfrm>
            <a:off x="7236296" y="1132250"/>
            <a:ext cx="1541463" cy="760412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355600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9" hasCustomPrompt="1"/>
          </p:nvPr>
        </p:nvSpPr>
        <p:spPr>
          <a:xfrm>
            <a:off x="2076006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40" hasCustomPrompt="1"/>
          </p:nvPr>
        </p:nvSpPr>
        <p:spPr>
          <a:xfrm>
            <a:off x="3796412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41" hasCustomPrompt="1"/>
          </p:nvPr>
        </p:nvSpPr>
        <p:spPr>
          <a:xfrm>
            <a:off x="5516818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5" name="Content Placeholder 7"/>
          <p:cNvSpPr>
            <a:spLocks noGrp="1"/>
          </p:cNvSpPr>
          <p:nvPr>
            <p:ph sz="quarter" idx="42" hasCustomPrompt="1"/>
          </p:nvPr>
        </p:nvSpPr>
        <p:spPr>
          <a:xfrm>
            <a:off x="7237225" y="1995488"/>
            <a:ext cx="1548000" cy="26289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48046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51" name="Content Placeholder 6"/>
          <p:cNvSpPr>
            <a:spLocks noGrp="1"/>
          </p:cNvSpPr>
          <p:nvPr>
            <p:ph sz="quarter" idx="28" hasCustomPrompt="1"/>
          </p:nvPr>
        </p:nvSpPr>
        <p:spPr>
          <a:xfrm>
            <a:off x="358775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78" name="Content Placeholder 6"/>
          <p:cNvSpPr>
            <a:spLocks noGrp="1"/>
          </p:cNvSpPr>
          <p:nvPr>
            <p:ph sz="quarter" idx="30" hasCustomPrompt="1"/>
          </p:nvPr>
        </p:nvSpPr>
        <p:spPr>
          <a:xfrm>
            <a:off x="358775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0" name="Content Placeholder 6"/>
          <p:cNvSpPr>
            <a:spLocks noGrp="1"/>
          </p:cNvSpPr>
          <p:nvPr>
            <p:ph sz="quarter" idx="32" hasCustomPrompt="1"/>
          </p:nvPr>
        </p:nvSpPr>
        <p:spPr>
          <a:xfrm>
            <a:off x="358775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2" name="Content Placeholder 6"/>
          <p:cNvSpPr>
            <a:spLocks noGrp="1"/>
          </p:cNvSpPr>
          <p:nvPr>
            <p:ph sz="quarter" idx="34" hasCustomPrompt="1"/>
          </p:nvPr>
        </p:nvSpPr>
        <p:spPr>
          <a:xfrm>
            <a:off x="2513013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4" name="Content Placeholder 6"/>
          <p:cNvSpPr>
            <a:spLocks noGrp="1"/>
          </p:cNvSpPr>
          <p:nvPr>
            <p:ph sz="quarter" idx="36" hasCustomPrompt="1"/>
          </p:nvPr>
        </p:nvSpPr>
        <p:spPr>
          <a:xfrm>
            <a:off x="2513013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6" name="Content Placeholder 6"/>
          <p:cNvSpPr>
            <a:spLocks noGrp="1"/>
          </p:cNvSpPr>
          <p:nvPr>
            <p:ph sz="quarter" idx="38" hasCustomPrompt="1"/>
          </p:nvPr>
        </p:nvSpPr>
        <p:spPr>
          <a:xfrm>
            <a:off x="2513013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88" name="Content Placeholder 6"/>
          <p:cNvSpPr>
            <a:spLocks noGrp="1"/>
          </p:cNvSpPr>
          <p:nvPr>
            <p:ph sz="quarter" idx="40" hasCustomPrompt="1"/>
          </p:nvPr>
        </p:nvSpPr>
        <p:spPr>
          <a:xfrm>
            <a:off x="4643438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0" name="Content Placeholder 6"/>
          <p:cNvSpPr>
            <a:spLocks noGrp="1"/>
          </p:cNvSpPr>
          <p:nvPr>
            <p:ph sz="quarter" idx="42" hasCustomPrompt="1"/>
          </p:nvPr>
        </p:nvSpPr>
        <p:spPr>
          <a:xfrm>
            <a:off x="4643438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2" name="Content Placeholder 6"/>
          <p:cNvSpPr>
            <a:spLocks noGrp="1"/>
          </p:cNvSpPr>
          <p:nvPr>
            <p:ph sz="quarter" idx="44" hasCustomPrompt="1"/>
          </p:nvPr>
        </p:nvSpPr>
        <p:spPr>
          <a:xfrm>
            <a:off x="4643438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4" name="Content Placeholder 6"/>
          <p:cNvSpPr>
            <a:spLocks noGrp="1"/>
          </p:cNvSpPr>
          <p:nvPr>
            <p:ph sz="quarter" idx="46" hasCustomPrompt="1"/>
          </p:nvPr>
        </p:nvSpPr>
        <p:spPr>
          <a:xfrm>
            <a:off x="6797676" y="1909767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6" name="Content Placeholder 6"/>
          <p:cNvSpPr>
            <a:spLocks noGrp="1"/>
          </p:cNvSpPr>
          <p:nvPr>
            <p:ph sz="quarter" idx="48" hasCustomPrompt="1"/>
          </p:nvPr>
        </p:nvSpPr>
        <p:spPr>
          <a:xfrm>
            <a:off x="6797676" y="3079748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98" name="Content Placeholder 6"/>
          <p:cNvSpPr>
            <a:spLocks noGrp="1"/>
          </p:cNvSpPr>
          <p:nvPr>
            <p:ph sz="quarter" idx="50" hasCustomPrompt="1"/>
          </p:nvPr>
        </p:nvSpPr>
        <p:spPr>
          <a:xfrm>
            <a:off x="6797676" y="4249729"/>
            <a:ext cx="1986543" cy="179536"/>
          </a:xfrm>
        </p:spPr>
        <p:txBody>
          <a:bodyPr anchor="t">
            <a:noAutofit/>
          </a:bodyPr>
          <a:lstStyle>
            <a:lvl1pPr algn="ctr">
              <a:lnSpc>
                <a:spcPts val="1400"/>
              </a:lnSpc>
              <a:spcBef>
                <a:spcPts val="300"/>
              </a:spcBef>
              <a:spcAft>
                <a:spcPts val="300"/>
              </a:spcAft>
              <a:defRPr sz="1500">
                <a:latin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None/>
              <a:defRPr sz="1300">
                <a:latin typeface="+mn-lt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4" hasCustomPrompt="1"/>
          </p:nvPr>
        </p:nvSpPr>
        <p:spPr>
          <a:xfrm>
            <a:off x="367837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6" hasCustomPrompt="1"/>
          </p:nvPr>
        </p:nvSpPr>
        <p:spPr>
          <a:xfrm>
            <a:off x="2512249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1" name="Content Placeholder 7"/>
          <p:cNvSpPr>
            <a:spLocks noGrp="1"/>
          </p:cNvSpPr>
          <p:nvPr>
            <p:ph sz="quarter" idx="52" hasCustomPrompt="1"/>
          </p:nvPr>
        </p:nvSpPr>
        <p:spPr>
          <a:xfrm>
            <a:off x="4656661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2" name="Content Placeholder 7"/>
          <p:cNvSpPr>
            <a:spLocks noGrp="1"/>
          </p:cNvSpPr>
          <p:nvPr>
            <p:ph sz="quarter" idx="53" hasCustomPrompt="1"/>
          </p:nvPr>
        </p:nvSpPr>
        <p:spPr>
          <a:xfrm>
            <a:off x="6801073" y="1131887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3" name="Content Placeholder 7"/>
          <p:cNvSpPr>
            <a:spLocks noGrp="1"/>
          </p:cNvSpPr>
          <p:nvPr>
            <p:ph sz="quarter" idx="54" hasCustomPrompt="1"/>
          </p:nvPr>
        </p:nvSpPr>
        <p:spPr>
          <a:xfrm>
            <a:off x="367837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55" hasCustomPrompt="1"/>
          </p:nvPr>
        </p:nvSpPr>
        <p:spPr>
          <a:xfrm>
            <a:off x="2512249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5" name="Content Placeholder 7"/>
          <p:cNvSpPr>
            <a:spLocks noGrp="1"/>
          </p:cNvSpPr>
          <p:nvPr>
            <p:ph sz="quarter" idx="56" hasCustomPrompt="1"/>
          </p:nvPr>
        </p:nvSpPr>
        <p:spPr>
          <a:xfrm>
            <a:off x="4656661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6" name="Content Placeholder 7"/>
          <p:cNvSpPr>
            <a:spLocks noGrp="1"/>
          </p:cNvSpPr>
          <p:nvPr>
            <p:ph sz="quarter" idx="57" hasCustomPrompt="1"/>
          </p:nvPr>
        </p:nvSpPr>
        <p:spPr>
          <a:xfrm>
            <a:off x="6801073" y="2301868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7" name="Content Placeholder 7"/>
          <p:cNvSpPr>
            <a:spLocks noGrp="1"/>
          </p:cNvSpPr>
          <p:nvPr>
            <p:ph sz="quarter" idx="58" hasCustomPrompt="1"/>
          </p:nvPr>
        </p:nvSpPr>
        <p:spPr>
          <a:xfrm>
            <a:off x="367837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8" name="Content Placeholder 7"/>
          <p:cNvSpPr>
            <a:spLocks noGrp="1"/>
          </p:cNvSpPr>
          <p:nvPr>
            <p:ph sz="quarter" idx="59" hasCustomPrompt="1"/>
          </p:nvPr>
        </p:nvSpPr>
        <p:spPr>
          <a:xfrm>
            <a:off x="2512249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9" name="Content Placeholder 7"/>
          <p:cNvSpPr>
            <a:spLocks noGrp="1"/>
          </p:cNvSpPr>
          <p:nvPr>
            <p:ph sz="quarter" idx="60" hasCustomPrompt="1"/>
          </p:nvPr>
        </p:nvSpPr>
        <p:spPr>
          <a:xfrm>
            <a:off x="4656661" y="3471850"/>
            <a:ext cx="1984152" cy="755787"/>
          </a:xfrm>
        </p:spPr>
        <p:txBody>
          <a:bodyPr>
            <a:noAutofit/>
          </a:bodyPr>
          <a:lstStyle>
            <a:lvl1pPr marL="0" marR="0" indent="0" algn="l" defTabSz="9143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marL="0" marR="0" lvl="0" indent="0" algn="l" defTabSz="9143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0" name="Content Placeholder 7"/>
          <p:cNvSpPr>
            <a:spLocks noGrp="1"/>
          </p:cNvSpPr>
          <p:nvPr>
            <p:ph sz="quarter" idx="61" hasCustomPrompt="1"/>
          </p:nvPr>
        </p:nvSpPr>
        <p:spPr>
          <a:xfrm>
            <a:off x="6801073" y="3471850"/>
            <a:ext cx="1984152" cy="755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Object or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9166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355600" y="1131888"/>
            <a:ext cx="2700338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3221038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6083831" y="1131888"/>
            <a:ext cx="2700337" cy="13176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28" hasCustomPrompt="1"/>
          </p:nvPr>
        </p:nvSpPr>
        <p:spPr>
          <a:xfrm>
            <a:off x="355600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29" hasCustomPrompt="1"/>
          </p:nvPr>
        </p:nvSpPr>
        <p:spPr>
          <a:xfrm>
            <a:off x="3219884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30" hasCustomPrompt="1"/>
          </p:nvPr>
        </p:nvSpPr>
        <p:spPr>
          <a:xfrm>
            <a:off x="6084168" y="2617665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0871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8"/>
          </p:nvPr>
        </p:nvSpPr>
        <p:spPr>
          <a:xfrm>
            <a:off x="3221038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29"/>
          </p:nvPr>
        </p:nvSpPr>
        <p:spPr>
          <a:xfrm>
            <a:off x="358775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30"/>
          </p:nvPr>
        </p:nvSpPr>
        <p:spPr>
          <a:xfrm>
            <a:off x="6081556" y="1131888"/>
            <a:ext cx="2700337" cy="1317625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31" hasCustomPrompt="1"/>
          </p:nvPr>
        </p:nvSpPr>
        <p:spPr>
          <a:xfrm>
            <a:off x="355600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3219884" y="2607754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6084168" y="2617665"/>
            <a:ext cx="2700000" cy="2016634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2922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58775" y="1134013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358775" y="3130862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358775" y="2132437"/>
            <a:ext cx="1954800" cy="8424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6536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objects+three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58775" y="3130860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775" y="1132191"/>
            <a:ext cx="8426449" cy="841577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58775" y="1131888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358775" y="2084388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6"/>
          </p:nvPr>
        </p:nvSpPr>
        <p:spPr>
          <a:xfrm>
            <a:off x="358775" y="3130550"/>
            <a:ext cx="1955800" cy="8413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217886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211710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3217264"/>
            <a:ext cx="6048672" cy="669787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253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58775" y="1131888"/>
            <a:ext cx="8426450" cy="68572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1311275"/>
            <a:ext cx="8426450" cy="3313113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>
                <a:solidFill>
                  <a:schemeClr val="accent1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>
                <a:solidFill>
                  <a:schemeClr val="accent4"/>
                </a:solidFill>
              </a:defRPr>
            </a:lvl2pPr>
            <a:lvl3pPr marL="0" indent="0">
              <a:spcBef>
                <a:spcPts val="5000"/>
              </a:spcBef>
              <a:buFont typeface="Arial" panose="020B0604020202020204" pitchFamily="34" charset="0"/>
              <a:buChar char="—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224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+four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8775" y="11334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75" y="28098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24"/>
          </p:nvPr>
        </p:nvSpPr>
        <p:spPr>
          <a:xfrm>
            <a:off x="358775" y="3649242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 smtClean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25"/>
          </p:nvPr>
        </p:nvSpPr>
        <p:spPr>
          <a:xfrm>
            <a:off x="358775" y="2812149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 smtClean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26"/>
          </p:nvPr>
        </p:nvSpPr>
        <p:spPr>
          <a:xfrm>
            <a:off x="358775" y="1975307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 smtClean="0"/>
          </a:p>
        </p:txBody>
      </p:sp>
      <p:sp>
        <p:nvSpPr>
          <p:cNvPr id="24" name="Content Placeholder 7"/>
          <p:cNvSpPr>
            <a:spLocks noGrp="1"/>
          </p:cNvSpPr>
          <p:nvPr>
            <p:ph sz="quarter" idx="27"/>
          </p:nvPr>
        </p:nvSpPr>
        <p:spPr>
          <a:xfrm>
            <a:off x="358775" y="1138214"/>
            <a:ext cx="2008258" cy="70207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endParaRPr lang="en-US" dirty="0" smtClean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2" hasCustomPrompt="1"/>
          </p:nvPr>
        </p:nvSpPr>
        <p:spPr>
          <a:xfrm>
            <a:off x="2591780" y="119502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Content Placeholder 7"/>
          <p:cNvSpPr>
            <a:spLocks noGrp="1"/>
          </p:cNvSpPr>
          <p:nvPr>
            <p:ph sz="quarter" idx="33" hasCustomPrompt="1"/>
          </p:nvPr>
        </p:nvSpPr>
        <p:spPr>
          <a:xfrm>
            <a:off x="2591780" y="2028112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7"/>
          <p:cNvSpPr>
            <a:spLocks noGrp="1"/>
          </p:cNvSpPr>
          <p:nvPr>
            <p:ph sz="quarter" idx="34" hasCustomPrompt="1"/>
          </p:nvPr>
        </p:nvSpPr>
        <p:spPr>
          <a:xfrm>
            <a:off x="2591780" y="2861197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2591780" y="3694281"/>
            <a:ext cx="6048672" cy="6120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93717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object+four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58775" y="11334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8775" y="2809879"/>
            <a:ext cx="8426449" cy="724505"/>
          </a:xfrm>
          <a:prstGeom prst="rect">
            <a:avLst/>
          </a:prstGeom>
          <a:solidFill>
            <a:srgbClr val="E4EEE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ru-RU" sz="100" b="1" dirty="0" err="1" smtClean="0">
              <a:latin typeface="Arial" panose="020B0604020202020204" pitchFamily="34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1"/>
          </p:nvPr>
        </p:nvSpPr>
        <p:spPr>
          <a:xfrm>
            <a:off x="358775" y="1131888"/>
            <a:ext cx="2008188" cy="726096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32"/>
          </p:nvPr>
        </p:nvSpPr>
        <p:spPr>
          <a:xfrm>
            <a:off x="358775" y="1978317"/>
            <a:ext cx="2008188" cy="7080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33"/>
          </p:nvPr>
        </p:nvSpPr>
        <p:spPr>
          <a:xfrm>
            <a:off x="358775" y="2806675"/>
            <a:ext cx="2008188" cy="72223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358775" y="3649242"/>
            <a:ext cx="2008188" cy="70802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2591780" y="1195027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sz="quarter" idx="36" hasCustomPrompt="1"/>
          </p:nvPr>
        </p:nvSpPr>
        <p:spPr>
          <a:xfrm>
            <a:off x="2591780" y="3705613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Content Placeholder 7"/>
          <p:cNvSpPr>
            <a:spLocks noGrp="1"/>
          </p:cNvSpPr>
          <p:nvPr>
            <p:ph sz="quarter" idx="37" hasCustomPrompt="1"/>
          </p:nvPr>
        </p:nvSpPr>
        <p:spPr>
          <a:xfrm>
            <a:off x="2591780" y="2868751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38" hasCustomPrompt="1"/>
          </p:nvPr>
        </p:nvSpPr>
        <p:spPr>
          <a:xfrm>
            <a:off x="2591780" y="2031889"/>
            <a:ext cx="6048672" cy="612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50844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with text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7"/>
          <p:cNvSpPr>
            <a:spLocks noGrp="1"/>
          </p:cNvSpPr>
          <p:nvPr>
            <p:ph sz="quarter" idx="35" hasCustomPrompt="1"/>
          </p:nvPr>
        </p:nvSpPr>
        <p:spPr>
          <a:xfrm>
            <a:off x="358775" y="1129432"/>
            <a:ext cx="8426450" cy="3492500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buSzPct val="90000"/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29432"/>
            <a:ext cx="8426449" cy="1835907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lang="en-US" sz="19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 lang="en-US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91518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532" y="320569"/>
            <a:ext cx="8425693" cy="66844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50" cy="3492500"/>
          </a:xfrm>
        </p:spPr>
        <p:txBody>
          <a:bodyPr>
            <a:noAutofit/>
          </a:bodyPr>
          <a:lstStyle>
            <a:lvl1pPr marL="228600" indent="-21907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999" y="1131888"/>
            <a:ext cx="4141564" cy="122039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lnSpc>
                <a:spcPts val="1200"/>
              </a:lnSpc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55004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no bullets big gap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50" cy="3492500"/>
          </a:xfrm>
        </p:spPr>
        <p:txBody>
          <a:bodyPr>
            <a:noAutofit/>
          </a:bodyPr>
          <a:lstStyle>
            <a:lvl1pPr marL="228600" indent="-228600"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0569"/>
            <a:ext cx="8426450" cy="66844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229709" y="1131888"/>
            <a:ext cx="2555516" cy="34925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9468" y="1130858"/>
            <a:ext cx="4141095" cy="3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915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no bullets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661" y="1131888"/>
            <a:ext cx="8426564" cy="3492500"/>
          </a:xfrm>
        </p:spPr>
        <p:txBody>
          <a:bodyPr>
            <a:noAutofit/>
          </a:bodyPr>
          <a:lstStyle>
            <a:lvl1pPr marL="228600" indent="-228600"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660" y="1133245"/>
            <a:ext cx="4321290" cy="3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226910" y="1133245"/>
            <a:ext cx="2555516" cy="34911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lnSpc>
                <a:spcPct val="100000"/>
              </a:lnSpc>
              <a:buFontTx/>
              <a:buNone/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695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bulleted text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394" y="1140638"/>
            <a:ext cx="8426450" cy="3492944"/>
          </a:xfrm>
        </p:spPr>
        <p:txBody>
          <a:bodyPr>
            <a:noAutofit/>
          </a:bodyPr>
          <a:lstStyle>
            <a:lvl1pPr marL="228600" indent="-21907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9468" y="1130858"/>
            <a:ext cx="4141095" cy="383111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29225" y="1131888"/>
            <a:ext cx="2556000" cy="3492500"/>
          </a:xfrm>
        </p:spPr>
        <p:txBody>
          <a:bodyPr anchor="t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95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+subhead+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2473"/>
            <a:ext cx="8426450" cy="3491915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502" y="4918075"/>
            <a:ext cx="274316" cy="146288"/>
          </a:xfrm>
        </p:spPr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240" y="4918075"/>
            <a:ext cx="2895600" cy="146288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31888"/>
            <a:ext cx="8426450" cy="383111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06516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bject+subhead+bulleted 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29506"/>
            <a:ext cx="8426450" cy="3492500"/>
          </a:xfrm>
        </p:spPr>
        <p:txBody>
          <a:bodyPr>
            <a:noAutofit/>
          </a:bodyPr>
          <a:lstStyle>
            <a:lvl1pPr marL="223838" indent="-223838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760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3840" y="1131888"/>
            <a:ext cx="4146723" cy="38311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229225" y="1131888"/>
            <a:ext cx="2556000" cy="3492500"/>
          </a:xfrm>
        </p:spPr>
        <p:txBody>
          <a:bodyPr anchor="ctr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9755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27125"/>
            <a:ext cx="84264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760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4" y="1127125"/>
            <a:ext cx="4141789" cy="122039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358873" y="3363838"/>
            <a:ext cx="4141788" cy="9001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FontTx/>
              <a:buNone/>
              <a:defRPr sz="1000"/>
            </a:lvl2pPr>
            <a:lvl3pPr marL="227785" indent="0">
              <a:buFontTx/>
              <a:buNone/>
              <a:defRPr sz="1000"/>
            </a:lvl3pPr>
            <a:lvl4pPr marL="1371556" indent="0">
              <a:buFontTx/>
              <a:buNone/>
              <a:defRPr sz="1000"/>
            </a:lvl4pPr>
            <a:lvl5pPr marL="1828741" indent="0">
              <a:buFontTx/>
              <a:buNone/>
              <a:defRPr sz="1000"/>
            </a:lvl5pPr>
          </a:lstStyle>
          <a:p>
            <a:pPr lvl="0"/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4264025"/>
            <a:ext cx="4140550" cy="359158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72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ing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8775" y="3068869"/>
            <a:ext cx="8426450" cy="16983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775" y="3000298"/>
            <a:ext cx="8426450" cy="68571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8164" y="3772203"/>
            <a:ext cx="7948760" cy="85218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3" y="3137607"/>
            <a:ext cx="7948759" cy="634596"/>
          </a:xfrm>
        </p:spPr>
        <p:txBody>
          <a:bodyPr>
            <a:noAutofit/>
          </a:bodyPr>
          <a:lstStyle>
            <a:lvl1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cap="all" baseline="0">
                <a:solidFill>
                  <a:srgbClr val="007360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ts val="2921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500" b="0" cap="all" baseline="0">
                <a:solidFill>
                  <a:srgbClr val="5FA39A"/>
                </a:solidFill>
                <a:latin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5079"/>
              </a:spcBef>
              <a:spcAft>
                <a:spcPts val="0"/>
              </a:spcAft>
              <a:buFontTx/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dirty="0" smtClean="0"/>
              <a:t>TEXT</a:t>
            </a:r>
            <a:endParaRPr lang="ru-RU" dirty="0" smtClean="0"/>
          </a:p>
          <a:p>
            <a:pPr lvl="1"/>
            <a:r>
              <a:rPr lang="en-US" dirty="0" smtClean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5836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Object with two texts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56400" y="1131888"/>
            <a:ext cx="8426450" cy="349250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13200"/>
            <a:ext cx="8428824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60012" y="1131888"/>
            <a:ext cx="4140551" cy="1220390"/>
          </a:xfr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lang="en-US" sz="1900" dirty="0" smtClean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lang="en-US" dirty="0" smtClean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0013" y="3402793"/>
            <a:ext cx="4140550" cy="1220390"/>
          </a:xfrm>
        </p:spPr>
        <p:txBody>
          <a:bodyPr vert="horz" wrap="square" lIns="0" tIns="0" rIns="0" bIns="0" rtlCol="0" anchor="b" anchorCtr="0">
            <a:noAutofit/>
          </a:bodyPr>
          <a:lstStyle>
            <a:lvl1pPr marL="0" indent="0">
              <a:buFontTx/>
              <a:buNone/>
              <a:def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62794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2140"/>
            <a:ext cx="8426450" cy="670523"/>
          </a:xfrm>
        </p:spPr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420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diagram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727"/>
            <a:ext cx="8426450" cy="670523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1131888"/>
            <a:ext cx="4104583" cy="1656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7" name="Chart Placeholder 16"/>
          <p:cNvSpPr>
            <a:spLocks noGrp="1"/>
          </p:cNvSpPr>
          <p:nvPr>
            <p:ph type="chart" sz="quarter" idx="22"/>
          </p:nvPr>
        </p:nvSpPr>
        <p:spPr>
          <a:xfrm>
            <a:off x="359467" y="2959617"/>
            <a:ext cx="4104583" cy="1656000"/>
          </a:xfrm>
        </p:spPr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411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59467" y="2968626"/>
            <a:ext cx="4104583" cy="1656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679950" y="1131888"/>
            <a:ext cx="4105275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idx="24"/>
          </p:nvPr>
        </p:nvSpPr>
        <p:spPr>
          <a:xfrm>
            <a:off x="358775" y="1131888"/>
            <a:ext cx="4105275" cy="165588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2581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8490"/>
            <a:ext cx="8426450" cy="670523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358775" y="1131888"/>
            <a:ext cx="4716000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34710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objects on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059945" y="1131888"/>
            <a:ext cx="4715755" cy="999418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059700" y="2162562"/>
            <a:ext cx="4716000" cy="248468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20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  <a:endParaRPr lang="en-US" dirty="0" smtClean="0"/>
          </a:p>
          <a:p>
            <a:pPr lvl="2"/>
            <a:r>
              <a:rPr lang="ru-RU" dirty="0" smtClean="0"/>
              <a:t>Третий уровень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433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242"/>
            <a:ext cx="8426450" cy="672771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58775" y="1131888"/>
            <a:ext cx="3313503" cy="122039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buFontTx/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7785" indent="0">
              <a:spcBef>
                <a:spcPts val="300"/>
              </a:spcBef>
              <a:spcAft>
                <a:spcPts val="300"/>
              </a:spcAft>
              <a:buFontTx/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641040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tra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403349" y="1469759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7" name="ContentsNumber1"/>
          <p:cNvSpPr>
            <a:spLocks noGrp="1"/>
          </p:cNvSpPr>
          <p:nvPr>
            <p:ph type="body" sz="quarter" idx="22" hasCustomPrompt="1"/>
          </p:nvPr>
        </p:nvSpPr>
        <p:spPr>
          <a:xfrm>
            <a:off x="369367" y="1131888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1" name="ContentsNumber2"/>
          <p:cNvSpPr>
            <a:spLocks noGrp="1"/>
          </p:cNvSpPr>
          <p:nvPr>
            <p:ph type="body" sz="quarter" idx="24" hasCustomPrompt="1"/>
          </p:nvPr>
        </p:nvSpPr>
        <p:spPr>
          <a:xfrm>
            <a:off x="369367" y="2361407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3" name="ContentsNumber3"/>
          <p:cNvSpPr>
            <a:spLocks noGrp="1"/>
          </p:cNvSpPr>
          <p:nvPr>
            <p:ph type="body" sz="quarter" idx="26" hasCustomPrompt="1"/>
          </p:nvPr>
        </p:nvSpPr>
        <p:spPr>
          <a:xfrm>
            <a:off x="369367" y="3590925"/>
            <a:ext cx="828000" cy="240300"/>
          </a:xfrm>
        </p:spPr>
        <p:txBody>
          <a:bodyPr/>
          <a:lstStyle>
            <a:lvl1pPr marL="10857" indent="0" algn="r">
              <a:buFont typeface="Arial" pitchFamily="34" charset="0"/>
              <a:buNone/>
              <a:defRPr sz="2500">
                <a:solidFill>
                  <a:schemeClr val="accent4"/>
                </a:solidFill>
                <a:latin typeface="Arial" panose="020B0604020202020204" pitchFamily="34" charset="0"/>
              </a:defRPr>
            </a:lvl1pPr>
            <a:lvl2pPr marL="0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2pPr>
            <a:lvl3pPr marL="227785" indent="0">
              <a:buFont typeface="Arial" pitchFamily="34" charset="0"/>
              <a:buNone/>
              <a:defRPr sz="2500">
                <a:solidFill>
                  <a:schemeClr val="accent4"/>
                </a:solidFill>
                <a:latin typeface="+mn-lt"/>
              </a:defRPr>
            </a:lvl3pPr>
            <a:lvl4pPr marL="1371556" indent="0">
              <a:buNone/>
              <a:defRPr sz="2500">
                <a:solidFill>
                  <a:schemeClr val="accent4"/>
                </a:solidFill>
                <a:latin typeface="+mn-lt"/>
              </a:defRPr>
            </a:lvl4pPr>
            <a:lvl5pPr marL="1828741" indent="0">
              <a:buNone/>
              <a:defRPr sz="2500">
                <a:solidFill>
                  <a:schemeClr val="accent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4" name="ContentsTitle1"/>
          <p:cNvSpPr>
            <a:spLocks noGrp="1"/>
          </p:cNvSpPr>
          <p:nvPr>
            <p:ph type="body" sz="quarter" idx="27"/>
          </p:nvPr>
        </p:nvSpPr>
        <p:spPr>
          <a:xfrm>
            <a:off x="1403349" y="1131888"/>
            <a:ext cx="7381875" cy="27066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16" name="ContentsTitle2"/>
          <p:cNvSpPr>
            <a:spLocks noGrp="1"/>
          </p:cNvSpPr>
          <p:nvPr>
            <p:ph type="body" sz="quarter" idx="29"/>
          </p:nvPr>
        </p:nvSpPr>
        <p:spPr>
          <a:xfrm>
            <a:off x="1403349" y="2361407"/>
            <a:ext cx="7381875" cy="27066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18" name="ContentsTitle3"/>
          <p:cNvSpPr>
            <a:spLocks noGrp="1"/>
          </p:cNvSpPr>
          <p:nvPr>
            <p:ph type="body" sz="quarter" idx="31"/>
          </p:nvPr>
        </p:nvSpPr>
        <p:spPr>
          <a:xfrm>
            <a:off x="1394999" y="3590925"/>
            <a:ext cx="7381875" cy="27066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1403350" y="3914435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1403350" y="2692097"/>
            <a:ext cx="7381875" cy="7200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0668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58775" y="1562039"/>
            <a:ext cx="8426450" cy="3062349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227787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2"/>
          </p:nvPr>
        </p:nvSpPr>
        <p:spPr>
          <a:xfrm>
            <a:off x="358775" y="1131888"/>
            <a:ext cx="8426449" cy="430151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69155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04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4"/>
          </p:nvPr>
        </p:nvSpPr>
        <p:spPr>
          <a:xfrm>
            <a:off x="358775" y="1131888"/>
            <a:ext cx="4105275" cy="3490512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5"/>
          </p:nvPr>
        </p:nvSpPr>
        <p:spPr>
          <a:xfrm>
            <a:off x="4679950" y="1131888"/>
            <a:ext cx="4105275" cy="3490512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7346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1267135"/>
            <a:ext cx="8247062" cy="689716"/>
          </a:xfrm>
        </p:spPr>
        <p:txBody>
          <a:bodyPr>
            <a:noAutofit/>
          </a:bodyPr>
          <a:lstStyle>
            <a:lvl1pPr algn="l" defTabSz="914370" rtl="0" eaLnBrk="1" latinLnBrk="0" hangingPunct="1">
              <a:lnSpc>
                <a:spcPts val="6222"/>
              </a:lnSpc>
              <a:spcBef>
                <a:spcPct val="0"/>
              </a:spcBef>
              <a:buNone/>
              <a:defRPr lang="ru-RU" sz="6100" kern="1200" cap="all" baseline="0" dirty="0">
                <a:solidFill>
                  <a:srgbClr val="007360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8775" y="2208040"/>
            <a:ext cx="8234842" cy="1371298"/>
          </a:xfrm>
        </p:spPr>
        <p:txBody>
          <a:bodyPr>
            <a:noAutofit/>
          </a:bodyPr>
          <a:lstStyle>
            <a:lvl1pPr mar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defRPr lang="en-US" sz="15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0" indent="0" algn="l" defTabSz="914370" rtl="0" eaLnBrk="1" latinLnBrk="0" hangingPunct="1">
              <a:lnSpc>
                <a:spcPct val="100000"/>
              </a:lnSpc>
              <a:spcBef>
                <a:spcPts val="300"/>
              </a:spcBef>
              <a:buFontTx/>
              <a:buNone/>
              <a:defRPr lang="en-US" sz="15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775" y="1008063"/>
            <a:ext cx="8426450" cy="68572"/>
          </a:xfrm>
          <a:prstGeom prst="rect">
            <a:avLst/>
          </a:prstGeom>
          <a:solidFill>
            <a:srgbClr val="007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111" tIns="58055" rIns="116111" bIns="58055" rtlCol="0" anchor="ctr">
            <a:noAutofit/>
          </a:bodyPr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9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552" y="4481894"/>
            <a:ext cx="1382558" cy="407147"/>
          </a:xfrm>
          <a:prstGeom prst="rect">
            <a:avLst/>
          </a:prstGeom>
          <a:solidFill>
            <a:srgbClr val="000000">
              <a:alpha val="27843"/>
            </a:srgbClr>
          </a:solidFill>
        </p:spPr>
      </p:pic>
    </p:spTree>
    <p:extLst>
      <p:ext uri="{BB962C8B-B14F-4D97-AF65-F5344CB8AC3E}">
        <p14:creationId xmlns:p14="http://schemas.microsoft.com/office/powerpoint/2010/main" val="9005549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bject two columns with n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358775" y="1131888"/>
            <a:ext cx="410527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679950" y="1131888"/>
            <a:ext cx="4105274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3200"/>
            <a:ext cx="8426450" cy="676800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75412" y="4197931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896587" y="4197931"/>
            <a:ext cx="3672000" cy="296265"/>
          </a:xfrm>
          <a:solidFill>
            <a:srgbClr val="FFFFFF">
              <a:alpha val="80000"/>
            </a:srgbClr>
          </a:solidFill>
        </p:spPr>
        <p:txBody>
          <a:bodyPr lIns="90000" tIns="32400" bIns="3240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1500">
                <a:solidFill>
                  <a:schemeClr val="accent1"/>
                </a:solidFill>
                <a:latin typeface="+mn-lt"/>
              </a:defRPr>
            </a:lvl2pPr>
            <a:lvl3pPr>
              <a:defRPr sz="1500">
                <a:solidFill>
                  <a:schemeClr val="accent1"/>
                </a:solidFill>
                <a:latin typeface="+mn-lt"/>
              </a:defRPr>
            </a:lvl3pPr>
            <a:lvl4pPr>
              <a:defRPr sz="1500">
                <a:solidFill>
                  <a:schemeClr val="accent1"/>
                </a:solidFill>
                <a:latin typeface="+mn-lt"/>
              </a:defRPr>
            </a:lvl4pPr>
            <a:lvl5pPr>
              <a:defRPr sz="150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8884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ob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55600" y="1131888"/>
            <a:ext cx="2740025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8"/>
            <a:ext cx="8426449" cy="675429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311525" y="1131888"/>
            <a:ext cx="5473699" cy="349250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111680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+obje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48375" y="1131888"/>
            <a:ext cx="2736850" cy="34925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358775" y="1131888"/>
            <a:ext cx="5473699" cy="349250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2195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+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57189" y="1131888"/>
            <a:ext cx="27733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57189" y="2932113"/>
            <a:ext cx="2773362" cy="1692275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60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3311525" y="1131888"/>
            <a:ext cx="5473699" cy="169189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 hasCustomPrompt="1"/>
          </p:nvPr>
        </p:nvSpPr>
        <p:spPr>
          <a:xfrm>
            <a:off x="3311525" y="2932498"/>
            <a:ext cx="5473699" cy="1691890"/>
          </a:xfrm>
        </p:spPr>
        <p:txBody>
          <a:bodyPr>
            <a:noAutofit/>
          </a:bodyPr>
          <a:lstStyle>
            <a:lvl1pPr marL="227013" indent="-2270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4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16759"/>
            <a:ext cx="8426450" cy="672254"/>
          </a:xfrm>
        </p:spPr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357441" y="1130400"/>
            <a:ext cx="8426450" cy="3492501"/>
          </a:xfrm>
        </p:spPr>
        <p:txBody>
          <a:bodyPr>
            <a:noAutofit/>
          </a:bodyPr>
          <a:lstStyle>
            <a:lvl1pPr marL="225425" indent="-225425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300"/>
              </a:spcBef>
              <a:spcAft>
                <a:spcPts val="300"/>
              </a:spcAft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3754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6400" y="1131888"/>
            <a:ext cx="8428069" cy="576262"/>
          </a:xfrm>
        </p:spPr>
        <p:txBody>
          <a:bodyPr/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  <a:lvl4pPr marL="1371556" indent="0">
              <a:buFontTx/>
              <a:buNone/>
              <a:defRPr>
                <a:latin typeface="Arial" panose="020B0604020202020204" pitchFamily="34" charset="0"/>
              </a:defRPr>
            </a:lvl4pPr>
            <a:lvl5pPr marL="1828741" indent="0">
              <a:buFontTx/>
              <a:buNone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58775" y="1708150"/>
            <a:ext cx="8426450" cy="2916238"/>
          </a:xfrm>
        </p:spPr>
        <p:txBody>
          <a:bodyPr/>
          <a:lstStyle>
            <a:lvl1pPr marL="0" indent="0">
              <a:buFontTx/>
              <a:buNone/>
              <a:defRPr/>
            </a:lvl1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40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s+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56400" y="1131888"/>
            <a:ext cx="8428069" cy="576262"/>
          </a:xfrm>
        </p:spPr>
        <p:txBody>
          <a:bodyPr/>
          <a:lstStyle>
            <a:lvl1pPr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27785" indent="0">
              <a:buFontTx/>
              <a:buNone/>
              <a:defRPr/>
            </a:lvl3pPr>
            <a:lvl4pPr marL="1371556" indent="0">
              <a:buFontTx/>
              <a:buNone/>
              <a:defRPr>
                <a:latin typeface="Arial" panose="020B0604020202020204" pitchFamily="34" charset="0"/>
              </a:defRPr>
            </a:lvl4pPr>
            <a:lvl5pPr marL="1828741" indent="0">
              <a:buFontTx/>
              <a:buNone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58775" y="1708150"/>
            <a:ext cx="8426450" cy="2916238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07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6400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63058" y="1131888"/>
            <a:ext cx="4107650" cy="3492500"/>
          </a:xfrm>
        </p:spPr>
        <p:txBody>
          <a:bodyPr>
            <a:noAutofit/>
          </a:bodyPr>
          <a:lstStyle>
            <a:lvl1pPr marL="228600" indent="-228600">
              <a:spcBef>
                <a:spcPts val="300"/>
              </a:spcBef>
              <a:spcAft>
                <a:spcPts val="300"/>
              </a:spcAft>
              <a:buSzPct val="90000"/>
              <a:buFontTx/>
              <a:buBlip>
                <a:blip r:embed="rId2"/>
              </a:buBlip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0" indent="0">
              <a:buSzPct val="90000"/>
              <a:buFontTx/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5572" indent="-227787">
              <a:buSzPct val="90000"/>
              <a:buFontTx/>
              <a:buBlip>
                <a:blip r:embed="rId2"/>
              </a:buBlip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14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A7DA880-8181-4E9F-8B22-A8B3F921EFD5}" type="datetimeFigureOut">
              <a:rPr lang="ru-RU" smtClean="0"/>
              <a:pPr/>
              <a:t>20.02.2017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64692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318490"/>
            <a:ext cx="8426450" cy="67052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31889"/>
            <a:ext cx="8426450" cy="3492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First level</a:t>
            </a:r>
            <a:endParaRPr lang="ru-RU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ru-RU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02" y="4918361"/>
            <a:ext cx="274316" cy="14628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39123A-F87C-4031-98BC-669B89EDA10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240" y="4918361"/>
            <a:ext cx="2895600" cy="146288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defRPr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pic>
        <p:nvPicPr>
          <p:cNvPr id="3074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5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5233" y="4802601"/>
            <a:ext cx="978417" cy="2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1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  <p:sldLayoutId id="2147483739" r:id="rId31"/>
    <p:sldLayoutId id="2147483740" r:id="rId32"/>
    <p:sldLayoutId id="2147483741" r:id="rId33"/>
    <p:sldLayoutId id="2147483742" r:id="rId34"/>
    <p:sldLayoutId id="2147483743" r:id="rId35"/>
    <p:sldLayoutId id="2147483744" r:id="rId36"/>
    <p:sldLayoutId id="2147483745" r:id="rId37"/>
    <p:sldLayoutId id="2147483746" r:id="rId38"/>
    <p:sldLayoutId id="2147483747" r:id="rId39"/>
    <p:sldLayoutId id="2147483748" r:id="rId40"/>
    <p:sldLayoutId id="2147483749" r:id="rId41"/>
    <p:sldLayoutId id="2147483750" r:id="rId42"/>
    <p:sldLayoutId id="2147483751" r:id="rId43"/>
    <p:sldLayoutId id="2147483752" r:id="rId44"/>
    <p:sldLayoutId id="2147483753" r:id="rId45"/>
    <p:sldLayoutId id="2147483754" r:id="rId46"/>
    <p:sldLayoutId id="2147483756" r:id="rId47"/>
    <p:sldLayoutId id="2147483757" r:id="rId48"/>
    <p:sldLayoutId id="2147483758" r:id="rId49"/>
    <p:sldLayoutId id="2147483759" r:id="rId50"/>
    <p:sldLayoutId id="2147483760" r:id="rId51"/>
    <p:sldLayoutId id="2147483761" r:id="rId52"/>
    <p:sldLayoutId id="2147483762" r:id="rId53"/>
  </p:sldLayoutIdLst>
  <p:txStyles>
    <p:titleStyle>
      <a:lvl1pPr algn="l" defTabSz="914370" rtl="0" eaLnBrk="1" latinLnBrk="0" hangingPunct="1">
        <a:lnSpc>
          <a:spcPts val="2921"/>
        </a:lnSpc>
        <a:spcBef>
          <a:spcPct val="0"/>
        </a:spcBef>
        <a:buNone/>
        <a:defRPr sz="2500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6800" indent="-22680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Tx/>
        <a:buBlip>
          <a:blip r:embed="rId56"/>
        </a:buBlip>
        <a:defRPr lang="en-US" sz="1500" kern="1200" baseline="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1pPr>
      <a:lvl2pPr marL="0" indent="0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100000"/>
        <a:buFontTx/>
        <a:buNone/>
        <a:defRPr sz="1900" b="1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455572" indent="-227787" algn="l" defTabSz="91437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Tx/>
        <a:buBlip>
          <a:blip r:embed="rId57"/>
        </a:buBlip>
        <a:defRPr sz="1500" kern="1200" baseline="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+mn-cs"/>
        </a:defRPr>
      </a:lvl3pPr>
      <a:lvl4pPr marL="1600149" indent="-228593" algn="l" defTabSz="91437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9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4" indent="-228593" algn="l" defTabSz="9143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0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5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6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1" algn="l" defTabSz="9143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Alexey.kutumov@gmail.co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prograholic/simple_vector" TargetMode="External"/><Relationship Id="rId4" Type="http://schemas.openxmlformats.org/officeDocument/2006/relationships/hyperlink" Target="https://github.com/prograholi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TitleSlid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without exceptions, part 3</a:t>
            </a:r>
            <a:endParaRPr lang="ru-RU" dirty="0"/>
          </a:p>
        </p:txBody>
      </p:sp>
      <p:sp>
        <p:nvSpPr>
          <p:cNvPr id="6" name="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 err="1" smtClean="0"/>
              <a:t>Alexey</a:t>
            </a:r>
            <a:r>
              <a:rPr lang="en-US" dirty="0" smtClean="0"/>
              <a:t> </a:t>
            </a:r>
            <a:r>
              <a:rPr lang="en-US" dirty="0" err="1" smtClean="0"/>
              <a:t>Kutumov</a:t>
            </a:r>
            <a:endParaRPr lang="ru-RU" dirty="0" smtClean="0"/>
          </a:p>
          <a:p>
            <a:r>
              <a:rPr lang="en-US" smtClean="0"/>
              <a:t>Senior software </a:t>
            </a:r>
            <a:r>
              <a:rPr lang="en-US" dirty="0" smtClean="0"/>
              <a:t>engineer at </a:t>
            </a:r>
            <a:r>
              <a:rPr lang="en-US" dirty="0" err="1" smtClean="0"/>
              <a:t>Kaspersky</a:t>
            </a:r>
            <a:r>
              <a:rPr lang="en-US" dirty="0" smtClean="0"/>
              <a:t> Lab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8" name="Picture 2" descr="D:\Рабочие материалы, Эля\Касперский шаблоны\08.04.13\log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828" y="149438"/>
            <a:ext cx="1087709" cy="32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9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string should be long enough..."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handle error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295116483"/>
              </p:ext>
            </p:extLst>
          </p:nvPr>
        </p:nvGraphicFramePr>
        <p:xfrm>
          <a:off x="352743" y="1743658"/>
          <a:ext cx="84264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225"/>
                <a:gridCol w="42132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Есть исключения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 исключений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 кидает исключение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 возвращает ошибку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Конструктор</a:t>
                      </a:r>
                      <a:r>
                        <a:rPr lang="ru-RU" baseline="0" dirty="0" smtClean="0"/>
                        <a:t> копирования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Двухфазная инициализация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Оператор</a:t>
                      </a:r>
                      <a:r>
                        <a:rPr lang="ru-RU" baseline="0" dirty="0" smtClean="0"/>
                        <a:t> присваивания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Явный метод копирования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64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07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3200" b="1" dirty="0" smtClean="0">
                <a:solidFill>
                  <a:schemeClr val="tx1"/>
                </a:solidFill>
              </a:rPr>
              <a:t>С++ без исключений вынуждает программиста писать больше кода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(expr) expr;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without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i="1" dirty="0" smtClean="0">
              <a:solidFill>
                <a:srgbClr val="A00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msg2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msg2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(42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wit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ru-RU" sz="1600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msg2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msg2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(42);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>
          <a:xfrm>
            <a:off x="357441" y="1167481"/>
            <a:ext cx="8426450" cy="34925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3200" b="1" dirty="0" smtClean="0">
                <a:solidFill>
                  <a:srgbClr val="FF0000"/>
                </a:solidFill>
              </a:rPr>
              <a:t>С++ без исключений вынуждает программиста ослаблять инварианты класса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sz="2800" b="1" dirty="0" smtClean="0">
                <a:solidFill>
                  <a:schemeClr val="accent1"/>
                </a:solidFill>
              </a:rPr>
              <a:t>Уменьшаем </a:t>
            </a:r>
            <a:r>
              <a:rPr lang="ru-RU" sz="2800" b="1" dirty="0">
                <a:solidFill>
                  <a:schemeClr val="accent1"/>
                </a:solidFill>
              </a:rPr>
              <a:t>количество кода</a:t>
            </a:r>
          </a:p>
        </p:txBody>
      </p:sp>
    </p:spTree>
    <p:extLst>
      <p:ext uri="{BB962C8B-B14F-4D97-AF65-F5344CB8AC3E}">
        <p14:creationId xmlns:p14="http://schemas.microsoft.com/office/powerpoint/2010/main" val="37686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compile-time reflection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magic_get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(C++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14/C++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17)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от Антона </a:t>
            </a:r>
            <a:r>
              <a:rPr lang="ru-R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Полухина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7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sz="2200" dirty="0" smtClean="0"/>
              <a:t>Зачем нужен </a:t>
            </a:r>
            <a:r>
              <a:rPr lang="en-US" sz="2200" dirty="0" smtClean="0"/>
              <a:t>C++ </a:t>
            </a:r>
            <a:r>
              <a:rPr lang="ru-RU" sz="2200" dirty="0" smtClean="0"/>
              <a:t>без исключений</a:t>
            </a:r>
          </a:p>
          <a:p>
            <a:endParaRPr lang="en-US" sz="2200" dirty="0" smtClean="0"/>
          </a:p>
          <a:p>
            <a:r>
              <a:rPr lang="ru-RU" sz="2200" dirty="0" smtClean="0"/>
              <a:t>Ограничения и проблемы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ru-RU" sz="2200" dirty="0" smtClean="0"/>
              <a:t>Решение проблем</a:t>
            </a:r>
          </a:p>
          <a:p>
            <a:endParaRPr lang="en-US" sz="2200" dirty="0" smtClean="0"/>
          </a:p>
          <a:p>
            <a:r>
              <a:rPr lang="en-US" sz="2200" dirty="0" smtClean="0"/>
              <a:t>…</a:t>
            </a:r>
            <a:endParaRPr lang="ru-RU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Profit!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373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noexcept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part of function type since </a:t>
            </a:r>
            <a:r>
              <a:rPr lang="en-US" sz="16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C++-17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move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is_nothrow_constructible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(default, copy, move)</a:t>
            </a:r>
          </a:p>
          <a:p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is_nothrow_assignable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(copy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move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is_nothrow_swappable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(since </a:t>
            </a:r>
            <a:r>
              <a:rPr lang="en-US" sz="16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C++-17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sz="16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3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Noexcept</a:t>
            </a:r>
            <a:r>
              <a:rPr lang="en-US" dirty="0" smtClean="0"/>
              <a:t> propagation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Test1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Test1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(42)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Test2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Test1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is_nothrow_default_constructible_v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Test1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is_nothrow_default_constructible_v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Test2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sz="2800" b="1" dirty="0" smtClean="0">
                <a:solidFill>
                  <a:schemeClr val="accent1"/>
                </a:solidFill>
              </a:rPr>
              <a:t>Контейнеры</a:t>
            </a:r>
            <a:endParaRPr lang="ru-RU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8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get_message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push_back_nothrow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msg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Vector::</a:t>
            </a:r>
            <a:r>
              <a:rPr lang="en-US" dirty="0" err="1" smtClean="0"/>
              <a:t>push_back_nothrow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push_back_nothrow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reallocate_nothrow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+ 1,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copy_construct_nothrow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m_last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34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COPY_CONSTRUCT_NOTHROW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enable_if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is_nothrow_copy_constructible_v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&gt;&gt;::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copy_construct_nothrow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position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position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enable_if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is_nothrow_copy_constructible_v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&gt;&gt;::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copy_construct_nothrow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position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obj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>
                <a:solidFill>
                  <a:srgbClr val="000080"/>
                </a:solidFill>
                <a:latin typeface="Consolas" panose="020B0609020204030204" pitchFamily="49" charset="0"/>
              </a:rPr>
              <a:t>position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fr-F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NOTE: default </a:t>
            </a:r>
            <a:r>
              <a:rPr lang="fr-F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ctor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-&gt;~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43908" y="1887674"/>
            <a:ext cx="1656184" cy="82809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library sources</a:t>
            </a:r>
            <a:endParaRPr lang="ru-RU" sz="1200" b="1" dirty="0" err="1" smtClean="0"/>
          </a:p>
        </p:txBody>
      </p:sp>
      <p:sp>
        <p:nvSpPr>
          <p:cNvPr id="5" name="Rectangle 4"/>
          <p:cNvSpPr/>
          <p:nvPr/>
        </p:nvSpPr>
        <p:spPr>
          <a:xfrm>
            <a:off x="539552" y="3021261"/>
            <a:ext cx="1404156" cy="648072"/>
          </a:xfrm>
          <a:prstGeom prst="rect">
            <a:avLst/>
          </a:prstGeom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Kernel mode driver</a:t>
            </a:r>
          </a:p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no exceptions</a:t>
            </a:r>
            <a:endParaRPr lang="ru-RU" sz="1200" b="1" dirty="0" err="1" smtClean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3056" y="3021261"/>
            <a:ext cx="1404156" cy="648072"/>
          </a:xfrm>
          <a:prstGeom prst="rect">
            <a:avLst/>
          </a:prstGeom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user mode application</a:t>
            </a:r>
          </a:p>
          <a:p>
            <a:pPr algn="ctr"/>
            <a:r>
              <a:rPr lang="en-US" sz="1200" b="1" dirty="0" smtClean="0"/>
              <a:t>has exceptions</a:t>
            </a:r>
            <a:endParaRPr lang="ru-RU" sz="1200" b="1" dirty="0" err="1" smtClean="0"/>
          </a:p>
        </p:txBody>
      </p:sp>
      <p:sp>
        <p:nvSpPr>
          <p:cNvPr id="7" name="Rectangle 6"/>
          <p:cNvSpPr/>
          <p:nvPr/>
        </p:nvSpPr>
        <p:spPr>
          <a:xfrm>
            <a:off x="7186560" y="3021261"/>
            <a:ext cx="1404156" cy="648072"/>
          </a:xfrm>
          <a:prstGeom prst="rect">
            <a:avLst/>
          </a:prstGeom>
          <a:ln w="28575">
            <a:solidFill>
              <a:srgbClr val="008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EFI mode driver</a:t>
            </a:r>
          </a:p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no exceptions</a:t>
            </a:r>
            <a:endParaRPr lang="ru-RU" sz="1200" b="1" dirty="0" err="1" smtClean="0">
              <a:solidFill>
                <a:schemeClr val="bg2"/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1241630" y="2301720"/>
            <a:ext cx="2502278" cy="71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0"/>
          </p:cNvCxnSpPr>
          <p:nvPr/>
        </p:nvCxnSpPr>
        <p:spPr>
          <a:xfrm flipH="1">
            <a:off x="4565134" y="2715766"/>
            <a:ext cx="6866" cy="30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  <a:endCxn id="7" idx="0"/>
          </p:cNvCxnSpPr>
          <p:nvPr/>
        </p:nvCxnSpPr>
        <p:spPr>
          <a:xfrm>
            <a:off x="5400092" y="2301720"/>
            <a:ext cx="2488546" cy="719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A000A0"/>
                </a:solidFill>
                <a:latin typeface="Consolas" panose="020B0609020204030204" pitchFamily="49" charset="0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assign_copy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7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allocate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only if has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</a:rPr>
              <a:t>deallocate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location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only if has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allocate_nothrow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deallocate_nothrow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location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allocator_traits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pointer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allocate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only if has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exceptions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pointer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allocate_nothrow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9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vector_nx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vector_base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push_back_nothrow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vector_x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vector_nx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 smtClean="0"/>
              <a:t>Зачем нужен </a:t>
            </a:r>
            <a:r>
              <a:rPr lang="en-US" dirty="0" smtClean="0"/>
              <a:t>C++ </a:t>
            </a:r>
            <a:r>
              <a:rPr lang="ru-RU" dirty="0" smtClean="0"/>
              <a:t>без исключений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VectorBase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vector_nx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VectorBase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push_back_nothrow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vector_x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VectorBase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</a:rPr>
              <a:t>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266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with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system_exception_support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integral_constant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NESTL_HAS_EXCEPTIONS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1&gt;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or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_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system_exception_support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i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vector_x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&gt;,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vector_nx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Allocator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&gt;&gt;::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4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rge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TALK?</a:t>
            </a:r>
            <a:endParaRPr lang="ru-R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alexey.kutumov@gmail.com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github.com/prograholic/simple_vector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ru-RU" dirty="0"/>
              <a:t>без исключений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strike="sngStrik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ru-RU" sz="1600" b="1" strike="sngStrik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trike="sngStrik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logic_error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strike="sngStrik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handle error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error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C2980: C++ exception handling is not supported with /kernel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ru-RU" dirty="0" smtClean="0"/>
              <a:t>без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 programming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 development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High-performance software (trading systems)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ru-RU" dirty="0" smtClean="0"/>
              <a:t>ограничения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0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string should be long enough..."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7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string should be long enough..."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handle error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error_condition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string should be long enough..."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handle error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nestl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message2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OR" val="powerlexis_panel_for_kaspersky"/>
  <p:tag name="FORMAT" val="widescreen"/>
  <p:tag name="TYPE" val="model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">
  <a:themeElements>
    <a:clrScheme name="Gradation">
      <a:dk1>
        <a:srgbClr val="1C1C1C"/>
      </a:dk1>
      <a:lt1>
        <a:srgbClr val="FFFFFF"/>
      </a:lt1>
      <a:dk2>
        <a:srgbClr val="CDD8D6"/>
      </a:dk2>
      <a:lt2>
        <a:srgbClr val="ED1C24"/>
      </a:lt2>
      <a:accent1>
        <a:srgbClr val="00695D"/>
      </a:accent1>
      <a:accent2>
        <a:srgbClr val="027A7A"/>
      </a:accent2>
      <a:accent3>
        <a:srgbClr val="258D86"/>
      </a:accent3>
      <a:accent4>
        <a:srgbClr val="65A49C"/>
      </a:accent4>
      <a:accent5>
        <a:srgbClr val="92BBB5"/>
      </a:accent5>
      <a:accent6>
        <a:srgbClr val="ADCCC7"/>
      </a:accent6>
      <a:hlink>
        <a:srgbClr val="C9DCDA"/>
      </a:hlink>
      <a:folHlink>
        <a:srgbClr val="E3EDEC"/>
      </a:folHlink>
    </a:clrScheme>
    <a:fontScheme name="Custom 2">
      <a:majorFont>
        <a:latin typeface="Lab Gothic Medium"/>
        <a:ea typeface=""/>
        <a:cs typeface=""/>
      </a:majorFont>
      <a:minorFont>
        <a:latin typeface="Lab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00826C"/>
          </a:solidFill>
        </a:ln>
      </a:spPr>
      <a:bodyPr rtlCol="0" anchor="ctr"/>
      <a:lstStyle>
        <a:defPPr algn="ctr">
          <a:defRPr sz="12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defTabSz="666750">
          <a:spcBef>
            <a:spcPct val="0"/>
          </a:spcBef>
          <a:defRPr sz="1500" dirty="0">
            <a:solidFill>
              <a:srgbClr val="1C1C1C">
                <a:lumMod val="75000"/>
                <a:lumOff val="25000"/>
              </a:srgbClr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view xmlns="8a09c138-3bb3-4bc6-a8a7-2afac9fb1b96">https://intranet.kaspersky.com/PublishingImages/Brand_Central/16x9.jpg, </Preview>
    <Link xmlns="8a09c138-3bb3-4bc6-a8a7-2afac9fb1b96">
      <Url xsi:nil="true"/>
      <Description xsi:nil="true"/>
    </Link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86E4E9F030F4399E265B5D2D2EC9A" ma:contentTypeVersion="2" ma:contentTypeDescription="Create a new document." ma:contentTypeScope="" ma:versionID="4091279fccd7624e96e41653ff018ce7">
  <xsd:schema xmlns:xsd="http://www.w3.org/2001/XMLSchema" xmlns:xs="http://www.w3.org/2001/XMLSchema" xmlns:p="http://schemas.microsoft.com/office/2006/metadata/properties" xmlns:ns1="8a09c138-3bb3-4bc6-a8a7-2afac9fb1b96" targetNamespace="http://schemas.microsoft.com/office/2006/metadata/properties" ma:root="true" ma:fieldsID="920cbb75d2dd36b9330eb638bfb0df8f" ns1:_="">
    <xsd:import namespace="8a09c138-3bb3-4bc6-a8a7-2afac9fb1b96"/>
    <xsd:element name="properties">
      <xsd:complexType>
        <xsd:sequence>
          <xsd:element name="documentManagement">
            <xsd:complexType>
              <xsd:all>
                <xsd:element ref="ns1:Preview" minOccurs="0"/>
                <xsd:element ref="ns1: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9c138-3bb3-4bc6-a8a7-2afac9fb1b96" elementFormDefault="qualified">
    <xsd:import namespace="http://schemas.microsoft.com/office/2006/documentManagement/types"/>
    <xsd:import namespace="http://schemas.microsoft.com/office/infopath/2007/PartnerControls"/>
    <xsd:element name="Preview" ma:index="0" nillable="true" ma:displayName="Preview" ma:format="Image" ma:internalName="Preview">
      <xsd:simpleType>
        <xsd:restriction base="dms:Unknown"/>
      </xsd:simpleType>
    </xsd:element>
    <xsd:element name="Link" ma:index="9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35EFE6-ED36-44A8-992E-657AFD707955}">
  <ds:schemaRefs>
    <ds:schemaRef ds:uri="http://purl.org/dc/terms/"/>
    <ds:schemaRef ds:uri="http://schemas.openxmlformats.org/package/2006/metadata/core-properties"/>
    <ds:schemaRef ds:uri="8a09c138-3bb3-4bc6-a8a7-2afac9fb1b96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9684E87-8FA4-4297-8378-8D5D3320CC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F66CE6-A235-4737-ABB5-528646C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9c138-3bb3-4bc6-a8a7-2afac9fb1b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9508</TotalTime>
  <Words>3634</Words>
  <Application>Microsoft Office PowerPoint</Application>
  <PresentationFormat>On-screen Show (16:9)</PresentationFormat>
  <Paragraphs>473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Lab Gothic Book</vt:lpstr>
      <vt:lpstr>Custom Design</vt:lpstr>
      <vt:lpstr>Main</vt:lpstr>
      <vt:lpstr>C++ without exceptions, part 3</vt:lpstr>
      <vt:lpstr>agenda</vt:lpstr>
      <vt:lpstr>PowerPoint Presentation</vt:lpstr>
      <vt:lpstr>C++ без исключений</vt:lpstr>
      <vt:lpstr>C++ без исключений</vt:lpstr>
      <vt:lpstr>PowerPoint Presentation</vt:lpstr>
      <vt:lpstr>ограничения</vt:lpstr>
      <vt:lpstr>ограничения</vt:lpstr>
      <vt:lpstr>ограничения</vt:lpstr>
      <vt:lpstr>ограничения</vt:lpstr>
      <vt:lpstr>ограничения</vt:lpstr>
      <vt:lpstr>PowerPoint Presentation</vt:lpstr>
      <vt:lpstr>проблемы</vt:lpstr>
      <vt:lpstr>проблемы</vt:lpstr>
      <vt:lpstr>проблемы</vt:lpstr>
      <vt:lpstr>проблемы</vt:lpstr>
      <vt:lpstr>проблемы</vt:lpstr>
      <vt:lpstr>PowerPoint Presentation</vt:lpstr>
      <vt:lpstr>future</vt:lpstr>
      <vt:lpstr>noexcept</vt:lpstr>
      <vt:lpstr>Noexcept propagation</vt:lpstr>
      <vt:lpstr>PowerPoint Presentation</vt:lpstr>
      <vt:lpstr>контейнеры</vt:lpstr>
      <vt:lpstr>Vector::push_back_nothrow</vt:lpstr>
      <vt:lpstr>COPY_CONSTRUCT_NOTHROW</vt:lpstr>
      <vt:lpstr>C++ with exceptions</vt:lpstr>
      <vt:lpstr>C++ with exceptions</vt:lpstr>
      <vt:lpstr>C++ with exceptions</vt:lpstr>
      <vt:lpstr>C++ with exceptions</vt:lpstr>
      <vt:lpstr>C++ with exceptions</vt:lpstr>
      <vt:lpstr>C++ with exceptions</vt:lpstr>
      <vt:lpstr>LET'S TALK?</vt:lpstr>
    </vt:vector>
  </TitlesOfParts>
  <Company>PowerLexis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</dc:creator>
  <cp:lastModifiedBy>Alexey Kutumov</cp:lastModifiedBy>
  <cp:revision>1724</cp:revision>
  <dcterms:created xsi:type="dcterms:W3CDTF">2013-03-22T11:06:22Z</dcterms:created>
  <dcterms:modified xsi:type="dcterms:W3CDTF">2017-02-20T15:50:19Z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0x010100C1586E4E9F030F4399E265B5D2D2EC9A</vt:lpwstr>
  </property>
</Properties>
</file>