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26"/>
  </p:notesMasterIdLst>
  <p:handoutMasterIdLst>
    <p:handoutMasterId r:id="rId27"/>
  </p:handoutMasterIdLst>
  <p:sldIdLst>
    <p:sldId id="256" r:id="rId6"/>
    <p:sldId id="268" r:id="rId7"/>
    <p:sldId id="295" r:id="rId8"/>
    <p:sldId id="270" r:id="rId9"/>
    <p:sldId id="296" r:id="rId10"/>
    <p:sldId id="297" r:id="rId11"/>
    <p:sldId id="294" r:id="rId12"/>
    <p:sldId id="298" r:id="rId13"/>
    <p:sldId id="299" r:id="rId14"/>
    <p:sldId id="301" r:id="rId15"/>
    <p:sldId id="300" r:id="rId16"/>
    <p:sldId id="302" r:id="rId17"/>
    <p:sldId id="303" r:id="rId18"/>
    <p:sldId id="305" r:id="rId19"/>
    <p:sldId id="308" r:id="rId20"/>
    <p:sldId id="307" r:id="rId21"/>
    <p:sldId id="309" r:id="rId22"/>
    <p:sldId id="267" r:id="rId23"/>
    <p:sldId id="293" r:id="rId24"/>
    <p:sldId id="271" r:id="rId25"/>
  </p:sldIdLst>
  <p:sldSz cx="9144000" cy="5143500" type="screen16x9"/>
  <p:notesSz cx="6858000" cy="9144000"/>
  <p:custDataLst>
    <p:tags r:id="rId28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5D"/>
    <a:srgbClr val="027A7A"/>
    <a:srgbClr val="258D86"/>
    <a:srgbClr val="65A49C"/>
    <a:srgbClr val="92BBB5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65188" autoAdjust="0"/>
  </p:normalViewPr>
  <p:slideViewPr>
    <p:cSldViewPr snapToObjects="1" showGuides="1">
      <p:cViewPr varScale="1">
        <p:scale>
          <a:sx n="84" d="100"/>
          <a:sy n="84" d="100"/>
        </p:scale>
        <p:origin x="96" y="162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18.02.2017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18.02.2017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</a:t>
            </a: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день, меня зовут Алексей Кутумов, я являюсь старшим разработчиком в ЛК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в таблице я привел способы преодоления этих ограничений.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здесь мы говорим только об операциях, которые раньше могли бросить исключения.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может мне назвать теперь одну большую архитектурную проблему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исключений?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5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Это самая серьезная проблема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и с ней мы ничего не можем поделать.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Навскидку, пример. Например, у вас есть класс, который содержит членом объект – ну, например, коннект к базе данных. В случае наличия исключений, вы в конструкторе своего класса сразу создаете коннект к БД, и если не получилось, то кидаете исключение. У вас получается инвариант – есть ваш объект жив, то коннект к БД создан.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 отсутствия исключений, вы такой инвариант не сможете сделать никогда, ну просто никогда и никак. У вас нет механизма, чтобы запретить создание объекта, если какое-то условие нарушено.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Вам придется всегда перед использованием вашего коннекта к БД проверять его на </a:t>
            </a:r>
            <a:r>
              <a:rPr lang="ru-RU" baseline="0" dirty="0" err="1" smtClean="0"/>
              <a:t>валидность</a:t>
            </a:r>
            <a:r>
              <a:rPr lang="ru-RU" baseline="0" dirty="0" smtClean="0"/>
              <a:t> (или сам объект должен это делать).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действительно проблема, и решать ее приходится различными средствами – как средствами языка, выдумывать какие-то конструкции, макросы, которые делают двухфазную инициализацию, так и сторонними средствами – например, </a:t>
            </a:r>
            <a:r>
              <a:rPr lang="ru-RU" baseline="0" dirty="0" err="1" smtClean="0"/>
              <a:t>кодогенерация</a:t>
            </a:r>
            <a:r>
              <a:rPr lang="ru-RU" baseline="0" dirty="0" smtClean="0"/>
              <a:t>, тестирование,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использование статических анализаторов.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к чести последних, они могут очень хорошо осуществлять такие проверки, мы их используем, и они реально находят нам такие баги. Поэтому я всячески рекомендую их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14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Есть и вторая проблема,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вынуждает программиста писать больше кода, причем, по большей части код этот довольно противный, повторяющийся – код обработки ошибок, реализация методов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Больше кода – больше багов.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 все знаете, компилятор генерирует довольно много кода – раскрутка стека при выходе из </a:t>
            </a:r>
            <a:r>
              <a:rPr lang="ru-RU" baseline="0" dirty="0" err="1" smtClean="0"/>
              <a:t>скоупа</a:t>
            </a:r>
            <a:r>
              <a:rPr lang="ru-RU" baseline="0" dirty="0" smtClean="0"/>
              <a:t>. Реализация стандартных операторов, конструкторов и деструкторов.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вот в случае отсутствия исключений, программисту приходится выполнять работу компилятора.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всё оставшееся время мы будем бороться с этой проблемой.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29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попробовали частично решить эту</a:t>
            </a:r>
            <a:r>
              <a:rPr lang="ru-RU" baseline="0" dirty="0" smtClean="0"/>
              <a:t> проблему, сделали макрос, который позволяет нам минимизировать часть кода по проверке ошибки.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Ну да, стало немного лучше.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83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r>
              <a:rPr lang="ru-RU" baseline="0" dirty="0" smtClean="0"/>
              <a:t> копирования и операторы присваивания?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Здесь все нормально, компилятор нам их </a:t>
            </a:r>
            <a:r>
              <a:rPr lang="ru-RU" baseline="0" dirty="0" err="1" smtClean="0"/>
              <a:t>сгенерит</a:t>
            </a:r>
            <a:r>
              <a:rPr lang="ru-RU" baseline="0" dirty="0" smtClean="0"/>
              <a:t> безо всяких вопросов.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07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мы должны явно написать метод </a:t>
            </a:r>
            <a:r>
              <a:rPr lang="en-US" dirty="0" err="1" smtClean="0"/>
              <a:t>assign_copy</a:t>
            </a:r>
            <a:r>
              <a:rPr lang="ru-RU" dirty="0" smtClean="0"/>
              <a:t>, и еще не должны в нем ошибиться.</a:t>
            </a:r>
          </a:p>
          <a:p>
            <a:endParaRPr lang="ru-RU" dirty="0" smtClean="0"/>
          </a:p>
          <a:p>
            <a:r>
              <a:rPr lang="ru-RU" dirty="0" smtClean="0"/>
              <a:t>Ну и на самом деле</a:t>
            </a:r>
            <a:r>
              <a:rPr lang="ru-RU" baseline="0" dirty="0" smtClean="0"/>
              <a:t> мы должны сделать еще две вещи здесь, какие?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45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 хорошему, мы должны запретить </a:t>
            </a:r>
            <a:r>
              <a:rPr lang="ru-RU" baseline="0" dirty="0" err="1" smtClean="0"/>
              <a:t>автосгенеренные</a:t>
            </a:r>
            <a:r>
              <a:rPr lang="ru-RU" baseline="0" dirty="0" smtClean="0"/>
              <a:t> операторы присваивания и конструктор копирования.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мы можем здесь улучшить код?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данный момент – никак. На самом, деле, я очень жду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рефлексии, нам Антон </a:t>
            </a:r>
            <a:r>
              <a:rPr lang="ru-RU" baseline="0" dirty="0" err="1" smtClean="0"/>
              <a:t>Бикинеев</a:t>
            </a:r>
            <a:r>
              <a:rPr lang="ru-RU" baseline="0" dirty="0" smtClean="0"/>
              <a:t> про нее вчера рассказывал. Рефлексия поможет нам сгенерировать код этого метода.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текущий момент для </a:t>
            </a:r>
            <a:r>
              <a:rPr lang="en-US" baseline="0" dirty="0" smtClean="0"/>
              <a:t>C++14 </a:t>
            </a:r>
            <a:r>
              <a:rPr lang="ru-RU" baseline="0" dirty="0" smtClean="0"/>
              <a:t>есть еще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 Антона </a:t>
            </a:r>
            <a:r>
              <a:rPr lang="ru-RU" baseline="0" dirty="0" err="1" smtClean="0"/>
              <a:t>Полухина</a:t>
            </a:r>
            <a:r>
              <a:rPr lang="ru-RU" baseline="0" dirty="0" smtClean="0"/>
              <a:t>, но он имеет много ограничений. Возможно, </a:t>
            </a:r>
            <a:r>
              <a:rPr lang="en-US" baseline="0" dirty="0" err="1" smtClean="0"/>
              <a:t>magic_get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C++17</a:t>
            </a:r>
            <a:r>
              <a:rPr lang="ru-RU" baseline="0" dirty="0" smtClean="0"/>
              <a:t> помогут нам облегчить наши страдания, пока не будет </a:t>
            </a:r>
            <a:r>
              <a:rPr lang="ru-RU" baseline="0" smtClean="0"/>
              <a:t>готова рефлексия.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5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51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baseline="0" dirty="0" smtClean="0"/>
              <a:t> для чего вообще нужен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может кто-то использует?</a:t>
            </a:r>
          </a:p>
          <a:p>
            <a:r>
              <a:rPr lang="ru-RU" baseline="0" dirty="0" smtClean="0"/>
              <a:t>Для системного программирования, </a:t>
            </a:r>
            <a:r>
              <a:rPr lang="en-US" baseline="0" dirty="0" smtClean="0"/>
              <a:t>embedded</a:t>
            </a:r>
            <a:r>
              <a:rPr lang="ru-RU" baseline="0" dirty="0" smtClean="0"/>
              <a:t>, </a:t>
            </a:r>
            <a:r>
              <a:rPr lang="en-US" baseline="0" dirty="0" smtClean="0"/>
              <a:t>coding 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ru-RU" baseline="0" dirty="0" smtClean="0"/>
              <a:t>. Как писать код без исключений?</a:t>
            </a:r>
          </a:p>
          <a:p>
            <a:r>
              <a:rPr lang="en-US" baseline="0" dirty="0" smtClean="0"/>
              <a:t>RAII</a:t>
            </a:r>
            <a:r>
              <a:rPr lang="ru-RU" baseline="0" dirty="0" smtClean="0"/>
              <a:t> наш лучший друг везде.</a:t>
            </a:r>
            <a:endParaRPr lang="en-US" baseline="0" dirty="0" smtClean="0"/>
          </a:p>
          <a:p>
            <a:r>
              <a:rPr lang="en-US" baseline="0" dirty="0" err="1" smtClean="0"/>
              <a:t>noexcept</a:t>
            </a:r>
            <a:r>
              <a:rPr lang="en-US" baseline="0" dirty="0" smtClean="0"/>
              <a:t> </a:t>
            </a:r>
            <a:r>
              <a:rPr lang="ru-RU" baseline="0" dirty="0" smtClean="0"/>
              <a:t>тоже наш друг, но не такой хороший.</a:t>
            </a:r>
          </a:p>
          <a:p>
            <a:r>
              <a:rPr lang="ru-RU" baseline="0" dirty="0" smtClean="0"/>
              <a:t>Библиотека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со следующими операциями </a:t>
            </a:r>
            <a:r>
              <a:rPr lang="en-US" baseline="0" dirty="0" err="1" smtClean="0"/>
              <a:t>is_nothrow</a:t>
            </a:r>
            <a:r>
              <a:rPr lang="en-US" baseline="0" dirty="0" smtClean="0"/>
              <a:t>_</a:t>
            </a:r>
            <a:r>
              <a:rPr lang="ru-RU" baseline="0" dirty="0" smtClean="0"/>
              <a:t> тоже наш друг.</a:t>
            </a:r>
          </a:p>
          <a:p>
            <a:r>
              <a:rPr lang="ru-RU" baseline="0" dirty="0" smtClean="0"/>
              <a:t>Методы и функции должны возвращать ошибку вместо кидания исключения.</a:t>
            </a:r>
          </a:p>
          <a:p>
            <a:r>
              <a:rPr lang="ru-RU" baseline="0" dirty="0" smtClean="0"/>
              <a:t>Как быть с операторами присваивания и нетривиальными конструкторами – сюда пример создания объекта.</a:t>
            </a:r>
          </a:p>
          <a:p>
            <a:r>
              <a:rPr lang="ru-RU" baseline="0" dirty="0" smtClean="0"/>
              <a:t>Тут можно придумать костыли: например, вместо копирования – метод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 </a:t>
            </a:r>
            <a:r>
              <a:rPr lang="ru-RU" baseline="0" dirty="0" smtClean="0"/>
              <a:t>Вместо конструктора – двухфазная инициализация.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3. Что у нас есть на данный момент.</a:t>
            </a:r>
          </a:p>
          <a:p>
            <a:r>
              <a:rPr lang="ru-RU" baseline="0" dirty="0" smtClean="0"/>
              <a:t>Я в прошлый раз рассказывал про </a:t>
            </a:r>
            <a:r>
              <a:rPr lang="ru-RU" baseline="0" dirty="0" err="1" smtClean="0"/>
              <a:t>редизайн</a:t>
            </a:r>
            <a:r>
              <a:rPr lang="ru-RU" baseline="0" dirty="0" smtClean="0"/>
              <a:t> стандартной библиотеки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кратко посмотрим, что у нас есть:</a:t>
            </a:r>
          </a:p>
          <a:p>
            <a:r>
              <a:rPr lang="en-US" baseline="0" dirty="0" err="1" smtClean="0"/>
              <a:t>nestl</a:t>
            </a:r>
            <a:r>
              <a:rPr lang="en-US" baseline="0" dirty="0" smtClean="0"/>
              <a:t>::vector,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unique_ptr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error_condition</a:t>
            </a:r>
            <a:r>
              <a:rPr lang="en-US" dirty="0" smtClean="0"/>
              <a:t> </a:t>
            </a:r>
            <a:r>
              <a:rPr lang="en-US" dirty="0" err="1" smtClean="0"/>
              <a:t>nestl</a:t>
            </a:r>
            <a:r>
              <a:rPr lang="en-US" dirty="0" smtClean="0"/>
              <a:t>::vector::</a:t>
            </a:r>
            <a:r>
              <a:rPr lang="en-US" dirty="0" err="1" smtClean="0"/>
              <a:t>push_back_nothrow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value_type</a:t>
            </a:r>
            <a:r>
              <a:rPr lang="en-US" dirty="0" smtClean="0"/>
              <a:t>&amp; value) </a:t>
            </a:r>
            <a:r>
              <a:rPr lang="en-US" dirty="0" err="1" smtClean="0"/>
              <a:t>noexcept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Теперь, как у нас может выглядеть код, с использованием такого вектора:</a:t>
            </a:r>
          </a:p>
          <a:p>
            <a:endParaRPr lang="ru-RU" dirty="0" smtClean="0"/>
          </a:p>
          <a:p>
            <a:r>
              <a:rPr lang="en-US" dirty="0" err="1" smtClean="0"/>
              <a:t>nestl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v;</a:t>
            </a:r>
          </a:p>
          <a:p>
            <a:endParaRPr lang="en-US" dirty="0" smtClean="0"/>
          </a:p>
          <a:p>
            <a:r>
              <a:rPr lang="en-US" dirty="0" smtClean="0"/>
              <a:t>auto error = </a:t>
            </a:r>
            <a:r>
              <a:rPr lang="en-US" dirty="0" err="1" smtClean="0"/>
              <a:t>v.push_back_nothrow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if (error)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error;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(0));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(1));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(2));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(3));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assert(</a:t>
            </a:r>
            <a:r>
              <a:rPr lang="en-US" dirty="0" err="1" smtClean="0"/>
              <a:t>v.size</a:t>
            </a:r>
            <a:r>
              <a:rPr lang="en-US" dirty="0" smtClean="0"/>
              <a:t>() == 4);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вообще</a:t>
            </a:r>
            <a:r>
              <a:rPr lang="ru-RU" baseline="0" dirty="0" smtClean="0"/>
              <a:t> это за зверь?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вообще-то, ничего сложного здесь нет. Просто означает, что мы не имеем права или не можем использовать некоторые конструкции языка.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этом компилятор, может нам помогать, например, вот так, как показано на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объектами класса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::exception </a:t>
            </a:r>
            <a:r>
              <a:rPr lang="ru-RU" baseline="0" dirty="0" smtClean="0"/>
              <a:t>и его наследниками можно пользоваться. Но по факту они становятся бесполезны, так что про них забываем.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63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en-US" dirty="0" smtClean="0"/>
              <a:t>C++</a:t>
            </a:r>
            <a:r>
              <a:rPr lang="ru-RU" dirty="0" smtClean="0"/>
              <a:t>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Первое, что приходит на ум – системное программирование. Всякие драйвера для ОС. Например, </a:t>
            </a:r>
            <a:r>
              <a:rPr lang="ru-RU" dirty="0" err="1" smtClean="0"/>
              <a:t>виндовый</a:t>
            </a:r>
            <a:r>
              <a:rPr lang="ru-RU" dirty="0" smtClean="0"/>
              <a:t> компилятор запрещает использование исключений в коде драйверов, я показывал ошибку на предыдущем слайде.</a:t>
            </a:r>
            <a:r>
              <a:rPr lang="ru-RU" baseline="0" dirty="0" smtClean="0"/>
              <a:t> Но, </a:t>
            </a:r>
            <a:r>
              <a:rPr lang="ru-RU" dirty="0" smtClean="0"/>
              <a:t>при этом, он не запрещает использование </a:t>
            </a:r>
            <a:r>
              <a:rPr lang="en-US" dirty="0" smtClean="0"/>
              <a:t>C++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 smtClean="0"/>
              <a:t>Также</a:t>
            </a:r>
            <a:r>
              <a:rPr lang="ru-RU" baseline="0" dirty="0" smtClean="0"/>
              <a:t> еще, </a:t>
            </a:r>
            <a:r>
              <a:rPr lang="en-US" baseline="0" dirty="0" smtClean="0"/>
              <a:t>game development</a:t>
            </a:r>
            <a:r>
              <a:rPr lang="ru-RU" baseline="0" dirty="0" smtClean="0"/>
              <a:t>, еще несколько лет назад</a:t>
            </a:r>
            <a:r>
              <a:rPr lang="en-US" baseline="0" dirty="0" smtClean="0"/>
              <a:t> </a:t>
            </a:r>
            <a:r>
              <a:rPr lang="ru-RU" baseline="0" dirty="0" smtClean="0"/>
              <a:t>для консолей компиляторы не имели поддержки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Аналогично, требования к </a:t>
            </a:r>
            <a:r>
              <a:rPr lang="ru-RU" baseline="0" dirty="0" err="1" smtClean="0"/>
              <a:t>высокопрозводительным</a:t>
            </a:r>
            <a:r>
              <a:rPr lang="ru-RU" baseline="0" dirty="0" smtClean="0"/>
              <a:t> системам, иногда не позволяют использовать исключения. Особенно раньше, когда исключения были дорогими. К тому же, когда говорят, что исключения не влияют на производительность, на самом деле лукавят. Имеется ввиду, что основной путь в программе не проседает по производительности, но если мы решим бросить исключение, то здесь нас ждет сюрприз.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 </a:t>
            </a:r>
            <a:r>
              <a:rPr lang="ru-RU" baseline="0" dirty="0" err="1" smtClean="0"/>
              <a:t>винде</a:t>
            </a:r>
            <a:r>
              <a:rPr lang="ru-RU" baseline="0" dirty="0" smtClean="0"/>
              <a:t>, чтобы бросить исключение реализация </a:t>
            </a:r>
            <a:r>
              <a:rPr lang="en-US" baseline="0" dirty="0" smtClean="0"/>
              <a:t>C++ </a:t>
            </a:r>
            <a:r>
              <a:rPr lang="ru-RU" baseline="0" dirty="0" err="1" smtClean="0"/>
              <a:t>рантайма</a:t>
            </a:r>
            <a:r>
              <a:rPr lang="ru-RU" baseline="0" dirty="0" smtClean="0"/>
              <a:t> вызывает функцию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CxxThrowException</a:t>
            </a:r>
            <a:r>
              <a:rPr lang="ru-RU" baseline="0" dirty="0" smtClean="0"/>
              <a:t>, которая в свою очередь зовет системную функцию </a:t>
            </a:r>
            <a:r>
              <a:rPr lang="en-US" baseline="0" dirty="0" err="1" smtClean="0"/>
              <a:t>RaiseException</a:t>
            </a:r>
            <a:r>
              <a:rPr lang="ru-RU" baseline="0" dirty="0" smtClean="0"/>
              <a:t>, которая уходит в ядро. Понятно, что просто вернуть код ошибки в этом случае будет дешевле.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кому-то интересно, я после доклада могу показать </a:t>
            </a:r>
            <a:r>
              <a:rPr lang="ru-RU" baseline="0" dirty="0" err="1" smtClean="0"/>
              <a:t>дизасм</a:t>
            </a:r>
            <a:r>
              <a:rPr lang="ru-RU" baseline="0" dirty="0" smtClean="0"/>
              <a:t> этих функций, чтобы убедиться наглядно.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Кроме всего прочего, есть всякие </a:t>
            </a:r>
            <a:r>
              <a:rPr lang="en-US" baseline="0" dirty="0" smtClean="0"/>
              <a:t>coding convention</a:t>
            </a:r>
            <a:r>
              <a:rPr lang="ru-RU" baseline="0" dirty="0" smtClean="0"/>
              <a:t>, ограничения среды. Например, кидать исключения из динамических библиотек очень плохо, </a:t>
            </a:r>
            <a:r>
              <a:rPr lang="ru-RU" baseline="0" dirty="0" err="1" smtClean="0"/>
              <a:t>потому-что</a:t>
            </a:r>
            <a:r>
              <a:rPr lang="ru-RU" baseline="0" dirty="0" smtClean="0"/>
              <a:t> могут быть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 приложения и самой библиотеки. На самом деле, в принципе, любому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объекту лучше не пересекать границы модулей, как раз из-за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, но об этом итак много где пишут и говорят.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взять тот-же </a:t>
            </a:r>
            <a:r>
              <a:rPr lang="en-US" baseline="0" dirty="0" smtClean="0"/>
              <a:t>google</a:t>
            </a:r>
            <a:r>
              <a:rPr lang="ru-RU" baseline="0" dirty="0" smtClean="0"/>
              <a:t>, то у них тоже запрещены исключения, но по-другому – там </a:t>
            </a:r>
            <a:r>
              <a:rPr lang="en-US" baseline="0" dirty="0" smtClean="0"/>
              <a:t>throw</a:t>
            </a:r>
            <a:r>
              <a:rPr lang="ru-RU" baseline="0" dirty="0" smtClean="0"/>
              <a:t> – это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::abort</a:t>
            </a:r>
            <a:r>
              <a:rPr lang="ru-RU" baseline="0" dirty="0" smtClean="0"/>
              <a:t>. Такой подход, используется, например, в </a:t>
            </a:r>
            <a:r>
              <a:rPr lang="ru-RU" baseline="0" dirty="0" err="1" smtClean="0"/>
              <a:t>хромиуме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5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потихоньку подходим к интересным вещам.</a:t>
            </a:r>
          </a:p>
          <a:p>
            <a:endParaRPr lang="ru-RU" dirty="0" smtClean="0"/>
          </a:p>
          <a:p>
            <a:r>
              <a:rPr lang="ru-RU" dirty="0" smtClean="0"/>
              <a:t>Какие есть ограничения</a:t>
            </a:r>
            <a:r>
              <a:rPr lang="ru-RU" baseline="0" dirty="0" smtClean="0"/>
              <a:t> в</a:t>
            </a:r>
            <a:r>
              <a:rPr lang="en-US" baseline="0" dirty="0" smtClean="0"/>
              <a:t> C++ </a:t>
            </a:r>
            <a:r>
              <a:rPr lang="ru-RU" baseline="0" dirty="0" smtClean="0"/>
              <a:t>без исключений? Вопрос к залу.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7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есть проблемы в этом коде в среде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Ну, мы</a:t>
            </a:r>
            <a:r>
              <a:rPr lang="ru-RU" baseline="0" dirty="0" smtClean="0"/>
              <a:t> же здесь выделяем память. Что будет, если мы не сможем выделить память под нашу строку, ну, в обычном </a:t>
            </a:r>
            <a:r>
              <a:rPr lang="en-US" baseline="0" dirty="0" smtClean="0"/>
              <a:t>C++</a:t>
            </a:r>
            <a:r>
              <a:rPr lang="ru-RU" baseline="0" dirty="0" smtClean="0"/>
              <a:t> у нас будет исключение. В среде без исключений этот код либо не скомпилируется, либо </a:t>
            </a:r>
            <a:r>
              <a:rPr lang="ru-RU" baseline="0" dirty="0" err="1" smtClean="0"/>
              <a:t>скорет</a:t>
            </a:r>
            <a:r>
              <a:rPr lang="ru-RU" baseline="0" dirty="0" smtClean="0"/>
              <a:t>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 памяти, что еще хуже.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самом деле, в прошлых докладах, посвященных теме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я показывал, что стандартная библиотека </a:t>
            </a:r>
            <a:r>
              <a:rPr lang="en-US" baseline="0" dirty="0" smtClean="0"/>
              <a:t>C++</a:t>
            </a:r>
            <a:r>
              <a:rPr lang="ru-RU" baseline="0" dirty="0" smtClean="0"/>
              <a:t> по большей части не пригодна к использованию в такой среде. И я предлагал варианты, как можно </a:t>
            </a:r>
            <a:r>
              <a:rPr lang="ru-RU" baseline="0" dirty="0" err="1" smtClean="0"/>
              <a:t>задизайнить</a:t>
            </a:r>
            <a:r>
              <a:rPr lang="ru-RU" baseline="0" dirty="0" smtClean="0"/>
              <a:t> библиотеку для того, чтобы она могла работать в среде без исключений.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пофантазируем. Например,</a:t>
            </a:r>
            <a:r>
              <a:rPr lang="ru-RU" baseline="0" dirty="0" smtClean="0"/>
              <a:t> наша библиотека может предоставлять вот такой конструктор, с </a:t>
            </a:r>
            <a:r>
              <a:rPr lang="en-US" baseline="0" dirty="0" err="1" smtClean="0"/>
              <a:t>error_condition</a:t>
            </a:r>
            <a:r>
              <a:rPr lang="ru-RU" baseline="0" dirty="0" smtClean="0"/>
              <a:t>. И мы бы смогли обработать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всегда ли этот подход нас спасет?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35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есть еще конструкторы копирования и операторы</a:t>
            </a:r>
            <a:r>
              <a:rPr lang="ru-RU" baseline="0" dirty="0" smtClean="0"/>
              <a:t> присваивания. С ними проблема заключается в том, что мы не можем поменять их сигнатуру. Если мы в конструктор копирования добавим еще аргумент, то он перестанет быть конструктором копирования, и будет каким-то другим конструктором. И при этом, компилятор попытается сгенерировать дефолтный конструктор копирования. То есть, то что раньше работало нам во благо, теперь оборачивается против нас.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оператором присваивания ситуация несколько иная, компилятор вообще нам запретит добавить еще один параметр в наш оператор.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что все вот так плохо.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39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Вместо этого, мы можем использовать например, вот такой метод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который возвращает ошибку.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Опять же, повторюсь. Мы сейчас с вами фантазируем, этого нет в стандартной библиотеке. Мы рассматриваем варианты, как это может быть реализовано.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8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18.02.2017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First level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lexey.kutumov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graholic/simple_vector" TargetMode="External"/><Relationship Id="rId4" Type="http://schemas.openxmlformats.org/officeDocument/2006/relationships/hyperlink" Target="https://github.com/prograholi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without exceptions, part 3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Alexey</a:t>
            </a:r>
            <a:r>
              <a:rPr lang="en-US" dirty="0" smtClean="0"/>
              <a:t> </a:t>
            </a:r>
            <a:r>
              <a:rPr lang="en-US" dirty="0" err="1" smtClean="0"/>
              <a:t>Kutumov</a:t>
            </a:r>
            <a:endParaRPr lang="ru-RU" dirty="0" smtClean="0"/>
          </a:p>
          <a:p>
            <a:r>
              <a:rPr lang="en-US" smtClean="0"/>
              <a:t>Senior software </a:t>
            </a:r>
            <a:r>
              <a:rPr lang="en-US" dirty="0" smtClean="0"/>
              <a:t>engineer at </a:t>
            </a:r>
            <a:r>
              <a:rPr lang="en-US" dirty="0" err="1" smtClean="0"/>
              <a:t>Kaspersky</a:t>
            </a:r>
            <a:r>
              <a:rPr lang="en-US" dirty="0" smtClean="0"/>
              <a:t> Lab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95116483"/>
              </p:ext>
            </p:extLst>
          </p:nvPr>
        </p:nvGraphicFramePr>
        <p:xfrm>
          <a:off x="352743" y="1743658"/>
          <a:ext cx="8426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исключений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кидает исключение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возвращает ошибку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r>
                        <a:rPr lang="ru-RU" baseline="0" dirty="0" smtClean="0"/>
                        <a:t> копирования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Двухфазная инициализация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Оператор</a:t>
                      </a:r>
                      <a:r>
                        <a:rPr lang="ru-RU" baseline="0" dirty="0" smtClean="0"/>
                        <a:t> присваивания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копирования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С++ без исключений вынуждает программиста ослаблять инварианты класса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С++ без исключений вынуждает программиста писать больше кода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(expr) expr;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alexey.kutumov@gmail.com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github.com/prograholic/simple_vector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400" dirty="0" smtClean="0"/>
              <a:t>Зачем</a:t>
            </a:r>
            <a:endParaRPr lang="en-US" sz="2400" dirty="0" smtClean="0"/>
          </a:p>
          <a:p>
            <a:r>
              <a:rPr lang="en-US" sz="2400" dirty="0" err="1" smtClean="0"/>
              <a:t>vector_base</a:t>
            </a:r>
            <a:endParaRPr lang="en-US" sz="2400" dirty="0" smtClean="0"/>
          </a:p>
          <a:p>
            <a:r>
              <a:rPr lang="en-US" sz="2400" dirty="0" smtClean="0"/>
              <a:t>methods w/o size modifications</a:t>
            </a:r>
          </a:p>
          <a:p>
            <a:r>
              <a:rPr lang="en-US" sz="2400" dirty="0" smtClean="0"/>
              <a:t>reserve</a:t>
            </a:r>
          </a:p>
          <a:p>
            <a:r>
              <a:rPr lang="en-US" sz="2400" dirty="0" smtClean="0"/>
              <a:t>insert</a:t>
            </a:r>
          </a:p>
          <a:p>
            <a:r>
              <a:rPr lang="en-US" sz="2400" dirty="0" smtClean="0"/>
              <a:t>erase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Profit!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 нужен </a:t>
            </a:r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ru-RU" dirty="0"/>
              <a:t>без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ru-RU" sz="1600" b="1" strike="sngStrik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C2980: C++ exception handling is not supported with /kernel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 programming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development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High-performance software (trading systems)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0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35EFE6-ED36-44A8-992E-657AFD707955}">
  <ds:schemaRefs>
    <ds:schemaRef ds:uri="http://purl.org/dc/terms/"/>
    <ds:schemaRef ds:uri="http://schemas.openxmlformats.org/package/2006/metadata/core-properties"/>
    <ds:schemaRef ds:uri="8a09c138-3bb3-4bc6-a8a7-2afac9fb1b9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1882</Words>
  <Application>Microsoft Office PowerPoint</Application>
  <PresentationFormat>On-screen Show (16:9)</PresentationFormat>
  <Paragraphs>278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Lab Gothic Book</vt:lpstr>
      <vt:lpstr>Custom Design</vt:lpstr>
      <vt:lpstr>Main</vt:lpstr>
      <vt:lpstr>C++ without exceptions, part 3</vt:lpstr>
      <vt:lpstr>agenda</vt:lpstr>
      <vt:lpstr>PowerPoint Presentation</vt:lpstr>
      <vt:lpstr>C++ без исключений</vt:lpstr>
      <vt:lpstr>C++ без исключений</vt:lpstr>
      <vt:lpstr>PowerPoint Presentation</vt:lpstr>
      <vt:lpstr>ограничения</vt:lpstr>
      <vt:lpstr>ограничения</vt:lpstr>
      <vt:lpstr>ограничения</vt:lpstr>
      <vt:lpstr>ограничения</vt:lpstr>
      <vt:lpstr>ограничения</vt:lpstr>
      <vt:lpstr>проблемы</vt:lpstr>
      <vt:lpstr>проблемы</vt:lpstr>
      <vt:lpstr>проблемы</vt:lpstr>
      <vt:lpstr>проблемы</vt:lpstr>
      <vt:lpstr>проблемы</vt:lpstr>
      <vt:lpstr>проблемы</vt:lpstr>
      <vt:lpstr>LET'S TALK?</vt:lpstr>
      <vt:lpstr>PowerPoint Presentation</vt:lpstr>
      <vt:lpstr>PLACEHOLDER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1591</cp:revision>
  <dcterms:created xsi:type="dcterms:W3CDTF">2013-03-22T11:06:22Z</dcterms:created>
  <dcterms:modified xsi:type="dcterms:W3CDTF">2017-02-19T07:22:05Z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