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3"/>
  </p:notesMasterIdLst>
  <p:handoutMasterIdLst>
    <p:handoutMasterId r:id="rId34"/>
  </p:handoutMasterIdLst>
  <p:sldIdLst>
    <p:sldId id="256" r:id="rId6"/>
    <p:sldId id="268" r:id="rId7"/>
    <p:sldId id="292" r:id="rId8"/>
    <p:sldId id="323" r:id="rId9"/>
    <p:sldId id="328" r:id="rId10"/>
    <p:sldId id="325" r:id="rId11"/>
    <p:sldId id="327" r:id="rId12"/>
    <p:sldId id="330" r:id="rId13"/>
    <p:sldId id="331" r:id="rId14"/>
    <p:sldId id="336" r:id="rId15"/>
    <p:sldId id="337" r:id="rId16"/>
    <p:sldId id="338" r:id="rId17"/>
    <p:sldId id="339" r:id="rId18"/>
    <p:sldId id="340" r:id="rId19"/>
    <p:sldId id="341" r:id="rId20"/>
    <p:sldId id="335" r:id="rId21"/>
    <p:sldId id="342" r:id="rId22"/>
    <p:sldId id="343" r:id="rId23"/>
    <p:sldId id="345" r:id="rId24"/>
    <p:sldId id="346" r:id="rId25"/>
    <p:sldId id="352" r:id="rId26"/>
    <p:sldId id="350" r:id="rId27"/>
    <p:sldId id="267" r:id="rId28"/>
    <p:sldId id="347" r:id="rId29"/>
    <p:sldId id="349" r:id="rId30"/>
    <p:sldId id="348" r:id="rId31"/>
    <p:sldId id="351" r:id="rId32"/>
  </p:sldIdLst>
  <p:sldSz cx="9144000" cy="5143500" type="screen16x9"/>
  <p:notesSz cx="6669088" cy="9926638"/>
  <p:custDataLst>
    <p:tags r:id="rId35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BB5"/>
    <a:srgbClr val="00695D"/>
    <a:srgbClr val="027A7A"/>
    <a:srgbClr val="258D86"/>
    <a:srgbClr val="65A49C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65188" autoAdjust="0"/>
  </p:normalViewPr>
  <p:slideViewPr>
    <p:cSldViewPr snapToObjects="1" showGuides="1">
      <p:cViewPr varScale="1">
        <p:scale>
          <a:sx n="95" d="100"/>
          <a:sy n="95" d="100"/>
        </p:scale>
        <p:origin x="1686" y="84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23.01.2017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23.01.2017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endParaRPr lang="ru-RU" sz="15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</a:t>
            </a:r>
            <a:r>
              <a:rPr lang="en-US" baseline="0" dirty="0" smtClean="0"/>
              <a:t>spoofing</a:t>
            </a:r>
            <a:r>
              <a:rPr lang="ru-RU" baseline="0" dirty="0" smtClean="0"/>
              <a:t> – процесс подмены пользователя или программы.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Эта атака возникает в том случае, если нет механизма проверки подлинности (аутентификации).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</a:t>
            </a:r>
            <a:r>
              <a:rPr lang="ru-RU" baseline="0" dirty="0" err="1" smtClean="0"/>
              <a:t>спуфинг</a:t>
            </a:r>
            <a:r>
              <a:rPr lang="ru-RU" baseline="0" dirty="0" smtClean="0"/>
              <a:t> </a:t>
            </a:r>
            <a:r>
              <a:rPr lang="en-US" baseline="0" dirty="0" smtClean="0"/>
              <a:t>e-mail: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smtClean="0"/>
              <a:t>e-mail</a:t>
            </a:r>
            <a:r>
              <a:rPr lang="ru-RU" baseline="0" dirty="0" smtClean="0"/>
              <a:t> есть поле «отправитель», эту информацию можно легко подделать. Если пользователь ответит на такое письмо, то оно будет доставлено злоумышленнику вместо легитимного пользователя.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54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Tampering</a:t>
            </a:r>
            <a:r>
              <a:rPr lang="ru-RU" baseline="0" dirty="0" smtClean="0"/>
              <a:t> – процесс подмены данных, или же процесс подмены исполняемого файла.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качестве примера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 можно рассмотреть опять –же электронную почту.</a:t>
            </a:r>
          </a:p>
          <a:p>
            <a:r>
              <a:rPr lang="ru-RU" baseline="0" dirty="0" smtClean="0"/>
              <a:t>Злоумышленник может перехватить ваше письмо, поменять его содержимое и вы об этом никак не узнаете.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важно, </a:t>
            </a:r>
            <a:r>
              <a:rPr lang="en-US" baseline="0" dirty="0" smtClean="0"/>
              <a:t>tampering</a:t>
            </a:r>
            <a:r>
              <a:rPr lang="ru-RU" baseline="0" dirty="0" smtClean="0"/>
              <a:t>-у подвержены не только данные, но и исполняемые модули: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злоумышленник может подменить приложение, </a:t>
            </a:r>
            <a:r>
              <a:rPr lang="en-US" baseline="0" dirty="0" smtClean="0"/>
              <a:t>DLL</a:t>
            </a:r>
            <a:r>
              <a:rPr lang="ru-RU" baseline="0" dirty="0" smtClean="0"/>
              <a:t>, скрипт на свой, и если у вашей системы нет проверки целостности, то вы об этом никак не узнаете и запустите зловредное приложение.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60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Repudiation – </a:t>
            </a:r>
            <a:r>
              <a:rPr lang="ru-RU" baseline="0" dirty="0" smtClean="0"/>
              <a:t>это процесс заметания следов.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если данные пользователя были скомпрометированы – например, все знают логин/пароль для входа в какую-нибудь систему.</a:t>
            </a:r>
          </a:p>
          <a:p>
            <a:r>
              <a:rPr lang="ru-RU" baseline="0" dirty="0" smtClean="0"/>
              <a:t>В этом случае, если </a:t>
            </a:r>
            <a:r>
              <a:rPr lang="ru-RU" baseline="0" dirty="0" err="1" smtClean="0"/>
              <a:t>злоумышленик</a:t>
            </a:r>
            <a:r>
              <a:rPr lang="ru-RU" baseline="0" dirty="0" smtClean="0"/>
              <a:t> завладеет такими данными, то он сможет выполнить несанкционированные действия, и никто не сможет выяснить, кто же на самом деле осуществил эти действия.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Кто может еще привести пример </a:t>
            </a:r>
            <a:r>
              <a:rPr lang="en-US" baseline="0" dirty="0" smtClean="0"/>
              <a:t>repudiation</a:t>
            </a:r>
            <a:r>
              <a:rPr lang="ru-RU" baseline="0" dirty="0" smtClean="0"/>
              <a:t> – например, у нас есть система, которая фиксирует количество неуспешных попыток логина.</a:t>
            </a:r>
          </a:p>
          <a:p>
            <a:r>
              <a:rPr lang="ru-RU" baseline="0" dirty="0" smtClean="0"/>
              <a:t>Если данная информация (о неуспешных попытках логина) не защищена должным образом, то злоумышленник может удалить всю информацию о неуспешных попытках логина.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при этом злоумышленник может и не получить доступ к системе, однако информация о неуспешном логине исчезнет.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Information disclosure – </a:t>
            </a:r>
            <a:r>
              <a:rPr lang="ru-RU" baseline="0" dirty="0" smtClean="0"/>
              <a:t>это несанкционированное раскрытие данных.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можно придумать несколько примеров: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вы передаете секретную информацию по незащищенному каналу – например </a:t>
            </a:r>
            <a:r>
              <a:rPr lang="en-US" baseline="0" dirty="0" smtClean="0"/>
              <a:t>http.</a:t>
            </a:r>
            <a:r>
              <a:rPr lang="ru-RU" baseline="0" dirty="0" smtClean="0"/>
              <a:t> В этом случае злоумышленник с помощью обычного </a:t>
            </a:r>
            <a:r>
              <a:rPr lang="ru-RU" baseline="0" dirty="0" err="1" smtClean="0"/>
              <a:t>снифера</a:t>
            </a:r>
            <a:r>
              <a:rPr lang="ru-RU" baseline="0" dirty="0" smtClean="0"/>
              <a:t> пакетов может получить всю вашу информацию.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Какие еще есть варианты несанкционированного раскрытия информации?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отладочная печать. Программист для целей отладки включил печать логина и пароля на экран.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вам и угроза.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5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Вариант «отказ в обслуживании» наверное, самый простой.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наверняка слышали о </a:t>
            </a:r>
            <a:r>
              <a:rPr lang="en-US" baseline="0" dirty="0" err="1" smtClean="0"/>
              <a:t>DoS</a:t>
            </a:r>
            <a:r>
              <a:rPr lang="ru-RU" baseline="0" dirty="0" smtClean="0"/>
              <a:t> атаках и </a:t>
            </a:r>
            <a:r>
              <a:rPr lang="en-US" baseline="0" dirty="0" smtClean="0"/>
              <a:t>DDoS</a:t>
            </a:r>
            <a:r>
              <a:rPr lang="ru-RU" baseline="0" dirty="0" smtClean="0"/>
              <a:t> атаках, когда с помощью огромного числа компьютеров организуют одновременные запросы к серверу. Сервер не выдерживает такой нагрузки и падает. При этом легитимные пользователи не могут получить доступ к сервису.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Что еще может быть причиной отказа в обслуживании.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мы можем испортить конфигурационный файл программы, из за этого программа не сможет запуститься.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84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Несанкционированное получение привилегий.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система, в которой есть два пользователя: </a:t>
            </a:r>
            <a:r>
              <a:rPr lang="en-US" baseline="0" dirty="0" smtClean="0"/>
              <a:t>user</a:t>
            </a:r>
            <a:r>
              <a:rPr lang="ru-RU" baseline="0" dirty="0" smtClean="0"/>
              <a:t> и </a:t>
            </a:r>
            <a:r>
              <a:rPr lang="en-US" baseline="0" dirty="0" smtClean="0"/>
              <a:t>admin</a:t>
            </a:r>
            <a:r>
              <a:rPr lang="ru-RU" baseline="0" dirty="0" smtClean="0"/>
              <a:t>. Причем пользователь </a:t>
            </a:r>
            <a:r>
              <a:rPr lang="en-US" baseline="0" dirty="0" smtClean="0"/>
              <a:t>admin</a:t>
            </a:r>
            <a:r>
              <a:rPr lang="ru-RU" baseline="0" dirty="0" smtClean="0"/>
              <a:t> обладает более мощными привилегиями, чем</a:t>
            </a:r>
            <a:r>
              <a:rPr lang="en-US" baseline="0" dirty="0" smtClean="0"/>
              <a:t> user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Злоумышленник обладая только логином и паролем </a:t>
            </a:r>
            <a:r>
              <a:rPr lang="en-US" baseline="0" dirty="0" smtClean="0"/>
              <a:t>user</a:t>
            </a:r>
            <a:r>
              <a:rPr lang="ru-RU" baseline="0" dirty="0" smtClean="0"/>
              <a:t> может совершать действия, которые доступны только администратору.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6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Теперь, что такое моделирование угроз?</a:t>
            </a:r>
          </a:p>
          <a:p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Чтобы понимать, что угрожает нашей программе, мы должны идентифицировать угрозу. </a:t>
            </a:r>
          </a:p>
          <a:p>
            <a:pPr marL="0" indent="0">
              <a:buNone/>
            </a:pPr>
            <a:r>
              <a:rPr lang="ru-RU" baseline="0" dirty="0" smtClean="0"/>
              <a:t>Что это значит?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Давайте рассмотрим пример. Допустим у нас есть некая система, вход в которую осуществляется по логину и паролю.</a:t>
            </a:r>
          </a:p>
          <a:p>
            <a:pPr marL="0" indent="0">
              <a:buNone/>
            </a:pPr>
            <a:r>
              <a:rPr lang="ru-RU" baseline="0" dirty="0" smtClean="0"/>
              <a:t>Логины и пароли хранятся в обычном текстовом файле на этом же компьютере.</a:t>
            </a:r>
          </a:p>
          <a:p>
            <a:pPr marL="0" indent="0">
              <a:buNone/>
            </a:pPr>
            <a:r>
              <a:rPr lang="ru-RU" baseline="0" dirty="0" smtClean="0"/>
              <a:t>Давайте идентифицируем угрозу. Можно своими словами.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После этого мы должны все угрозы составить в список, чтобы он был перед глазами.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в конце мы должны эти угрозы </a:t>
            </a:r>
            <a:r>
              <a:rPr lang="ru-RU" baseline="0" dirty="0" err="1" smtClean="0"/>
              <a:t>приоритезировать</a:t>
            </a:r>
            <a:r>
              <a:rPr lang="ru-RU" baseline="0" dirty="0" smtClean="0"/>
              <a:t>. Важно понимать, какие угрозы наиболее реальны, какие нет. Какие угрозы несут большой вред системе, какие нет. В общем нужно угрозы переупорядочить, и работать с ними начиная с самой важной.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52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Давайте вернемся к пункту 1 – идентификация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мы это будем делать?</a:t>
            </a:r>
          </a:p>
          <a:p>
            <a:r>
              <a:rPr lang="ru-RU" baseline="0" dirty="0" smtClean="0"/>
              <a:t>Можно с наскоку навалиться на весь проект. Но такой подход вряд ли нам поможет при моделировании угроз в более-менее серьезном проекте.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Опять же, есть формальный подход к идентификации и поиску всех угроз – это </a:t>
            </a:r>
            <a:r>
              <a:rPr lang="en-US" baseline="0" dirty="0" smtClean="0"/>
              <a:t>Data Flow </a:t>
            </a:r>
            <a:r>
              <a:rPr lang="ru-RU" baseline="0" dirty="0" smtClean="0"/>
              <a:t>Диаграммы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288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принципе все элементы, которые участвуют в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по каждому поговорим более подробно:</a:t>
            </a:r>
          </a:p>
          <a:p>
            <a:endParaRPr lang="ru-RU" baseline="0" dirty="0" smtClean="0"/>
          </a:p>
          <a:p>
            <a:r>
              <a:rPr lang="en-US" baseline="0" dirty="0" smtClean="0"/>
              <a:t>External entity</a:t>
            </a:r>
            <a:r>
              <a:rPr lang="ru-RU" baseline="0" dirty="0" smtClean="0"/>
              <a:t> – это внешняя по отношению к нашей компоненте сущность – это либо пользователь, либо удаленный сервер, либо другое приложение. Важно – это активная сущность – то есть это не данные.</a:t>
            </a:r>
          </a:p>
          <a:p>
            <a:endParaRPr lang="ru-RU" baseline="0" dirty="0" smtClean="0"/>
          </a:p>
          <a:p>
            <a:r>
              <a:rPr lang="en-US" baseline="0" dirty="0" smtClean="0"/>
              <a:t>Process – </a:t>
            </a:r>
            <a:r>
              <a:rPr lang="ru-RU" baseline="0" dirty="0" smtClean="0"/>
              <a:t>это собственно наш исполняемый модуль, который выполняет полезные действия. Таких процессов может быть несколько. Например, обычные потоки </a:t>
            </a:r>
            <a:r>
              <a:rPr lang="en-US" baseline="0" dirty="0" smtClean="0"/>
              <a:t>(thread)</a:t>
            </a:r>
            <a:r>
              <a:rPr lang="ru-RU" baseline="0" dirty="0" smtClean="0"/>
              <a:t> могут быть такими процессами. Могут быть разные приложения,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Data store – </a:t>
            </a:r>
            <a:r>
              <a:rPr lang="ru-RU" baseline="0" dirty="0" smtClean="0"/>
              <a:t>это всевозможные хранилища данных. Это могут быть как данные на диске, так и в памяти (если это имеет смысл). Это может быть база данных, реестр, </a:t>
            </a:r>
            <a:r>
              <a:rPr lang="ru-RU" baseline="0" dirty="0" err="1" smtClean="0"/>
              <a:t>конфиг</a:t>
            </a:r>
            <a:r>
              <a:rPr lang="ru-RU" baseline="0" dirty="0" smtClean="0"/>
              <a:t>-файл и т.д.</a:t>
            </a:r>
          </a:p>
          <a:p>
            <a:endParaRPr lang="ru-RU" baseline="0" dirty="0" smtClean="0"/>
          </a:p>
          <a:p>
            <a:r>
              <a:rPr lang="en-US" baseline="0" dirty="0" smtClean="0"/>
              <a:t>Trust boundary</a:t>
            </a:r>
            <a:r>
              <a:rPr lang="ru-RU" baseline="0" dirty="0" smtClean="0"/>
              <a:t> – это граница, позволяющая объединить несколько процессов в одну группу. Например, если несколько процессов выполняются под одним и тем же пользователем, то их можно объединить в одну группу.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Также можно отсекать границы доверия, например, когда данные уходят или приходят по сети, то это тоже граница доверия – только в этом случае она будет называться по другому – граница доверия локальной машины.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все это звучит по умному, давайте я вам покажу наглядный пример, как нарисовать такую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0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в качестве примера я привел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диаграмму какого-то сервера, который принимает запросы по сети от пользователя и складывает их в базу.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02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табличка, облегчающая анализ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 на наличие угроз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 соответствии с этой табличкой вы можете проводить быстрый анализ угроз.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73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Ну и напоследок, один вопрос, что мы со всей этой информацией будем делать?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Вот мы построили </a:t>
            </a:r>
            <a:r>
              <a:rPr lang="en-US" baseline="0" dirty="0" smtClean="0"/>
              <a:t>DFD</a:t>
            </a:r>
            <a:r>
              <a:rPr lang="ru-RU" baseline="0" dirty="0" smtClean="0"/>
              <a:t> диаграммы, выписали все угрозы. Что теперь с этим делать.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</a:t>
            </a:r>
            <a:r>
              <a:rPr lang="en-US" baseline="0" dirty="0" smtClean="0"/>
              <a:t>SDL </a:t>
            </a:r>
            <a:r>
              <a:rPr lang="ru-RU" baseline="0" dirty="0" smtClean="0"/>
              <a:t>есть такое понятие </a:t>
            </a:r>
            <a:r>
              <a:rPr lang="en-US" baseline="0" dirty="0" smtClean="0"/>
              <a:t>threat mitigation – </a:t>
            </a:r>
            <a:r>
              <a:rPr lang="ru-RU" baseline="0" dirty="0" smtClean="0"/>
              <a:t>смягчение угрозы.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такая последовательность действий, которая призвана уменьшить угрозу до приемлемого уровня, или совсем от нее избавиться.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Бывают разные способы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угроз: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Например, мы можем на этапе дизайна переработать (или вообще убрать) потоки данных или приложение, так что угроза исчезнет.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использовать какую-то стандартную </a:t>
            </a:r>
            <a:r>
              <a:rPr lang="ru-RU" baseline="0" dirty="0" err="1" smtClean="0"/>
              <a:t>митигацию</a:t>
            </a:r>
            <a:r>
              <a:rPr lang="ru-RU" baseline="0" dirty="0" smtClean="0"/>
              <a:t> (об этом позже).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Мы можем внести описание угрозы в публичную документацию к нашей программе. Например: внимание, данная программа не обеспечивает конфиденциальности данных. Пожалуйста, используйте другие программы по защите данных, например </a:t>
            </a:r>
            <a:r>
              <a:rPr lang="en-US" baseline="0" dirty="0" err="1" smtClean="0"/>
              <a:t>GnuPG</a:t>
            </a:r>
            <a:r>
              <a:rPr lang="ru-RU" baseline="0" dirty="0" smtClean="0"/>
              <a:t>. Или, для того чтобы обезопасить себя от утечки данных, настройте </a:t>
            </a:r>
            <a:r>
              <a:rPr lang="en-US" baseline="0" dirty="0" err="1" smtClean="0"/>
              <a:t>FireWall</a:t>
            </a:r>
            <a:r>
              <a:rPr lang="ru-RU" baseline="0" dirty="0" smtClean="0"/>
              <a:t>, так чтобы он блокировал все соединения на порту 8080.</a:t>
            </a:r>
          </a:p>
          <a:p>
            <a:pPr marL="342900" marR="0" lvl="0" indent="-34290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477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Здесь представлены стандартные варианты </a:t>
            </a:r>
            <a:r>
              <a:rPr lang="ru-RU" baseline="0" dirty="0" err="1" smtClean="0"/>
              <a:t>митигации</a:t>
            </a:r>
            <a:r>
              <a:rPr lang="ru-RU" baseline="0" dirty="0" smtClean="0"/>
              <a:t> </a:t>
            </a:r>
            <a:r>
              <a:rPr lang="ru-RU" baseline="0" smtClean="0"/>
              <a:t>угроз.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912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Дискас</a:t>
            </a:r>
            <a:r>
              <a:rPr lang="ru-R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90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859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396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57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я хочу рассказать об</a:t>
            </a:r>
            <a:r>
              <a:rPr lang="ru-RU" baseline="0" dirty="0" smtClean="0"/>
              <a:t> одном подходе к проектированию ПО в контексте безопасности (</a:t>
            </a:r>
            <a:r>
              <a:rPr lang="en-US" baseline="0" dirty="0" smtClean="0"/>
              <a:t>security)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Давайте сначала поговорим о том, что такое проектирование ПО.</a:t>
            </a:r>
            <a:endParaRPr lang="en-US" baseline="0" dirty="0" smtClean="0"/>
          </a:p>
          <a:p>
            <a:r>
              <a:rPr lang="ru-RU" baseline="0" dirty="0" smtClean="0"/>
              <a:t>Кто-нибудь знает, 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вариант - собирается толпа народу и все начинают усиленно думать, как нам написать программу.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 что должно учитываться при дизайне ПО?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целом так оно и есть. Проблема в том, что если мы будем </a:t>
            </a:r>
            <a:r>
              <a:rPr lang="ru-RU" baseline="0" dirty="0" err="1" smtClean="0"/>
              <a:t>дизайнить</a:t>
            </a:r>
            <a:r>
              <a:rPr lang="ru-RU" baseline="0" dirty="0" smtClean="0"/>
              <a:t> наше приложение таким образом, то мы упустим кучу важных деталей.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49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этого есть различные чек-листы для дизайна ПО, например:</a:t>
            </a:r>
          </a:p>
          <a:p>
            <a:endParaRPr lang="ru-RU" baseline="0" dirty="0" smtClean="0"/>
          </a:p>
          <a:p>
            <a:pPr marL="342900" indent="-342900">
              <a:buAutoNum type="arabicPeriod"/>
            </a:pPr>
            <a:r>
              <a:rPr lang="ru-RU" baseline="0" dirty="0" smtClean="0"/>
              <a:t>Описание поведения программы (структуры данных).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Требования к внешней среде (версия ОС, кол-во памяти, </a:t>
            </a:r>
            <a:r>
              <a:rPr lang="en-US" baseline="0" dirty="0" smtClean="0"/>
              <a:t>CPU</a:t>
            </a:r>
            <a:r>
              <a:rPr lang="ru-RU" baseline="0" dirty="0" smtClean="0"/>
              <a:t> и т.д.)</a:t>
            </a:r>
          </a:p>
          <a:p>
            <a:pPr marL="342900" indent="-342900">
              <a:buAutoNum type="arabicPeriod"/>
            </a:pPr>
            <a:r>
              <a:rPr lang="ru-RU" dirty="0" smtClean="0"/>
              <a:t>Механизм обработки ошибок и реагирования на нештатные</a:t>
            </a:r>
            <a:r>
              <a:rPr lang="ru-RU" baseline="0" dirty="0" smtClean="0"/>
              <a:t> ситуации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Взаимодействие с другими модулями и компонентами. Сюда же относится влияние программы на</a:t>
            </a:r>
            <a:r>
              <a:rPr lang="ru-RU" baseline="0" dirty="0" smtClean="0"/>
              <a:t> другие компоненты системы (ОС и т.д.).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Требования к безопасности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Известные</a:t>
            </a:r>
            <a:r>
              <a:rPr lang="ru-RU" baseline="0" dirty="0" smtClean="0"/>
              <a:t> ограничения и проблемы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Собственно,</a:t>
            </a:r>
            <a:r>
              <a:rPr lang="ru-RU" baseline="0" dirty="0" smtClean="0"/>
              <a:t> дизайн ПО можно осуществлять в соответствии с такими чек-листами.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Мы с вами рассмотрим последний пункт нашего чек листа – требования к безопасности.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То что этот пункт идет предпоследним, не значит, что его нужно рассматривать в предпоследнюю очередь.</a:t>
            </a:r>
          </a:p>
          <a:p>
            <a:pPr marL="0" indent="0">
              <a:buNone/>
            </a:pPr>
            <a:r>
              <a:rPr lang="ru-RU" baseline="0" dirty="0" smtClean="0"/>
              <a:t>Наоборот, все пункты равнозначны, и все они должны быть рассмотрены с учетом влияния других пунктов. Ну кроме быть может последнего пункта. Он формируется обычно в конце, когда мы все учли, но не можем реализовать требование по каким-то причинам. Например, реализация алгоритма, требует больше 4</a:t>
            </a:r>
            <a:r>
              <a:rPr lang="en-US" baseline="0" dirty="0" smtClean="0"/>
              <a:t>G</a:t>
            </a:r>
            <a:r>
              <a:rPr lang="ru-RU" baseline="0" dirty="0" smtClean="0"/>
              <a:t> памяти, а сторонняя библиотека может работать только в 32-х битном режиме.</a:t>
            </a:r>
          </a:p>
          <a:p>
            <a:pPr marL="0" indent="0">
              <a:buNone/>
            </a:pPr>
            <a:r>
              <a:rPr lang="ru-RU" baseline="0" dirty="0" smtClean="0"/>
              <a:t>Переделка библиотеки под 64 бита потребует существенных доработок. И т.д.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Например, требования к безопасности могут накладывать ограничение на внешнее окружение. Например, использовать версию библиотеки фиксированной версии (в которой, например, нет уязвимости, или наоборот есть новая </a:t>
            </a:r>
            <a:r>
              <a:rPr lang="en-US" baseline="0" dirty="0" smtClean="0"/>
              <a:t>security </a:t>
            </a:r>
            <a:r>
              <a:rPr lang="ru-RU" baseline="0" dirty="0" err="1" smtClean="0"/>
              <a:t>фича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61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кратко поговорим об </a:t>
            </a:r>
            <a:r>
              <a:rPr lang="en-US" baseline="0" dirty="0" smtClean="0"/>
              <a:t>SDL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Я не знаю, кто первым придумал эту методологию, но судя по всему это был </a:t>
            </a:r>
            <a:r>
              <a:rPr lang="en-US" baseline="0" dirty="0" smtClean="0"/>
              <a:t>Microsoft</a:t>
            </a:r>
            <a:r>
              <a:rPr lang="ru-RU" baseline="0" dirty="0" smtClean="0"/>
              <a:t>.</a:t>
            </a:r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Вообще вопрос, кто-нибудь уже знаком с этой методологией?</a:t>
            </a:r>
          </a:p>
          <a:p>
            <a:endParaRPr lang="ru-RU" baseline="0" dirty="0" smtClean="0"/>
          </a:p>
          <a:p>
            <a:r>
              <a:rPr lang="en-US" baseline="0" dirty="0" smtClean="0"/>
              <a:t>SDL</a:t>
            </a:r>
            <a:r>
              <a:rPr lang="ru-RU" baseline="0" dirty="0" smtClean="0"/>
              <a:t> расшифровывается как </a:t>
            </a:r>
            <a:r>
              <a:rPr lang="en-US" baseline="0" dirty="0" smtClean="0"/>
              <a:t>Security Development Lifecycle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последнее слово – это </a:t>
            </a:r>
            <a:r>
              <a:rPr lang="en-US" baseline="0" dirty="0" smtClean="0"/>
              <a:t>lifecycle. </a:t>
            </a:r>
            <a:r>
              <a:rPr lang="ru-RU" baseline="0" dirty="0" smtClean="0"/>
              <a:t>Это означает, что это постоянный процесс, который работает на протяжении всего цикла разработки и поддержки нашего ПО.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практику</a:t>
            </a:r>
            <a:r>
              <a:rPr lang="en-US" baseline="0" dirty="0" smtClean="0"/>
              <a:t> SDL</a:t>
            </a:r>
            <a:r>
              <a:rPr lang="ru-RU" baseline="0" dirty="0" smtClean="0"/>
              <a:t> включается много всяких вещей.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8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здесь вы видите такую скучную картинку. На ней указан полный процесс </a:t>
            </a:r>
            <a:r>
              <a:rPr lang="en-US" baseline="0" dirty="0" smtClean="0"/>
              <a:t>SDL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Тут очень много пунктов, но не все пункты должны выполняться разработчиком.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из интересного – это пункты реализация и проверка: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Применение утвержденных инструментов – сюда входит все: язык программирования, </a:t>
            </a:r>
            <a:r>
              <a:rPr lang="en-US" baseline="0" dirty="0" smtClean="0"/>
              <a:t>IDE</a:t>
            </a:r>
            <a:r>
              <a:rPr lang="ru-RU" baseline="0" dirty="0" smtClean="0"/>
              <a:t>, утилиты для работы, сторонние библиотеки и т.д.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Отказ от небезопасных функций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Статический анализ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Динамический анализ</a:t>
            </a:r>
          </a:p>
          <a:p>
            <a:pPr marL="342900" indent="-342900">
              <a:buAutoNum type="arabicPeriod"/>
            </a:pPr>
            <a:r>
              <a:rPr lang="ru-RU" baseline="0" dirty="0" smtClean="0"/>
              <a:t>Нечеткое тестирование</a:t>
            </a:r>
            <a:r>
              <a:rPr lang="en-US" baseline="0" dirty="0" smtClean="0"/>
              <a:t> (fuzzing)</a:t>
            </a:r>
          </a:p>
          <a:p>
            <a:pPr marL="342900" indent="-342900">
              <a:buAutoNum type="arabicPeriod"/>
            </a:pPr>
            <a:endParaRPr lang="en-US" baseline="0" dirty="0" smtClean="0"/>
          </a:p>
          <a:p>
            <a:pPr marL="342900" indent="-3429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Как видите, эти пункты должны выполняться на этапе разработки и тестирования.</a:t>
            </a:r>
          </a:p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Но мы с вами сегодня будем говорить не об этих пунктах. Мы с вами поговорим о вот этих двух пунктах. Вот я их выделил красненьким.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Собственно, обучением (хоть и весьма кратким) мы сейчас занимаемся, поэтому этот пункт я и выделил.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нашего обучения мы займемся как раз проектированием. Во второй части лекции мы разберем один пример – как раз и будем заниматься проектированием.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7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Одной из частей проектирования (дизайна) как раз является </a:t>
            </a:r>
            <a:r>
              <a:rPr lang="en-US" baseline="0" dirty="0" smtClean="0"/>
              <a:t>threat modelling – </a:t>
            </a:r>
            <a:r>
              <a:rPr lang="ru-RU" baseline="0" dirty="0" smtClean="0"/>
              <a:t>моделирование угроз.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знает что такое угроза?</a:t>
            </a:r>
          </a:p>
          <a:p>
            <a:r>
              <a:rPr lang="ru-RU" baseline="0" dirty="0" smtClean="0"/>
              <a:t>Угроза – это то что угрожает штатному поведению системы. Угроза может привести к различным проблемам, а может и не привести.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Теперь мы поговорим о том, как моделировать эти самые угрозы.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</a:t>
            </a:r>
            <a:r>
              <a:rPr lang="ru-RU" baseline="0" dirty="0" smtClean="0"/>
              <a:t>сначала мы обсудим, какие виды угроз бывают, как они классифицируются.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опять, есть формальные механизмы, благодаря которым, мы сможем успешно смоделировать все наши угрозы.</a:t>
            </a:r>
          </a:p>
          <a:p>
            <a:r>
              <a:rPr lang="ru-RU" baseline="0" dirty="0" smtClean="0"/>
              <a:t>Это чек-лист из трех пунктов, давайте на него посмотрим.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51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SDL</a:t>
            </a:r>
            <a:r>
              <a:rPr lang="ru-RU" baseline="0" dirty="0" smtClean="0"/>
              <a:t> оперирует 6-ю видами угроз. Их названия формируют акроним </a:t>
            </a:r>
            <a:r>
              <a:rPr lang="en-US" baseline="0" dirty="0" smtClean="0"/>
              <a:t>STRIDE.</a:t>
            </a:r>
          </a:p>
          <a:p>
            <a:r>
              <a:rPr lang="ru-RU" baseline="0" dirty="0" smtClean="0"/>
              <a:t>Вот они здесь перечислены. Давайте по каждой из них пройдемся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 таблице приведены все угрозы с точки зрения </a:t>
            </a:r>
            <a:r>
              <a:rPr lang="en-US" baseline="0" dirty="0" smtClean="0"/>
              <a:t>SDL</a:t>
            </a:r>
            <a:r>
              <a:rPr lang="ru-RU" baseline="0" dirty="0" smtClean="0"/>
              <a:t>, а также необходимые свойства компоненты, позволяющие избежать конкретной угрозы.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Теперь давайте кратко пройдемся по всем 6-ти угрозам.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Тут важно понимать, что угроза может возникнуть из-за того, что на этапе проектирования не учли эту угрозу, так и из-за банального бага в реализации.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23.01.2017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First level</a:t>
            </a:r>
            <a:endParaRPr lang="ru-RU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dl/default.asp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according to SDL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/>
              <a:t>Alexey</a:t>
            </a:r>
            <a:r>
              <a:rPr lang="en-US" dirty="0"/>
              <a:t> </a:t>
            </a:r>
            <a:r>
              <a:rPr lang="en-US" dirty="0" err="1"/>
              <a:t>Kutumov</a:t>
            </a:r>
            <a:endParaRPr lang="ru-RU" dirty="0"/>
          </a:p>
          <a:p>
            <a:r>
              <a:rPr lang="en-US"/>
              <a:t>Senior software </a:t>
            </a:r>
            <a:r>
              <a:rPr lang="en-US" dirty="0"/>
              <a:t>engineer at </a:t>
            </a:r>
            <a:r>
              <a:rPr lang="en-US" dirty="0" err="1"/>
              <a:t>Kaspersky</a:t>
            </a:r>
            <a:r>
              <a:rPr lang="en-US" dirty="0"/>
              <a:t> Lab</a:t>
            </a:r>
            <a:endParaRPr lang="ru-RU" dirty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Процесс маскировки (подмены) пользователя или программы под другую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05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tampering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Несанкционированный процесс изменения (разрушения) данных или программы.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5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repudiation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Заметание следов (запутывание).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301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disclosure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раскрытие информации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079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Отказ в обслуживании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19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ELEVation</a:t>
            </a:r>
            <a:r>
              <a:rPr lang="en-US" sz="2800" dirty="0" smtClean="0"/>
              <a:t> </a:t>
            </a:r>
            <a:r>
              <a:rPr lang="en-US" sz="2800" dirty="0"/>
              <a:t>of Privilege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2800" dirty="0" smtClean="0"/>
              <a:t>Несанкционированное получение привилегий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5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modelling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2400" dirty="0" smtClean="0"/>
              <a:t>Идентифицировать угрозы</a:t>
            </a:r>
          </a:p>
          <a:p>
            <a:endParaRPr lang="ru-RU" sz="2400" dirty="0"/>
          </a:p>
          <a:p>
            <a:r>
              <a:rPr lang="ru-RU" sz="2400" dirty="0"/>
              <a:t>Составить список </a:t>
            </a:r>
            <a:r>
              <a:rPr lang="ru-RU" sz="2400" dirty="0" smtClean="0"/>
              <a:t>угроз</a:t>
            </a:r>
          </a:p>
          <a:p>
            <a:endParaRPr lang="ru-RU" sz="2400" dirty="0"/>
          </a:p>
          <a:p>
            <a:r>
              <a:rPr lang="ru-RU" sz="2400" dirty="0" smtClean="0"/>
              <a:t>Упорядочить угрозы согласно приоритета</a:t>
            </a:r>
            <a:endParaRPr lang="ru-RU" sz="2400" dirty="0"/>
          </a:p>
          <a:p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539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0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16822040"/>
              </p:ext>
            </p:extLst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5324"/>
            <a:ext cx="7812868" cy="481169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400" dirty="0"/>
              <a:t>Что такое </a:t>
            </a:r>
            <a:r>
              <a:rPr lang="ru-RU" sz="2400" dirty="0" smtClean="0"/>
              <a:t>проектирование ПО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Введение в </a:t>
            </a:r>
            <a:r>
              <a:rPr lang="en-US" sz="2400" dirty="0" smtClean="0"/>
              <a:t>SDL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 smtClean="0"/>
              <a:t>Практическая часть</a:t>
            </a:r>
            <a:endParaRPr lang="ru-RU" sz="2400" dirty="0"/>
          </a:p>
          <a:p>
            <a:endParaRPr lang="ru-RU" sz="2400" dirty="0"/>
          </a:p>
          <a:p>
            <a:endParaRPr lang="en-US" sz="24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45424419"/>
              </p:ext>
            </p:extLst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0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mitigations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Threat mitigations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98641451"/>
              </p:ext>
            </p:extLst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</a:t>
                      </a:r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alexey.kutumov@kaspersky.com</a:t>
            </a:r>
            <a:endParaRPr lang="en-US" dirty="0"/>
          </a:p>
          <a:p>
            <a:r>
              <a:rPr lang="en-US" u="sng" dirty="0" smtClean="0">
                <a:solidFill>
                  <a:schemeClr val="accent1"/>
                </a:solidFill>
              </a:rPr>
              <a:t>alexey.kutumov@gmail.com</a:t>
            </a:r>
            <a:endParaRPr lang="en-US" u="sng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www.microsoft.com/en-us/sdl/default.aspx</a:t>
            </a:r>
            <a:endParaRPr lang="en-US" dirty="0" smtClean="0"/>
          </a:p>
          <a:p>
            <a:endParaRPr lang="en-US" dirty="0" smtClean="0"/>
          </a:p>
          <a:p>
            <a:endParaRPr lang="en-US" u="sng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diagrams</a:t>
            </a:r>
            <a:endParaRPr lang="ru-R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2"/>
          </p:nvPr>
        </p:nvGraphicFramePr>
        <p:xfrm>
          <a:off x="575556" y="878433"/>
          <a:ext cx="7392205" cy="401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571"/>
                <a:gridCol w="1612149"/>
                <a:gridCol w="4005485"/>
              </a:tblGrid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r>
                        <a:rPr lang="en-US" baseline="0" dirty="0" smtClean="0"/>
                        <a:t> entity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Внешняя по отношению к приложению сущность (человек)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Исполняемое приложение (модуль)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</a:t>
                      </a:r>
                      <a:r>
                        <a:rPr lang="ru-RU" baseline="0" dirty="0" smtClean="0"/>
                        <a:t> (база данных, </a:t>
                      </a:r>
                      <a:r>
                        <a:rPr lang="ru-RU" baseline="0" dirty="0" err="1" smtClean="0"/>
                        <a:t>конфиг</a:t>
                      </a:r>
                      <a:r>
                        <a:rPr lang="ru-RU" baseline="0" dirty="0" smtClean="0"/>
                        <a:t>-файл, реестр)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Потоки данных между</a:t>
                      </a:r>
                      <a:r>
                        <a:rPr lang="ru-RU" baseline="0" dirty="0" smtClean="0"/>
                        <a:t> сущностями</a:t>
                      </a:r>
                      <a:endParaRPr lang="ru-RU" dirty="0"/>
                    </a:p>
                  </a:txBody>
                  <a:tcPr/>
                </a:tc>
              </a:tr>
              <a:tr h="606198">
                <a:tc>
                  <a:txBody>
                    <a:bodyPr/>
                    <a:lstStyle/>
                    <a:p>
                      <a:r>
                        <a:rPr lang="en-US" dirty="0" smtClean="0"/>
                        <a:t>Trust boundary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Граница, где потоки данных переходят от одного уровня доверия</a:t>
                      </a:r>
                      <a:r>
                        <a:rPr lang="ru-RU" baseline="0" dirty="0" smtClean="0"/>
                        <a:t> к другому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36352" y="1613534"/>
            <a:ext cx="1224136" cy="360040"/>
          </a:xfrm>
          <a:prstGeom prst="rect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12" name="Oval 11"/>
          <p:cNvSpPr/>
          <p:nvPr/>
        </p:nvSpPr>
        <p:spPr>
          <a:xfrm>
            <a:off x="2590358" y="2230734"/>
            <a:ext cx="1116124" cy="396044"/>
          </a:xfrm>
          <a:prstGeom prst="ellipse">
            <a:avLst/>
          </a:prstGeom>
          <a:noFill/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2576920" y="2892564"/>
            <a:ext cx="1143000" cy="294752"/>
            <a:chOff x="2743200" y="3972448"/>
            <a:chExt cx="1143000" cy="29475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3972448"/>
              <a:ext cx="1143000" cy="158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3200" y="4265613"/>
              <a:ext cx="1143000" cy="158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 rot="19075897">
            <a:off x="2241200" y="3577570"/>
            <a:ext cx="1693863" cy="154305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452201" y="4258207"/>
            <a:ext cx="1332148" cy="3489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 + DFD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1443513" y="1188114"/>
          <a:ext cx="625697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43"/>
                <a:gridCol w="567055"/>
                <a:gridCol w="543243"/>
                <a:gridCol w="589280"/>
                <a:gridCol w="533718"/>
                <a:gridCol w="589280"/>
                <a:gridCol w="567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Element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ru-R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External entity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Process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store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Data flow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 smtClean="0"/>
              <a:t>mitigation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</p:nvPr>
        </p:nvGraphicFramePr>
        <p:xfrm>
          <a:off x="357188" y="1166813"/>
          <a:ext cx="84264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Spoofing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IPsec, Digital signatures, Message</a:t>
                      </a:r>
                      <a:r>
                        <a:rPr lang="en-US" baseline="0" dirty="0" smtClean="0"/>
                        <a:t> authentication codes, Hashes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Tampering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Digital signatures, </a:t>
                      </a:r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authentication codes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Repudiation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authentication, Secure logging and auditing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disclosure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Encryption, ACLs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 of Service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 Quotas, High avail. Design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Elevation of Privilege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ACLs,</a:t>
                      </a:r>
                      <a:r>
                        <a:rPr lang="en-US" baseline="0" dirty="0" smtClean="0"/>
                        <a:t> Groups (role) membership, Input validation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ru-RU" dirty="0" smtClean="0"/>
              <a:t>проектирование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5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проектирование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r>
              <a:rPr lang="ru-RU" sz="1800" dirty="0" smtClean="0"/>
              <a:t>Описание поведения программы</a:t>
            </a:r>
          </a:p>
          <a:p>
            <a:endParaRPr lang="ru-RU" sz="1800" dirty="0" smtClean="0"/>
          </a:p>
          <a:p>
            <a:r>
              <a:rPr lang="ru-RU" sz="1800" dirty="0" smtClean="0"/>
              <a:t>Требования к внешней среде</a:t>
            </a:r>
          </a:p>
          <a:p>
            <a:endParaRPr lang="ru-RU" sz="1800" dirty="0" smtClean="0"/>
          </a:p>
          <a:p>
            <a:r>
              <a:rPr lang="ru-RU" sz="1800" dirty="0" smtClean="0"/>
              <a:t>Механизм обработки ошибок</a:t>
            </a:r>
          </a:p>
          <a:p>
            <a:endParaRPr lang="ru-RU" sz="1800" dirty="0" smtClean="0"/>
          </a:p>
          <a:p>
            <a:r>
              <a:rPr lang="ru-RU" sz="1800" dirty="0" smtClean="0"/>
              <a:t>Взаимодействие с внешним окружением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sz="1800" dirty="0" smtClean="0"/>
              <a:t>Требования к безопасности</a:t>
            </a:r>
          </a:p>
          <a:p>
            <a:endParaRPr lang="ru-RU" sz="1800" dirty="0" smtClean="0"/>
          </a:p>
          <a:p>
            <a:r>
              <a:rPr lang="ru-RU" sz="1800" dirty="0" smtClean="0"/>
              <a:t>Известные ограничения и проблемы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90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development lifecycle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SDL</a:t>
            </a:r>
            <a:endParaRPr lang="ru-RU" dirty="0"/>
          </a:p>
        </p:txBody>
      </p:sp>
      <p:pic>
        <p:nvPicPr>
          <p:cNvPr id="4" name="Content Placeholder 3" descr="Page_6"/>
          <p:cNvPicPr>
            <a:picLocks noGrp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" y="989013"/>
            <a:ext cx="8609820" cy="223080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1665" y="4443958"/>
            <a:ext cx="8463559" cy="25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600"/>
              </a:spcAft>
            </a:pP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© Корпорация </a:t>
            </a:r>
            <a:r>
              <a:rPr lang="en-US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Microsoft</a:t>
            </a: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Microsoft Corporation</a:t>
            </a: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), 2010. Все права защищены.</a:t>
            </a:r>
            <a:endParaRPr lang="ru-RU" sz="6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SDL</a:t>
            </a:r>
            <a:endParaRPr lang="ru-RU" dirty="0"/>
          </a:p>
        </p:txBody>
      </p:sp>
      <p:pic>
        <p:nvPicPr>
          <p:cNvPr id="4" name="Content Placeholder 3" descr="Page_6"/>
          <p:cNvPicPr>
            <a:picLocks noGrp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" y="989013"/>
            <a:ext cx="8609820" cy="223080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1665" y="4443958"/>
            <a:ext cx="8463559" cy="25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  <a:spcAft>
                <a:spcPts val="600"/>
              </a:spcAft>
            </a:pP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© Корпорация </a:t>
            </a:r>
            <a:r>
              <a:rPr lang="en-US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Microsoft</a:t>
            </a: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US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Microsoft Corporation</a:t>
            </a:r>
            <a:r>
              <a:rPr lang="ru-RU" sz="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), 2010. Все права защищены.</a:t>
            </a:r>
            <a:endParaRPr lang="ru-RU" sz="6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3" descr="Page_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" y="989013"/>
            <a:ext cx="8609820" cy="223080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63472" y="1035125"/>
            <a:ext cx="1373016" cy="4680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  <p:sp>
        <p:nvSpPr>
          <p:cNvPr id="8" name="Oval 7"/>
          <p:cNvSpPr/>
          <p:nvPr/>
        </p:nvSpPr>
        <p:spPr>
          <a:xfrm>
            <a:off x="2807804" y="1035125"/>
            <a:ext cx="1373016" cy="4680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3818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 smtClean="0"/>
              <a:t>Threat modelling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3982386"/>
              </p:ext>
            </p:extLst>
          </p:nvPr>
        </p:nvGraphicFramePr>
        <p:xfrm>
          <a:off x="357188" y="1130300"/>
          <a:ext cx="842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Desired property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 smtClean="0"/>
                        <a:t>poofing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Authentication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sz="2400" dirty="0" smtClean="0"/>
                        <a:t>ampering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Integrity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2400" dirty="0" smtClean="0"/>
                        <a:t>epudiation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Non-repudiation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nformation disclosure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Confidentiality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2400" dirty="0" smtClean="0"/>
                        <a:t>enial of Service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Availability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 smtClean="0"/>
                        <a:t>levation of Privilege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Authorization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EFE6-ED36-44A8-992E-657AFD7079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a09c138-3bb3-4bc6-a8a7-2afac9fb1b9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2360</Words>
  <Application>Microsoft Office PowerPoint</Application>
  <PresentationFormat>On-screen Show (16:9)</PresentationFormat>
  <Paragraphs>430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Lab Gothic Book</vt:lpstr>
      <vt:lpstr>Segoe UI</vt:lpstr>
      <vt:lpstr>Times New Roman</vt:lpstr>
      <vt:lpstr>Custom Design</vt:lpstr>
      <vt:lpstr>Main</vt:lpstr>
      <vt:lpstr>Software Design according to SDL</vt:lpstr>
      <vt:lpstr>agenda</vt:lpstr>
      <vt:lpstr>PowerPoint Presentation</vt:lpstr>
      <vt:lpstr>Что такое проектирование ПО</vt:lpstr>
      <vt:lpstr>PowerPoint Presentation</vt:lpstr>
      <vt:lpstr>Что такое SDL</vt:lpstr>
      <vt:lpstr>Что такое SDL</vt:lpstr>
      <vt:lpstr>PowerPoint Presentation</vt:lpstr>
      <vt:lpstr>STRIDE</vt:lpstr>
      <vt:lpstr>spoofing</vt:lpstr>
      <vt:lpstr>tampering</vt:lpstr>
      <vt:lpstr>repudiation</vt:lpstr>
      <vt:lpstr>Information disclosure</vt:lpstr>
      <vt:lpstr>Denial of service</vt:lpstr>
      <vt:lpstr>ELEVation of Privilege </vt:lpstr>
      <vt:lpstr>Threat modelling</vt:lpstr>
      <vt:lpstr>PowerPoint Presentation</vt:lpstr>
      <vt:lpstr>Data flow diagrams</vt:lpstr>
      <vt:lpstr>PowerPoint Presentation</vt:lpstr>
      <vt:lpstr>STRIDE + DFD</vt:lpstr>
      <vt:lpstr>PowerPoint Presentation</vt:lpstr>
      <vt:lpstr>Standard Threat mitigations</vt:lpstr>
      <vt:lpstr>LET'S TALK?</vt:lpstr>
      <vt:lpstr>STRIDE</vt:lpstr>
      <vt:lpstr>Data flow diagrams</vt:lpstr>
      <vt:lpstr>STRIDE + DFD</vt:lpstr>
      <vt:lpstr>Threat mitigation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2339</cp:revision>
  <cp:lastPrinted>2016-08-24T06:14:26Z</cp:lastPrinted>
  <dcterms:created xsi:type="dcterms:W3CDTF">2013-03-22T11:06:22Z</dcterms:created>
  <dcterms:modified xsi:type="dcterms:W3CDTF">2017-01-23T11:19:20Z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