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6"/>
  </p:notesMasterIdLst>
  <p:handoutMasterIdLst>
    <p:handoutMasterId r:id="rId37"/>
  </p:handoutMasterIdLst>
  <p:sldIdLst>
    <p:sldId id="256" r:id="rId6"/>
    <p:sldId id="268" r:id="rId7"/>
    <p:sldId id="295" r:id="rId8"/>
    <p:sldId id="270" r:id="rId9"/>
    <p:sldId id="296" r:id="rId10"/>
    <p:sldId id="297" r:id="rId11"/>
    <p:sldId id="294" r:id="rId12"/>
    <p:sldId id="298" r:id="rId13"/>
    <p:sldId id="299" r:id="rId14"/>
    <p:sldId id="301" r:id="rId15"/>
    <p:sldId id="300" r:id="rId16"/>
    <p:sldId id="322" r:id="rId17"/>
    <p:sldId id="326" r:id="rId18"/>
    <p:sldId id="327" r:id="rId19"/>
    <p:sldId id="303" r:id="rId20"/>
    <p:sldId id="305" r:id="rId21"/>
    <p:sldId id="307" r:id="rId22"/>
    <p:sldId id="311" r:id="rId23"/>
    <p:sldId id="312" r:id="rId24"/>
    <p:sldId id="314" r:id="rId25"/>
    <p:sldId id="316" r:id="rId26"/>
    <p:sldId id="318" r:id="rId27"/>
    <p:sldId id="317" r:id="rId28"/>
    <p:sldId id="320" r:id="rId29"/>
    <p:sldId id="319" r:id="rId30"/>
    <p:sldId id="321" r:id="rId31"/>
    <p:sldId id="323" r:id="rId32"/>
    <p:sldId id="325" r:id="rId33"/>
    <p:sldId id="324" r:id="rId34"/>
    <p:sldId id="267" r:id="rId35"/>
  </p:sldIdLst>
  <p:sldSz cx="9144000" cy="5143500" type="screen16x9"/>
  <p:notesSz cx="6858000" cy="9144000"/>
  <p:custDataLst>
    <p:tags r:id="rId38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5D"/>
    <a:srgbClr val="027A7A"/>
    <a:srgbClr val="258D86"/>
    <a:srgbClr val="65A49C"/>
    <a:srgbClr val="92BBB5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65188" autoAdjust="0"/>
  </p:normalViewPr>
  <p:slideViewPr>
    <p:cSldViewPr snapToObjects="1" showGuides="1">
      <p:cViewPr varScale="1">
        <p:scale>
          <a:sx n="84" d="100"/>
          <a:sy n="84" d="100"/>
        </p:scale>
        <p:origin x="96" y="162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2880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21.02.2017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21.02.2017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</a:t>
            </a: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день, меня зовут Алексей Кутумов, я являюсь старшим разработчиком в ЛК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Вместо этого, мы можем использовать например, вот такой метод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который возвращает ошибку.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Опять же, повторюсь. Мы сейчас с вами фантазируем, этого нет в стандартной библиотеке. Мы рассматриваем варианты, как это может быть реализовано.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8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в таблице я привел способы преодоления этих ограничений.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здесь мы говорим только об операциях, которые раньше могли бросить исключения.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может мне назвать теперь одну большую архитектурную проблему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исключений?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5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Озвученные ранее ограничения порождают проблемы, вот</a:t>
            </a:r>
            <a:r>
              <a:rPr lang="ru-RU" baseline="0" dirty="0" smtClean="0"/>
              <a:t> мы сейчас о них поговорим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16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Есть самая серьезная проблема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и с ней мы ничего не можем поделать.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Навскидку, пример. Например, у вас есть класс, который содержит членом объект – ну, например, коннект к базе данных. В случае наличия исключений, вы в конструкторе своего класса сразу создаете коннект к БД, и если не получилось, то кидаете исключение. У вас получается инвариант – есть ваш объект жив, то коннект к БД создан.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 отсутствия исключений, вы такой инвариант не сможете сделать никогда, ну просто никогда и никак. У вас нет механизма, чтобы запретить создание объекта, если какое-то условие нарушено.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Вам придется всегда перед использованием вашего коннекта к БД проверять его на </a:t>
            </a:r>
            <a:r>
              <a:rPr lang="ru-RU" baseline="0" dirty="0" err="1" smtClean="0"/>
              <a:t>валидность</a:t>
            </a:r>
            <a:r>
              <a:rPr lang="ru-RU" baseline="0" dirty="0" smtClean="0"/>
              <a:t> (или сам объект должен это делать).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действительно проблема, и решать ее приходится различными средствами – как средствами языка, выдумывать какие-то конструкции, макросы, которые делают двухфазную </a:t>
            </a:r>
            <a:r>
              <a:rPr lang="ru-RU" baseline="0" dirty="0" smtClean="0"/>
              <a:t>инициализацию, использовать фабрики объектов, </a:t>
            </a:r>
            <a:r>
              <a:rPr lang="ru-RU" baseline="0" dirty="0" smtClean="0"/>
              <a:t>так и сторонними средствами – например, </a:t>
            </a:r>
            <a:r>
              <a:rPr lang="ru-RU" baseline="0" dirty="0" err="1" smtClean="0"/>
              <a:t>кодогенерация</a:t>
            </a:r>
            <a:r>
              <a:rPr lang="ru-RU" baseline="0" dirty="0" smtClean="0"/>
              <a:t>, тестирование,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использование статических анализаторов.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к чести последних, они могут очень хорошо осуществлять такие проверки, мы их используем, и они реально находят нам такие баги. Поэтому я всячески рекомендую их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37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пример, который демонстрирует</a:t>
            </a:r>
            <a:r>
              <a:rPr lang="ru-RU" baseline="0" dirty="0" smtClean="0"/>
              <a:t> мою мысль.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65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Из приведенной ранее таблицы видно, что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вынуждает программиста писать больше кода, причем, по большей части код этот довольно противный, повторяющийся – код обработки ошибок, реализация методов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Больше кода – больше багов.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 все знаете, компилятор генерирует довольно много кода – раскрутка стека при выходе из </a:t>
            </a:r>
            <a:r>
              <a:rPr lang="ru-RU" baseline="0" dirty="0" err="1" smtClean="0"/>
              <a:t>скоупа</a:t>
            </a:r>
            <a:r>
              <a:rPr lang="ru-RU" baseline="0" dirty="0" smtClean="0"/>
              <a:t>. Реализация стандартных операторов, конструкторов и деструкторов.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вот в случае отсутствия исключений, программисту приходится выполнять работу компилятора.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всё оставшееся время мы будем бороться с этой проблемой.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291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начнем</a:t>
            </a:r>
            <a:r>
              <a:rPr lang="ru-RU" baseline="0" dirty="0" smtClean="0"/>
              <a:t> с простых и наивных подходов – макросы.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Вот мы попробовали частично решить эту</a:t>
            </a:r>
            <a:r>
              <a:rPr lang="ru-RU" baseline="0" dirty="0" smtClean="0"/>
              <a:t> проблему, сделали макрос, который позволяет нам минимизировать часть кода по проверке ошибки.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Ну да, стало немного лучше.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83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мы должны явно написать метод </a:t>
            </a:r>
            <a:r>
              <a:rPr lang="en-US" dirty="0" err="1" smtClean="0"/>
              <a:t>assign_copy</a:t>
            </a:r>
            <a:r>
              <a:rPr lang="ru-RU" dirty="0" smtClean="0"/>
              <a:t>, и еще не должны в нем ошибиться.</a:t>
            </a:r>
          </a:p>
          <a:p>
            <a:endParaRPr lang="ru-RU" dirty="0" smtClean="0"/>
          </a:p>
          <a:p>
            <a:r>
              <a:rPr lang="ru-RU" dirty="0" smtClean="0"/>
              <a:t>Заметьте, что здесь компилятор нам ничем помочь не может, мы вынуждены делать</a:t>
            </a:r>
            <a:r>
              <a:rPr lang="ru-RU" baseline="0" dirty="0" smtClean="0"/>
              <a:t> эту работу за компилятор.</a:t>
            </a:r>
          </a:p>
          <a:p>
            <a:r>
              <a:rPr lang="ru-RU" baseline="0" dirty="0" smtClean="0"/>
              <a:t>Давайте подумаем, сможем ли мы как-то помочь компилятору в этом случае?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450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посмотрим в будущее и поймем, что нам сможет помочь.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На самом, деле, я очень жду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рефлексии, нам Антон </a:t>
            </a:r>
            <a:r>
              <a:rPr lang="ru-RU" baseline="0" dirty="0" err="1" smtClean="0"/>
              <a:t>Бикинеев</a:t>
            </a:r>
            <a:r>
              <a:rPr lang="ru-RU" baseline="0" dirty="0" smtClean="0"/>
              <a:t> про нее вчера рассказывал. Рефлексия поможет нам генерировать общий код. Например, мы сможем генерировать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 автоматически для наших типов.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текущий момент для </a:t>
            </a:r>
            <a:r>
              <a:rPr lang="en-US" baseline="0" dirty="0" smtClean="0"/>
              <a:t>C++14 </a:t>
            </a:r>
            <a:r>
              <a:rPr lang="ru-RU" baseline="0" dirty="0" smtClean="0"/>
              <a:t>есть еще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 Антона </a:t>
            </a:r>
            <a:r>
              <a:rPr lang="ru-RU" baseline="0" dirty="0" err="1" smtClean="0"/>
              <a:t>Полухина</a:t>
            </a:r>
            <a:r>
              <a:rPr lang="ru-RU" baseline="0" dirty="0" smtClean="0"/>
              <a:t>, но он имеет много ограничений и нюансов. Возможно, </a:t>
            </a:r>
            <a:r>
              <a:rPr lang="en-US" baseline="0" dirty="0" err="1" smtClean="0"/>
              <a:t>magic_get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C++17</a:t>
            </a:r>
            <a:r>
              <a:rPr lang="ru-RU" baseline="0" dirty="0" smtClean="0"/>
              <a:t> помогут нам облегчить наши страдания, пока не будет готова рефлексия. К сожалению </a:t>
            </a:r>
            <a:r>
              <a:rPr lang="en-US" baseline="0" dirty="0" smtClean="0"/>
              <a:t>Visual Studio 2015</a:t>
            </a:r>
            <a:r>
              <a:rPr lang="ru-RU" baseline="0" dirty="0" smtClean="0"/>
              <a:t> не поддерживается библиотекой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, возможно будущая 2017 студия будет поддерживаться.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обратимся к нашему компилятору и стандартной библиотеке.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Хотя я говорил раньше, что большая часть стандартной библиотеки не работает в среде без исключений, тем не менее есть довольно полезные ее части – это </a:t>
            </a:r>
            <a:r>
              <a:rPr lang="en-US" baseline="0" dirty="0" err="1" smtClean="0"/>
              <a:t>type_traits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сначала давайте посмотрим на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Во-первых, это оператор, который в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выдает значение. Во-вторых, это спецификатор функции. Более того, с </a:t>
            </a:r>
            <a:r>
              <a:rPr lang="en-US" baseline="0" dirty="0" smtClean="0"/>
              <a:t>C++-17</a:t>
            </a:r>
            <a:r>
              <a:rPr lang="ru-RU" baseline="0" dirty="0" smtClean="0"/>
              <a:t> этот спецификатор функции будет частью типа функции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Затем,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семантика. В среде без исключений ценности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семантики существенно возрастает. Более того, обычно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конструктор и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присваивание легко реализовать как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 общем это однозначный </a:t>
            </a:r>
            <a:r>
              <a:rPr lang="en-US" baseline="0" dirty="0" smtClean="0"/>
              <a:t>must-have. </a:t>
            </a:r>
            <a:r>
              <a:rPr lang="ru-RU" baseline="0" dirty="0" smtClean="0"/>
              <a:t>К тому же, в этом случае, компилятор играет за нас. Он легко и правильно </a:t>
            </a:r>
            <a:r>
              <a:rPr lang="ru-RU" baseline="0" dirty="0" err="1" smtClean="0"/>
              <a:t>геренирует</a:t>
            </a:r>
            <a:r>
              <a:rPr lang="ru-RU" baseline="0" dirty="0" smtClean="0"/>
              <a:t> нужные нам операторы и конструкторы. Еще раз повторюсь – это </a:t>
            </a:r>
            <a:r>
              <a:rPr lang="en-US" baseline="0" dirty="0" smtClean="0"/>
              <a:t>must have.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Дальше – это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– которые позволяют нам узнать, что объекты можно конструировать безопасно, копировать и присваивать.</a:t>
            </a:r>
            <a:r>
              <a:rPr lang="en-US" baseline="0" dirty="0" smtClean="0"/>
              <a:t> </a:t>
            </a:r>
            <a:r>
              <a:rPr lang="ru-RU" baseline="0" dirty="0" smtClean="0"/>
              <a:t>На самом деле, эти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больше нужны разработчику библиотеку, нежели обычному программисту, мы позже посмотрим, как они нам пригодятся.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Чем нам это может помочь, ну это же очевидно, если у нас есть безопасный оператор присваивания или конструктор копирования, то нам не нужно писать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выполнять двухфазную инициализацию, у нас будут более строгие инварианты класса. В общем от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is_nothrow</a:t>
            </a:r>
            <a:r>
              <a:rPr lang="ru-RU" baseline="0" dirty="0" smtClean="0"/>
              <a:t> одни сплошные плюсы.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Вот теперь, давайте поймем, как нам это может пригодиться.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7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вот примерный план моего</a:t>
            </a:r>
            <a:r>
              <a:rPr lang="ru-RU" baseline="0" dirty="0" smtClean="0"/>
              <a:t> рассказа.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Небольшая ремарка про </a:t>
            </a:r>
            <a:r>
              <a:rPr lang="en-US" baseline="0" dirty="0" err="1" smtClean="0"/>
              <a:t>noexcept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Самое полезное в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– это то, свойство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наследуется при </a:t>
            </a:r>
            <a:r>
              <a:rPr lang="ru-RU" baseline="0" dirty="0" err="1" smtClean="0"/>
              <a:t>автогенерации</a:t>
            </a:r>
            <a:r>
              <a:rPr lang="ru-RU" baseline="0" dirty="0" smtClean="0"/>
              <a:t> операторов и конструкторов.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нетривиальная реализация дефолтного конструктора</a:t>
            </a:r>
            <a:r>
              <a:rPr lang="en-US" baseline="0" dirty="0" smtClean="0"/>
              <a:t> Test1</a:t>
            </a:r>
            <a:r>
              <a:rPr lang="ru-RU" baseline="0" dirty="0" smtClean="0"/>
              <a:t>, если мы ее пометим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 </a:t>
            </a:r>
            <a:r>
              <a:rPr lang="ru-RU" baseline="0" dirty="0" err="1" smtClean="0"/>
              <a:t>автосгенерённый</a:t>
            </a:r>
            <a:r>
              <a:rPr lang="ru-RU" baseline="0" dirty="0" smtClean="0"/>
              <a:t> конструктор</a:t>
            </a:r>
            <a:r>
              <a:rPr lang="en-US" baseline="0" dirty="0" smtClean="0"/>
              <a:t> Test2</a:t>
            </a:r>
            <a:r>
              <a:rPr lang="ru-RU" baseline="0" dirty="0" smtClean="0"/>
              <a:t>, тоже будет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Это очень важное и полезное свойство этого спецификатора.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Почему же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так важен в среде без исключений? Ну,</a:t>
            </a:r>
            <a:r>
              <a:rPr lang="ru-RU" baseline="0" dirty="0" smtClean="0"/>
              <a:t> вообще-то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говорит о том, что ни при каких условиях исключение не вылетит из этой функции. А у нас здесь нет никаких исключений, получается он бессмысленный? Не совсем. Сейчас мы притянем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 нашей проблеме.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гуру </a:t>
            </a:r>
            <a:r>
              <a:rPr lang="en-US" baseline="0" dirty="0" smtClean="0"/>
              <a:t>C++</a:t>
            </a:r>
            <a:r>
              <a:rPr lang="ru-RU" baseline="0" dirty="0" smtClean="0"/>
              <a:t> в один голос говорят, не меняйте семантику стандартных операторов и конструкторов, иначе, поведение ваших объектов в стандартной библиотеке будет очень странным.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оператор присваивания, в обычной среде он должен скопировать объект, или бросить исключение, если объект не скопирован. Теперь, если мы навешиваем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мы как-бы говорим, что наша операция никогда не кинет исключение. А если вспомнить про семантику этого оператора, то это означает, что объект всегда успешно копируется, что нам и надо.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еще один момент. Вообще-говоря, если у вас код написан для среды без исключений, а вы компилируете его в среде с исключениями, то он не должен менять своего поведения. Согласитесь, будет очень неожиданно получить разное поведение одного и того-же кода. Вот как раз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является таким защитником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89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 мы с вами говорили только про пользовательские типы. Но у нас же есть еще и разные контейнеры</a:t>
            </a:r>
            <a:r>
              <a:rPr lang="ru-RU" baseline="0" dirty="0" smtClean="0"/>
              <a:t> – векторы, списки, строки, и т.д.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Поэтому важно рассмотреть их тоже.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пример. У нас есть наша структура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мы делаем вектор этих структур и добавляем один элемент в конец.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Вот я говорил, что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нужны разработчику библиотеки, сейчас мы поймем для чего.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Итак, кто может схематично рассказать, парой слов, как реализован метод </a:t>
            </a:r>
            <a:r>
              <a:rPr lang="en-US" baseline="0" dirty="0" err="1" smtClean="0"/>
              <a:t>push_back</a:t>
            </a:r>
            <a:r>
              <a:rPr lang="ru-RU" baseline="0" dirty="0" smtClean="0"/>
              <a:t> у стандартного вектора?</a:t>
            </a:r>
          </a:p>
          <a:p>
            <a:r>
              <a:rPr lang="ru-RU" baseline="0" dirty="0" smtClean="0"/>
              <a:t>Здесь у меня </a:t>
            </a:r>
            <a:r>
              <a:rPr lang="en-US" baseline="0" dirty="0" err="1" smtClean="0"/>
              <a:t>push_back_nothrow</a:t>
            </a:r>
            <a:r>
              <a:rPr lang="ru-RU" baseline="0" dirty="0" smtClean="0"/>
              <a:t> – по сути тоже самое.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39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Я уже рассказывал про дизайн стандартной библиотеки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поэтому я не буду повторять этот доклад.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всего лишь схематично покажу реализацию метода </a:t>
            </a:r>
            <a:r>
              <a:rPr lang="en-US" baseline="0" dirty="0" err="1" smtClean="0"/>
              <a:t>push_back_nothrow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нам нужно </a:t>
            </a:r>
            <a:r>
              <a:rPr lang="ru-RU" baseline="0" dirty="0" err="1" smtClean="0"/>
              <a:t>реаллоцировать</a:t>
            </a:r>
            <a:r>
              <a:rPr lang="ru-RU" baseline="0" dirty="0" smtClean="0"/>
              <a:t> вектор, если это нужно. За это отвечает метод </a:t>
            </a:r>
            <a:r>
              <a:rPr lang="en-US" baseline="0" dirty="0" err="1" smtClean="0"/>
              <a:t>reallocate_nothrow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А затем, нам надо вставить новый элемент в конец используя операцию копирования.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после того, как все будет успешно, сдвигаем указатель и регистрируем наш объект в векторе.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63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А вот как может выглядеть реализация операции копирования объекта.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 нас есть область под объект. И в случае, если конструктор копирования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используем его, в противном случае – зовем метод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на самом деле я забыл еще один момент, подсказка есть на слайде, кто его найдет?</a:t>
            </a:r>
          </a:p>
          <a:p>
            <a:r>
              <a:rPr lang="ru-RU" baseline="0" dirty="0" smtClean="0"/>
              <a:t>По хорошему, мне нужно проверить, что дефолтный конструктор тоже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иначе у нас могут быть проблемы.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Смотрите, две эти функции обеспечивают копирование объекта, причем заметьте, что для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конструктора все вообще тривиально.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мы не заставляем пользователя писать ненужный код метода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 </a:t>
            </a:r>
            <a:r>
              <a:rPr lang="ru-RU" baseline="0" dirty="0" smtClean="0"/>
              <a:t>Меньше кода – меньше багов )).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4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посмотрим на следующий пример:</a:t>
            </a:r>
          </a:p>
          <a:p>
            <a:r>
              <a:rPr lang="ru-RU" baseline="0" dirty="0" smtClean="0"/>
              <a:t>У нас есть некая библиотека, которая написана с учетом отсутствия исключений, и интерфейс этой библиотеки использует нашу структуру </a:t>
            </a:r>
            <a:r>
              <a:rPr lang="en-US" baseline="0" smtClean="0"/>
              <a:t>Message</a:t>
            </a:r>
            <a:r>
              <a:rPr lang="ru-RU" baseline="0" smtClean="0"/>
              <a:t>. </a:t>
            </a:r>
            <a:r>
              <a:rPr lang="ru-RU" baseline="0" dirty="0" smtClean="0"/>
              <a:t>Эта библиотека компилируется под три разных режима, при этом, для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приложения, она компилируется с исключениями, хоть и написана без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случае, когда эта библиотека используется в ядре и в </a:t>
            </a:r>
            <a:r>
              <a:rPr lang="en-US" baseline="0" dirty="0" smtClean="0"/>
              <a:t>EFI</a:t>
            </a:r>
            <a:r>
              <a:rPr lang="ru-RU" baseline="0" dirty="0" smtClean="0"/>
              <a:t> драйвере – тут вопросов нет, так же как нет 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программисту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 теперь становится обидно. У меня есть исключения, почему же теперь я должен страдать, и использовать этот макрос </a:t>
            </a:r>
            <a:r>
              <a:rPr lang="en-US" baseline="0" dirty="0" smtClean="0"/>
              <a:t>TRY,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error_condition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Вопрос вполне резонный. Если бы наш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::vector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::string</a:t>
            </a:r>
            <a:r>
              <a:rPr lang="ru-RU" baseline="0" dirty="0" smtClean="0"/>
              <a:t> умели предоставлять требуемые операции в среде с исключениями, то </a:t>
            </a:r>
            <a:r>
              <a:rPr lang="ru-RU" baseline="0" dirty="0" err="1" smtClean="0"/>
              <a:t>юзермодному</a:t>
            </a:r>
            <a:r>
              <a:rPr lang="ru-RU" baseline="0" dirty="0" smtClean="0"/>
              <a:t> программисту было бы легко использовать эти вещи, и он даже бы не задумывался, об этих макросах и связанных с ними неудобствах.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24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наша структура, причем заметьте, если все члены этой структуры предоставляют нужные конструкторы и операторы, то компилятор сам сгенерирует их и для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а если их нет, то компилятор и не будет ничего 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Значит, нам надо каким-то образом разрешить нужные операции для наших контейнеров, когда это можно сделать безопасно, и запретить их, если операции не имеют смысла.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самый простой вариант обернуть эти методы в макрос. Так можно сделать, но мне много макросов не нравится.</a:t>
            </a:r>
          </a:p>
          <a:p>
            <a:r>
              <a:rPr lang="ru-RU" baseline="0" dirty="0" smtClean="0"/>
              <a:t>Можно сделать, чтобы в зависимости от среды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94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вот давайте рассмотрим такой </a:t>
            </a:r>
            <a:r>
              <a:rPr lang="ru-RU" baseline="0" dirty="0" err="1" smtClean="0"/>
              <a:t>аллокатор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Отличие его от стандартного </a:t>
            </a:r>
            <a:r>
              <a:rPr lang="ru-RU" baseline="0" dirty="0" err="1" smtClean="0"/>
              <a:t>аллокатора</a:t>
            </a:r>
            <a:r>
              <a:rPr lang="ru-RU" baseline="0" dirty="0" smtClean="0"/>
              <a:t> заключается в том, что может быть реализована либо первая пара методов, либо вторая пара методов.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Стандарт требует, чтобы была всегда первая пара методов.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зависимости от наличия исключений, реализации, могут быть реализованы и все 4 метода, а может только 2.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есть </a:t>
            </a:r>
            <a:r>
              <a:rPr lang="ru-RU" baseline="0" dirty="0" err="1" smtClean="0"/>
              <a:t>аллокатор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трейтс</a:t>
            </a:r>
            <a:r>
              <a:rPr lang="ru-RU" baseline="0" dirty="0" smtClean="0"/>
              <a:t>, который расширяет возможности </a:t>
            </a:r>
            <a:r>
              <a:rPr lang="ru-RU" baseline="0" dirty="0" err="1" smtClean="0"/>
              <a:t>аллокатора</a:t>
            </a:r>
            <a:r>
              <a:rPr lang="ru-RU" baseline="0" dirty="0" smtClean="0"/>
              <a:t>.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может реализовать недостающие методы (выразив один через другой).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что первый статический метод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определит, только если есть исключения.</a:t>
            </a:r>
          </a:p>
          <a:p>
            <a:r>
              <a:rPr lang="ru-RU" baseline="0" dirty="0" smtClean="0"/>
              <a:t>То есть в среде без исключений,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будет предоставлять только второй метод.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выразить одну реализацию через другую, я думаю проблем с этим нет.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Чем данный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хорош, а тем, что он может адаптировать существующий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::allocator</a:t>
            </a:r>
            <a:r>
              <a:rPr lang="ru-RU" baseline="0" dirty="0" smtClean="0"/>
              <a:t> для наших контейнеров в среде с исключениями.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 понятным причинам мы не можем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::allocator</a:t>
            </a:r>
            <a:r>
              <a:rPr lang="ru-RU" baseline="0" dirty="0" smtClean="0"/>
              <a:t> в среде без исключений.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042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мы делаем одну базовую реализацию, которая не зависит от исключений. Туда входит работа с внутренним представлением вектора, а также публичные методы.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этого, делаем реализацию вектора без исключений.</a:t>
            </a:r>
          </a:p>
          <a:p>
            <a:r>
              <a:rPr lang="ru-RU" baseline="0" dirty="0" smtClean="0"/>
              <a:t>И затем, расширяем реализацию, добавляя поддержку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это еще не наш вектор, у них немного другие имена.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48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Можно сделать немного по другому. Добавить еще один шаблонный </a:t>
            </a:r>
            <a:r>
              <a:rPr lang="ru-RU" baseline="0" dirty="0" err="1" smtClean="0"/>
              <a:t>шаблонный</a:t>
            </a:r>
            <a:r>
              <a:rPr lang="ru-RU" baseline="0" dirty="0" smtClean="0"/>
              <a:t> параметр. И тогда наши </a:t>
            </a:r>
            <a:r>
              <a:rPr lang="en-US" baseline="0" dirty="0" smtClean="0"/>
              <a:t>vector_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ru-RU" baseline="0" dirty="0" smtClean="0"/>
              <a:t> будут по сути обычными декораторами, и их можно будет применять к </a:t>
            </a:r>
            <a:r>
              <a:rPr lang="en-US" baseline="0" dirty="0" err="1" smtClean="0"/>
              <a:t>vector_base</a:t>
            </a:r>
            <a:r>
              <a:rPr lang="ru-RU" baseline="0" dirty="0" smtClean="0"/>
              <a:t> независимо.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2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мы собираем наш новый вектор. Я использовал первый вариант, когда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расширяет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Я ввожу новый </a:t>
            </a:r>
            <a:r>
              <a:rPr lang="en-US" baseline="0" dirty="0" smtClean="0"/>
              <a:t>trait</a:t>
            </a:r>
            <a:r>
              <a:rPr lang="ru-RU" baseline="0" dirty="0" smtClean="0"/>
              <a:t>, который позволяет узнать о наличии или отсутствии исключений.</a:t>
            </a:r>
          </a:p>
          <a:p>
            <a:r>
              <a:rPr lang="ru-RU" baseline="0" dirty="0" smtClean="0"/>
              <a:t>И конкретную реализацию вектора выбирать уже исходя из этого значения.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Соответственно,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 </a:t>
            </a:r>
            <a:r>
              <a:rPr lang="ru-RU" baseline="0" dirty="0" smtClean="0"/>
              <a:t> - это две реализации вектора для разных сред.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Заметьте, я не ввожу новый тип </a:t>
            </a:r>
            <a:r>
              <a:rPr lang="en-US" baseline="0" dirty="0" smtClean="0"/>
              <a:t>vector</a:t>
            </a:r>
            <a:r>
              <a:rPr lang="ru-RU" baseline="0" dirty="0" smtClean="0"/>
              <a:t>, вместо этого использую </a:t>
            </a:r>
            <a:r>
              <a:rPr lang="en-US" baseline="0" dirty="0" smtClean="0"/>
              <a:t>using</a:t>
            </a:r>
            <a:r>
              <a:rPr lang="ru-RU" baseline="0" dirty="0" smtClean="0"/>
              <a:t>, кто может сказать для чего я это делаю?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Плюсы такого подхода заключаются в том, что </a:t>
            </a:r>
            <a:r>
              <a:rPr lang="en-US" baseline="0" dirty="0" smtClean="0"/>
              <a:t>vector</a:t>
            </a:r>
            <a:r>
              <a:rPr lang="ru-RU" baseline="0" dirty="0" smtClean="0"/>
              <a:t> будет иметь разные типы в среде с исключениями и в среде без исключений – это нам не даст сделать ошибки в правиле </a:t>
            </a:r>
            <a:r>
              <a:rPr lang="en-US" baseline="0" dirty="0" smtClean="0"/>
              <a:t>One Definition Rule</a:t>
            </a:r>
            <a:r>
              <a:rPr lang="ru-RU" baseline="0" dirty="0" smtClean="0"/>
              <a:t>, в случае, если мы случайно смешаем два </a:t>
            </a:r>
            <a:r>
              <a:rPr lang="ru-RU" baseline="0" dirty="0" err="1" smtClean="0"/>
              <a:t>объектника</a:t>
            </a:r>
            <a:r>
              <a:rPr lang="ru-RU" baseline="0" dirty="0" smtClean="0"/>
              <a:t> с разными значениями</a:t>
            </a:r>
            <a:r>
              <a:rPr lang="en-US" baseline="0" dirty="0" smtClean="0"/>
              <a:t> NESTL_HAS_EXCEPTIONS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76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82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вообще</a:t>
            </a:r>
            <a:r>
              <a:rPr lang="ru-RU" baseline="0" dirty="0" smtClean="0"/>
              <a:t> это за зверь?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вообще-то, ничего сложного здесь нет. Просто означает, что мы не имеем права или не можем использовать некоторые конструкции языка.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этом компилятор, может нам помогать, например, вот так, как показано на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объектами класса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::exception </a:t>
            </a:r>
            <a:r>
              <a:rPr lang="ru-RU" baseline="0" dirty="0" smtClean="0"/>
              <a:t>и его наследниками можно пользоваться. Но по факту они становятся бесполезны, так что про них забываем.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63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en-US" dirty="0" smtClean="0"/>
              <a:t>C++</a:t>
            </a:r>
            <a:r>
              <a:rPr lang="ru-RU" dirty="0" smtClean="0"/>
              <a:t>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Первое, что приходит на ум – системное программирование. Всякие драйвера для ОС. Например, </a:t>
            </a:r>
            <a:r>
              <a:rPr lang="ru-RU" dirty="0" err="1" smtClean="0"/>
              <a:t>виндовый</a:t>
            </a:r>
            <a:r>
              <a:rPr lang="ru-RU" dirty="0" smtClean="0"/>
              <a:t> компилятор запрещает использование исключений в коде драйверов, я показывал ошибку на предыдущем слайде.</a:t>
            </a:r>
            <a:r>
              <a:rPr lang="ru-RU" baseline="0" dirty="0" smtClean="0"/>
              <a:t> Но, </a:t>
            </a:r>
            <a:r>
              <a:rPr lang="ru-RU" dirty="0" smtClean="0"/>
              <a:t>при этом, он не запрещает использование </a:t>
            </a:r>
            <a:r>
              <a:rPr lang="en-US" dirty="0" smtClean="0"/>
              <a:t>C++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 smtClean="0"/>
              <a:t>Также</a:t>
            </a:r>
            <a:r>
              <a:rPr lang="ru-RU" baseline="0" dirty="0" smtClean="0"/>
              <a:t> еще, </a:t>
            </a:r>
            <a:r>
              <a:rPr lang="en-US" baseline="0" dirty="0" smtClean="0"/>
              <a:t>game development</a:t>
            </a:r>
            <a:r>
              <a:rPr lang="ru-RU" baseline="0" dirty="0" smtClean="0"/>
              <a:t>, еще несколько лет назад</a:t>
            </a:r>
            <a:r>
              <a:rPr lang="en-US" baseline="0" dirty="0" smtClean="0"/>
              <a:t> </a:t>
            </a:r>
            <a:r>
              <a:rPr lang="ru-RU" baseline="0" dirty="0" smtClean="0"/>
              <a:t>для консолей компиляторы не имели поддержки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Аналогично, требования к </a:t>
            </a:r>
            <a:r>
              <a:rPr lang="ru-RU" baseline="0" dirty="0" err="1" smtClean="0"/>
              <a:t>высокопрозводительным</a:t>
            </a:r>
            <a:r>
              <a:rPr lang="ru-RU" baseline="0" dirty="0" smtClean="0"/>
              <a:t> системам, иногда не позволяют использовать исключения. Особенно раньше, когда исключения были дорогими. К тому же, когда говорят, что исключения не влияют на производительность, на самом деле лукавят. Имеется ввиду, что основной путь в программе не проседает по производительности, но если мы решим бросить исключение, то здесь нас ждет сюрприз.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 </a:t>
            </a:r>
            <a:r>
              <a:rPr lang="ru-RU" baseline="0" dirty="0" err="1" smtClean="0"/>
              <a:t>винде</a:t>
            </a:r>
            <a:r>
              <a:rPr lang="ru-RU" baseline="0" dirty="0" smtClean="0"/>
              <a:t>, чтобы бросить исключение реализация </a:t>
            </a:r>
            <a:r>
              <a:rPr lang="en-US" baseline="0" dirty="0" smtClean="0"/>
              <a:t>C++ </a:t>
            </a:r>
            <a:r>
              <a:rPr lang="ru-RU" baseline="0" dirty="0" err="1" smtClean="0"/>
              <a:t>рантайма</a:t>
            </a:r>
            <a:r>
              <a:rPr lang="ru-RU" baseline="0" dirty="0" smtClean="0"/>
              <a:t> вызывает функцию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CxxThrowException</a:t>
            </a:r>
            <a:r>
              <a:rPr lang="ru-RU" baseline="0" dirty="0" smtClean="0"/>
              <a:t>, которая в свою очередь зовет системную функцию </a:t>
            </a:r>
            <a:r>
              <a:rPr lang="en-US" baseline="0" dirty="0" err="1" smtClean="0"/>
              <a:t>RaiseException</a:t>
            </a:r>
            <a:r>
              <a:rPr lang="ru-RU" baseline="0" dirty="0" smtClean="0"/>
              <a:t>, которая уходит в ядро. Понятно, что просто вернуть код ошибки в этом случае будет дешевле.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кому-то интересно, я после доклада могу показать </a:t>
            </a:r>
            <a:r>
              <a:rPr lang="ru-RU" baseline="0" dirty="0" err="1" smtClean="0"/>
              <a:t>дизасм</a:t>
            </a:r>
            <a:r>
              <a:rPr lang="ru-RU" baseline="0" dirty="0" smtClean="0"/>
              <a:t> этих функций, чтобы убедиться наглядно.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Кроме всего прочего, есть всякие </a:t>
            </a:r>
            <a:r>
              <a:rPr lang="en-US" baseline="0" dirty="0" smtClean="0"/>
              <a:t>coding convention</a:t>
            </a:r>
            <a:r>
              <a:rPr lang="ru-RU" baseline="0" dirty="0" smtClean="0"/>
              <a:t>, ограничения среды. Например, кидать исключения из динамических библиотек очень плохо, </a:t>
            </a:r>
            <a:r>
              <a:rPr lang="ru-RU" baseline="0" dirty="0" err="1" smtClean="0"/>
              <a:t>потому-что</a:t>
            </a:r>
            <a:r>
              <a:rPr lang="ru-RU" baseline="0" dirty="0" smtClean="0"/>
              <a:t> могут быть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 приложения и самой библиотеки. На самом деле, в принципе, любому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объекту лучше не пересекать границы модулей, как раз из-за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, но об этом итак много где пишут и говорят.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взять тот-же </a:t>
            </a:r>
            <a:r>
              <a:rPr lang="en-US" baseline="0" dirty="0" smtClean="0"/>
              <a:t>google</a:t>
            </a:r>
            <a:r>
              <a:rPr lang="ru-RU" baseline="0" dirty="0" smtClean="0"/>
              <a:t>, то у них тоже запрещены исключения, но по-другому – там </a:t>
            </a:r>
            <a:r>
              <a:rPr lang="en-US" baseline="0" dirty="0" smtClean="0"/>
              <a:t>throw</a:t>
            </a:r>
            <a:r>
              <a:rPr lang="ru-RU" baseline="0" dirty="0" smtClean="0"/>
              <a:t> – это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::abort</a:t>
            </a:r>
            <a:r>
              <a:rPr lang="ru-RU" baseline="0" dirty="0" smtClean="0"/>
              <a:t>. Такой подход, используется, например, в </a:t>
            </a:r>
            <a:r>
              <a:rPr lang="ru-RU" baseline="0" dirty="0" err="1" smtClean="0"/>
              <a:t>хромиуме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потихоньку подходим к интересным вещам.</a:t>
            </a:r>
          </a:p>
          <a:p>
            <a:endParaRPr lang="ru-RU" dirty="0" smtClean="0"/>
          </a:p>
          <a:p>
            <a:r>
              <a:rPr lang="ru-RU" dirty="0" smtClean="0"/>
              <a:t>Какие есть ограничения</a:t>
            </a:r>
            <a:r>
              <a:rPr lang="ru-RU" baseline="0" dirty="0" smtClean="0"/>
              <a:t> в</a:t>
            </a:r>
            <a:r>
              <a:rPr lang="en-US" baseline="0" dirty="0" smtClean="0"/>
              <a:t> C++ </a:t>
            </a:r>
            <a:r>
              <a:rPr lang="ru-RU" baseline="0" dirty="0" smtClean="0"/>
              <a:t>без исключений? Вопрос к залу.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7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есть проблемы в этом коде в среде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Ну, мы</a:t>
            </a:r>
            <a:r>
              <a:rPr lang="ru-RU" baseline="0" dirty="0" smtClean="0"/>
              <a:t> же здесь выделяем память. Что будет, если мы не сможем выделить память под нашу строку, ну, в обычном </a:t>
            </a:r>
            <a:r>
              <a:rPr lang="en-US" baseline="0" dirty="0" smtClean="0"/>
              <a:t>C++</a:t>
            </a:r>
            <a:r>
              <a:rPr lang="ru-RU" baseline="0" dirty="0" smtClean="0"/>
              <a:t> у нас будет исключение. В среде без исключений этот код либо не скомпилируется, либо </a:t>
            </a:r>
            <a:r>
              <a:rPr lang="ru-RU" baseline="0" dirty="0" err="1" smtClean="0"/>
              <a:t>скорет</a:t>
            </a:r>
            <a:r>
              <a:rPr lang="ru-RU" baseline="0" dirty="0" smtClean="0"/>
              <a:t>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 памяти, что еще хуже.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самом деле, в прошлых докладах, посвященных теме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я показывал, что стандартная библиотека </a:t>
            </a:r>
            <a:r>
              <a:rPr lang="en-US" baseline="0" dirty="0" smtClean="0"/>
              <a:t>C++</a:t>
            </a:r>
            <a:r>
              <a:rPr lang="ru-RU" baseline="0" dirty="0" smtClean="0"/>
              <a:t> по большей части не пригодна к использованию в такой среде. И я предлагал варианты, как можно </a:t>
            </a:r>
            <a:r>
              <a:rPr lang="ru-RU" baseline="0" dirty="0" err="1" smtClean="0"/>
              <a:t>задизайнить</a:t>
            </a:r>
            <a:r>
              <a:rPr lang="ru-RU" baseline="0" dirty="0" smtClean="0"/>
              <a:t> библиотеку для того, чтобы она могла работать в среде без исключений.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пофантазируем. Например,</a:t>
            </a:r>
            <a:r>
              <a:rPr lang="ru-RU" baseline="0" dirty="0" smtClean="0"/>
              <a:t> наша библиотека может предоставлять вот такой конструктор, с </a:t>
            </a:r>
            <a:r>
              <a:rPr lang="en-US" baseline="0" dirty="0" err="1" smtClean="0"/>
              <a:t>error_condition</a:t>
            </a:r>
            <a:r>
              <a:rPr lang="ru-RU" baseline="0" dirty="0" smtClean="0"/>
              <a:t>. И мы бы смогли обработать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всегда ли этот подход нас спасет?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35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есть еще конструкторы копирования и операторы</a:t>
            </a:r>
            <a:r>
              <a:rPr lang="ru-RU" baseline="0" dirty="0" smtClean="0"/>
              <a:t> присваивания. С ними проблема заключается в том, что мы не можем поменять их сигнатуру. Если мы в конструктор копирования добавим еще аргумент, то он перестанет быть конструктором копирования, и будет каким-то другим конструктором. И при этом, компилятор попытается сгенерировать дефолтный конструктор копирования. То есть, то что раньше работало нам во благо, теперь оборачивается против нас.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оператором присваивания ситуация несколько иная, компилятор вообще нам запретит добавить еще один параметр в наш оператор.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что все вот так плохо.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3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21.02.2017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First level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ey.kutumov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graholic/simple_vector" TargetMode="External"/><Relationship Id="rId4" Type="http://schemas.openxmlformats.org/officeDocument/2006/relationships/hyperlink" Target="https://github.com/prograholi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without exceptions, part 3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Alexey</a:t>
            </a:r>
            <a:r>
              <a:rPr lang="en-US" dirty="0" smtClean="0"/>
              <a:t> </a:t>
            </a:r>
            <a:r>
              <a:rPr lang="en-US" dirty="0" err="1" smtClean="0"/>
              <a:t>Kutumov</a:t>
            </a:r>
            <a:endParaRPr lang="ru-RU" dirty="0" smtClean="0"/>
          </a:p>
          <a:p>
            <a:r>
              <a:rPr lang="en-US" smtClean="0"/>
              <a:t>Senior software </a:t>
            </a:r>
            <a:r>
              <a:rPr lang="en-US" dirty="0" smtClean="0"/>
              <a:t>engineer at </a:t>
            </a:r>
            <a:r>
              <a:rPr lang="en-US" dirty="0" err="1" smtClean="0"/>
              <a:t>Kaspersky</a:t>
            </a:r>
            <a:r>
              <a:rPr lang="en-US" dirty="0" smtClean="0"/>
              <a:t> Lab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95116483"/>
              </p:ext>
            </p:extLst>
          </p:nvPr>
        </p:nvGraphicFramePr>
        <p:xfrm>
          <a:off x="352743" y="1743658"/>
          <a:ext cx="8426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исключений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кидает исключение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возвращает ошибку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r>
                        <a:rPr lang="ru-RU" baseline="0" dirty="0" smtClean="0"/>
                        <a:t> копирования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Двухфазная инициализация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Оператор</a:t>
                      </a:r>
                      <a:r>
                        <a:rPr lang="ru-RU" baseline="0" dirty="0" smtClean="0"/>
                        <a:t> присваивания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копирования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С++ без исключений вынуждает программиста ослаблять инварианты класса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"connection is empty"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m_connection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С++ без исключений вынуждает программиста писать больше кода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(expr) expr;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without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i="1" dirty="0" smtClean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compile-time reflection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magic_get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14/C++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от Антона 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Полухина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part of function type 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is_nothrow_constructible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(default, copy, move)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is_nothrow_assignable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(copy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move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is_nothrow_swappable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200" dirty="0" smtClean="0"/>
              <a:t>Зачем нужен </a:t>
            </a:r>
            <a:r>
              <a:rPr lang="en-US" sz="2200" dirty="0" smtClean="0"/>
              <a:t>C++ </a:t>
            </a:r>
            <a:r>
              <a:rPr lang="ru-RU" sz="2200" dirty="0" smtClean="0"/>
              <a:t>без исключений</a:t>
            </a:r>
          </a:p>
          <a:p>
            <a:endParaRPr lang="en-US" sz="2200" dirty="0" smtClean="0"/>
          </a:p>
          <a:p>
            <a:r>
              <a:rPr lang="ru-RU" sz="2200" dirty="0" smtClean="0"/>
              <a:t>Ограничения и проблемы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ru-RU" sz="2200" dirty="0" smtClean="0"/>
              <a:t>Решение проблем</a:t>
            </a:r>
          </a:p>
          <a:p>
            <a:endParaRPr lang="en-US" sz="2200" dirty="0" smtClean="0"/>
          </a:p>
          <a:p>
            <a:r>
              <a:rPr lang="en-US" sz="2200" dirty="0" smtClean="0"/>
              <a:t>…</a:t>
            </a:r>
            <a:endParaRPr lang="ru-RU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Profit!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r>
              <a:rPr lang="en-US" dirty="0" smtClean="0"/>
              <a:t> propagation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SimpleData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</a:t>
            </a:r>
            <a:r>
              <a:rPr lang="en-US" dirty="0" err="1" smtClean="0"/>
              <a:t>type_traits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msgList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dataList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get_message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CompositeData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get_data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msgList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dataList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Vector::</a:t>
            </a:r>
            <a:r>
              <a:rPr lang="en-US" dirty="0" err="1" smtClean="0"/>
              <a:t>push_back_nothrow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+ 1,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COPY_CONSTRUCT_NOTHROW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NOTE: default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-&gt;~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3908" y="1887674"/>
            <a:ext cx="1656184" cy="82809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library sources</a:t>
            </a:r>
            <a:endParaRPr lang="ru-RU" sz="1200" b="1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539552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Kernel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3056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 mode application</a:t>
            </a:r>
          </a:p>
          <a:p>
            <a:pPr algn="ctr"/>
            <a:r>
              <a:rPr lang="en-US" sz="1200" b="1" dirty="0" smtClean="0"/>
              <a:t>has exceptions</a:t>
            </a:r>
            <a:endParaRPr lang="ru-RU" sz="1200" b="1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7186560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EFI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241630" y="2301720"/>
            <a:ext cx="2502278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4565134" y="2715766"/>
            <a:ext cx="6866" cy="30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0"/>
          </p:cNvCxnSpPr>
          <p:nvPr/>
        </p:nvCxnSpPr>
        <p:spPr>
          <a:xfrm>
            <a:off x="5400092" y="2301720"/>
            <a:ext cx="2488546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allocate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deallocate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deallocate_nothrow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location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allocator_traits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allocate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66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system_exception_support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integral_constant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NESTL_HAS_EXCEPTIONS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1&gt;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system_exception_support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 нужен </a:t>
            </a:r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alexey.kutumov@gmail.com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github.com/prograholic/simple_vector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ru-RU" dirty="0"/>
              <a:t>без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ru-RU" sz="1600" b="1" strike="sngStrik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C2980: C++ exception handling is not supported with /kernel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 programming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development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High-performance software (trading systems)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0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5EFE6-ED36-44A8-992E-657AFD70795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9660</TotalTime>
  <Words>3791</Words>
  <Application>Microsoft Office PowerPoint</Application>
  <PresentationFormat>On-screen Show (16:9)</PresentationFormat>
  <Paragraphs>488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Lab Gothic Book</vt:lpstr>
      <vt:lpstr>Custom Design</vt:lpstr>
      <vt:lpstr>Main</vt:lpstr>
      <vt:lpstr>C++ without exceptions, part 3</vt:lpstr>
      <vt:lpstr>agenda</vt:lpstr>
      <vt:lpstr>PowerPoint Presentation</vt:lpstr>
      <vt:lpstr>C++ без исключений</vt:lpstr>
      <vt:lpstr>C++ без исключений</vt:lpstr>
      <vt:lpstr>PowerPoint Presentation</vt:lpstr>
      <vt:lpstr>ограничения</vt:lpstr>
      <vt:lpstr>ограничения</vt:lpstr>
      <vt:lpstr>ограничения</vt:lpstr>
      <vt:lpstr>ограничения</vt:lpstr>
      <vt:lpstr>ограничения</vt:lpstr>
      <vt:lpstr>PowerPoint Presentation</vt:lpstr>
      <vt:lpstr>проблемы</vt:lpstr>
      <vt:lpstr>проблемы</vt:lpstr>
      <vt:lpstr>проблемы</vt:lpstr>
      <vt:lpstr>проблемы</vt:lpstr>
      <vt:lpstr>проблемы</vt:lpstr>
      <vt:lpstr>future</vt:lpstr>
      <vt:lpstr>current</vt:lpstr>
      <vt:lpstr>Noexcept propagation</vt:lpstr>
      <vt:lpstr>Для чего нужны type_traits</vt:lpstr>
      <vt:lpstr>Vector::push_back_nothrow</vt:lpstr>
      <vt:lpstr>COPY_CONSTRUCT_NOTHROW</vt:lpstr>
      <vt:lpstr>C++ with exceptions</vt:lpstr>
      <vt:lpstr>C++ with exceptions</vt:lpstr>
      <vt:lpstr>C++ with exceptions</vt:lpstr>
      <vt:lpstr>C++ with exceptions</vt:lpstr>
      <vt:lpstr>C++ with exceptions</vt:lpstr>
      <vt:lpstr>C++ with exceptions</vt:lpstr>
      <vt:lpstr>LET'S TALK?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1751</cp:revision>
  <cp:lastPrinted>2017-02-21T13:28:23Z</cp:lastPrinted>
  <dcterms:created xsi:type="dcterms:W3CDTF">2013-03-22T11:06:22Z</dcterms:created>
  <dcterms:modified xsi:type="dcterms:W3CDTF">2017-02-21T15:15:56Z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