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</a:t>
            </a:r>
            <a:r>
              <a:rPr b="0" lang="es-MX" sz="4400" spc="-1" strike="noStrike">
                <a:latin typeface="Arial"/>
              </a:rPr>
              <a:t>editar el </a:t>
            </a:r>
            <a:r>
              <a:rPr b="0" lang="es-MX" sz="4400" spc="-1" strike="noStrike">
                <a:latin typeface="Arial"/>
              </a:rPr>
              <a:t>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</a:t>
            </a:r>
            <a:r>
              <a:rPr b="0" lang="es-MX" sz="4400" spc="-1" strike="noStrike">
                <a:latin typeface="Arial"/>
              </a:rPr>
              <a:t>editar el </a:t>
            </a:r>
            <a:r>
              <a:rPr b="0" lang="es-MX" sz="4400" spc="-1" strike="noStrike">
                <a:latin typeface="Arial"/>
              </a:rPr>
              <a:t>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</a:t>
            </a:r>
            <a:r>
              <a:rPr b="0" lang="es-MX" sz="4400" spc="-1" strike="noStrike">
                <a:latin typeface="Arial"/>
              </a:rPr>
              <a:t>formato del texto de </a:t>
            </a:r>
            <a:r>
              <a:rPr b="0" lang="es-MX" sz="4400" spc="-1" strike="noStrike">
                <a:latin typeface="Arial"/>
              </a:rPr>
              <a:t>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 flipV="1">
            <a:off x="0" y="-1440"/>
            <a:ext cx="10078920" cy="1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0" y="5580000"/>
            <a:ext cx="10078920" cy="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0000" y="270000"/>
            <a:ext cx="8998920" cy="32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Unidad_02_Estructuras_de_Control_y_Aplicaciones_con_Arreglos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50000" y="3870000"/>
            <a:ext cx="8998920" cy="11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Marzo, 2022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1440000" y="1106280"/>
            <a:ext cx="7259400" cy="447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360000" y="1080000"/>
            <a:ext cx="6646680" cy="551520"/>
          </a:xfrm>
          <a:prstGeom prst="rect">
            <a:avLst/>
          </a:prstGeom>
          <a:ln w="0">
            <a:noFill/>
          </a:ln>
        </p:spPr>
      </p:pic>
      <p:sp>
        <p:nvSpPr>
          <p:cNvPr id="278" name="CustomShape 4"/>
          <p:cNvSpPr/>
          <p:nvPr/>
        </p:nvSpPr>
        <p:spPr>
          <a:xfrm>
            <a:off x="720000" y="1667520"/>
            <a:ext cx="3779640" cy="39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Ejemplos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#include &lt;stdio.h&gt;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Int main()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{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int a, x;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scanf(“%d”,&amp;a);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if (a==0)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  </a:t>
            </a:r>
            <a:r>
              <a:rPr b="0" lang="es-MX" sz="1600" spc="-1" strike="noStrike">
                <a:latin typeface="Arial"/>
              </a:rPr>
              <a:t>X = 1;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</a:t>
            </a:r>
            <a:r>
              <a:rPr b="0" lang="es-MX" sz="1600" spc="-1" strike="noStrike">
                <a:latin typeface="Arial"/>
              </a:rPr>
              <a:t>else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  </a:t>
            </a:r>
            <a:r>
              <a:rPr b="0" lang="es-MX" sz="1600" spc="-1" strike="noStrike">
                <a:latin typeface="Arial"/>
              </a:rPr>
              <a:t>X = 0;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</a:t>
            </a:r>
            <a:r>
              <a:rPr b="0" lang="es-MX" sz="1600" spc="-1" strike="noStrike">
                <a:latin typeface="Arial"/>
              </a:rPr>
              <a:t>printf(“%d”,x);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</a:t>
            </a:r>
            <a:r>
              <a:rPr b="0" lang="es-MX" sz="1600" spc="-1" strike="noStrike">
                <a:latin typeface="Arial"/>
              </a:rPr>
              <a:t>return 0;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}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4937400" y="1728360"/>
            <a:ext cx="3959640" cy="36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#include &lt;stdio.h&gt;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int main()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{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…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if (cantidad &gt; 100)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{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  </a:t>
            </a:r>
            <a:r>
              <a:rPr b="0" lang="es-MX" sz="1600" spc="-1" strike="noStrike">
                <a:latin typeface="Arial"/>
              </a:rPr>
              <a:t>descuento = 0.2;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  </a:t>
            </a:r>
            <a:r>
              <a:rPr b="0" lang="es-MX" sz="1600" spc="-1" strike="noStrike">
                <a:latin typeface="Arial"/>
              </a:rPr>
              <a:t>precio = n*(1-descuento);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</a:t>
            </a:r>
            <a:r>
              <a:rPr b="0" lang="es-MX" sz="1600" spc="-1" strike="noStrike">
                <a:latin typeface="Arial"/>
              </a:rPr>
              <a:t>}else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   </a:t>
            </a:r>
            <a:r>
              <a:rPr b="0" lang="es-MX" sz="1600" spc="-1" strike="noStrike">
                <a:latin typeface="Arial"/>
              </a:rPr>
              <a:t>precio = n;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   …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</a:t>
            </a:r>
            <a:r>
              <a:rPr b="0" lang="es-MX" sz="1600" spc="-1" strike="noStrike">
                <a:latin typeface="Arial"/>
              </a:rPr>
              <a:t>return 0;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}</a:t>
            </a:r>
            <a:endParaRPr b="0" lang="es-MX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1292040" y="1096560"/>
            <a:ext cx="734760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1452960" y="1125360"/>
            <a:ext cx="7186680" cy="44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1433880" y="1193040"/>
            <a:ext cx="7205760" cy="447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1509120" y="1128240"/>
            <a:ext cx="7259040" cy="447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2"/>
          <a:stretch/>
        </p:blipFill>
        <p:spPr>
          <a:xfrm>
            <a:off x="1440000" y="1080000"/>
            <a:ext cx="7122600" cy="44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1750320" y="1366920"/>
            <a:ext cx="6665760" cy="413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304560" y="90360"/>
            <a:ext cx="9557640" cy="10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400" spc="-1" strike="noStrike">
                <a:latin typeface="Arial"/>
              </a:rPr>
              <a:t>Instrucciones o sentencias repetitivas o iterativas</a:t>
            </a:r>
            <a:endParaRPr b="0" lang="es-MX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400" spc="-1" strike="noStrike">
                <a:latin typeface="Arial"/>
              </a:rPr>
              <a:t>WHILE, DO-WHILE, FOR</a:t>
            </a:r>
            <a:endParaRPr b="0" lang="es-MX" sz="34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540000" y="1440000"/>
            <a:ext cx="52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Pág. 17 (9/19) de REFERENCIA.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2.1 Diagramas de flujo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40000" y="1440000"/>
            <a:ext cx="8998920" cy="15490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Los diagramas de flujo son una herramienta que permite representar visualmente qué operaciones se requieren y en qué secuencia se deben efectuar para solucionar un problema dado.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0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3960000" y="2520000"/>
            <a:ext cx="2070000" cy="3034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2920" y="630720"/>
            <a:ext cx="9070560" cy="43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540000" y="540000"/>
            <a:ext cx="90334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REFERENCIAS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Sentencias_Control.pdf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Principales símbolos utilizados para construir los diagramas de flujo.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937800" y="1718640"/>
            <a:ext cx="3741120" cy="2960280"/>
          </a:xfrm>
          <a:prstGeom prst="rect">
            <a:avLst/>
          </a:prstGeom>
          <a:ln w="18000"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5456880" y="1185480"/>
            <a:ext cx="3722040" cy="3493440"/>
          </a:xfrm>
          <a:prstGeom prst="rect">
            <a:avLst/>
          </a:prstGeom>
          <a:ln w="18000"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720000" y="4841640"/>
            <a:ext cx="8818920" cy="396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REF. PAG. 17 del libro algoritmos-y-pseudocc3b3digos.pdf </a:t>
            </a: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Arial"/>
                <a:ea typeface="DejaVu Sans"/>
              </a:rPr>
              <a:t>Ejemplo [2.1 Diagrama de Flujo]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4265280" y="1177200"/>
            <a:ext cx="5600520" cy="431208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40000" y="1440000"/>
            <a:ext cx="359928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 puede establecer la solución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 diagrama de flujo para deter-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minar el volumen de una caja de dimensiones A, B, y C como se muestra en la figura de la derecha.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88000"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Arial"/>
                <a:ea typeface="DejaVu Sans"/>
              </a:rPr>
              <a:t>2.2 Sentencias de Control</a:t>
            </a:r>
            <a:endParaRPr b="0" lang="es-MX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Introducción a las sentencias de control</a:t>
            </a:r>
            <a:endParaRPr b="0" lang="es-MX" sz="36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2647080" y="1440000"/>
            <a:ext cx="4732200" cy="2103480"/>
          </a:xfrm>
          <a:prstGeom prst="rect">
            <a:avLst/>
          </a:prstGeom>
          <a:ln w="0"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502920" y="3780000"/>
            <a:ext cx="8983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Hasta ahora solo hemos visto la codificación de las estructuras secuenciales, lo que nos proporciona programas lineales, es decir, comienzan por la primera instrucción y acababan por la última, ejecutándose todas una sola vez.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542600" y="1170360"/>
            <a:ext cx="7019280" cy="4305240"/>
          </a:xfrm>
          <a:prstGeom prst="rect">
            <a:avLst/>
          </a:prstGeom>
          <a:ln w="0"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900000" y="0"/>
            <a:ext cx="82130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Arial"/>
                <a:ea typeface="DejaVu Sans"/>
              </a:rPr>
              <a:t>2.2 Sentencias de Control</a:t>
            </a:r>
            <a:endParaRPr b="0" lang="es-MX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Introducción a las sentencias de control</a:t>
            </a:r>
            <a:endParaRPr b="0" lang="es-MX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>
            <a:off x="558720" y="2520"/>
            <a:ext cx="917172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Instrucciones o sentencias condicionales</a:t>
            </a:r>
            <a:endParaRPr b="0" lang="es-MX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Arial"/>
                <a:ea typeface="DejaVu Sans"/>
              </a:rPr>
              <a:t>IF, IF-ELSE, SWITCH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1789200" y="1517400"/>
            <a:ext cx="6674760" cy="4122720"/>
          </a:xfrm>
          <a:prstGeom prst="rect">
            <a:avLst/>
          </a:prstGeom>
          <a:ln w="0">
            <a:noFill/>
          </a:ln>
        </p:spPr>
      </p:pic>
      <p:sp>
        <p:nvSpPr>
          <p:cNvPr id="259" name="CustomShape 4"/>
          <p:cNvSpPr/>
          <p:nvPr/>
        </p:nvSpPr>
        <p:spPr>
          <a:xfrm>
            <a:off x="597960" y="1127880"/>
            <a:ext cx="50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Instrucciones Condicionales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502920" y="180000"/>
            <a:ext cx="597636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2"/>
          <a:srcRect l="0" t="0" r="0" b="83267"/>
          <a:stretch/>
        </p:blipFill>
        <p:spPr>
          <a:xfrm>
            <a:off x="622800" y="1115640"/>
            <a:ext cx="7006320" cy="730800"/>
          </a:xfrm>
          <a:prstGeom prst="rect">
            <a:avLst/>
          </a:prstGeom>
          <a:ln w="0"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742320" y="1894320"/>
            <a:ext cx="3419640" cy="36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Ejemplos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#include &lt;stdio.h&gt;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int main()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{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int a, x=0, y;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scanf(“%d”,&amp;a);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if (a==0)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  </a:t>
            </a:r>
            <a:r>
              <a:rPr b="0" lang="es-MX" sz="1600" spc="-1" strike="noStrike">
                <a:latin typeface="Arial"/>
              </a:rPr>
              <a:t>x=1;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printf(“%d”,x);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return 0;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}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4893120" y="1827720"/>
            <a:ext cx="3959640" cy="36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#include &lt;stdio.h&gt;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int main()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{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…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if (cantidad &gt; 100)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</a:t>
            </a:r>
            <a:r>
              <a:rPr b="0" lang="es-MX" sz="1600" spc="-1" strike="noStrike">
                <a:latin typeface="Arial"/>
              </a:rPr>
              <a:t>{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  </a:t>
            </a:r>
            <a:r>
              <a:rPr b="0" lang="es-MX" sz="1600" spc="-1" strike="noStrike">
                <a:latin typeface="Arial"/>
              </a:rPr>
              <a:t>descuento = 0.2;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  </a:t>
            </a:r>
            <a:r>
              <a:rPr b="0" lang="es-MX" sz="1600" spc="-1" strike="noStrike">
                <a:latin typeface="Arial"/>
              </a:rPr>
              <a:t>precio = n*(1-descuento);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</a:t>
            </a:r>
            <a:r>
              <a:rPr b="0" lang="es-MX" sz="1600" spc="-1" strike="noStrike">
                <a:latin typeface="Arial"/>
              </a:rPr>
              <a:t>}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…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   </a:t>
            </a:r>
            <a:r>
              <a:rPr b="0" lang="es-MX" sz="1600" spc="-1" strike="noStrike">
                <a:latin typeface="Arial"/>
              </a:rPr>
              <a:t>return 0;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latin typeface="Arial"/>
              </a:rPr>
              <a:t>}</a:t>
            </a:r>
            <a:endParaRPr b="0" lang="es-MX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642240" y="296280"/>
            <a:ext cx="5877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3600" spc="-1" strike="noStrike">
                <a:latin typeface="Arial"/>
              </a:rPr>
              <a:t>Instrucciones Condicionales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1468440" y="1179000"/>
            <a:ext cx="7171200" cy="443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2022-03-10T13:43:44Z</dcterms:created>
  <dc:creator/>
  <dc:description/>
  <dc:language>es-MX</dc:language>
  <cp:lastModifiedBy/>
  <dcterms:modified xsi:type="dcterms:W3CDTF">2022-04-26T12:53:04Z</dcterms:modified>
  <cp:revision>24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