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780000"/>
            <a:ext cx="10078560" cy="18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0" y="-1440"/>
            <a:ext cx="10078560" cy="10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0" y="-1440"/>
            <a:ext cx="10078560" cy="10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0" y="-1440"/>
            <a:ext cx="10078560" cy="1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5580000"/>
            <a:ext cx="10078560" cy="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lsi.vc.ehu.eus/pablogn/docencia/ISO/Operating_Systems_From_0_to_1.pdf" TargetMode="External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0000" y="270000"/>
            <a:ext cx="8998560" cy="32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6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Unidad 3 Manejo de Funciones y Cadenas</a:t>
            </a:r>
            <a:r>
              <a:rPr b="0" lang="de-AT" sz="6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	</a:t>
            </a:r>
            <a:endParaRPr b="0" lang="es-MX" sz="6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0000" y="3870000"/>
            <a:ext cx="8998560" cy="11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3.2 Cadenas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440" y="0"/>
            <a:ext cx="8998560" cy="9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4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3.2.4 Almacenamiento, búsqueda y comparación de cadenas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482400" y="1157040"/>
            <a:ext cx="9237600" cy="442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0" y="20160"/>
            <a:ext cx="9832320" cy="141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AT" sz="32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3.2.4 Almacenamiento, búsqueda y comparación de cadenas</a:t>
            </a:r>
            <a:endParaRPr b="0" lang="es-MX" sz="32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417240" y="1080000"/>
            <a:ext cx="9122760" cy="454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Referencias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[TU, DO HUAN] Operating Systems From 0 to 1, Chapter 4 x86 Assembly and C, 4.8.4 String Data Types, page 82 (96/309)</a:t>
            </a: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. </a:t>
            </a: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Operating_Systems_From_0_to_1.pdf. Download_url:</a:t>
            </a:r>
            <a:endParaRPr b="0" lang="es-MX" sz="2400" spc="-1" strike="noStrike">
              <a:latin typeface="Arial"/>
            </a:endParaRPr>
          </a:p>
          <a:p>
            <a:r>
              <a:rPr b="0" lang="de-AT" sz="1700" spc="-1" strike="noStrike">
                <a:solidFill>
                  <a:srgbClr val="000000"/>
                </a:solidFill>
                <a:latin typeface="Source Sans Pro"/>
                <a:ea typeface="DejaVu Sans"/>
                <a:hlinkClick r:id="rId1"/>
              </a:rPr>
              <a:t>https://lsi.vc.ehu.eus/pablogn/docencia/ISO/Operating_Systems_From_0_to_1.pdf</a:t>
            </a: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endParaRPr b="0" lang="es-MX" sz="2400" spc="-1" strike="noStrike">
              <a:latin typeface="Arial"/>
            </a:endParaRPr>
          </a:p>
          <a:p>
            <a:endParaRPr b="0" lang="es-MX" sz="2400" spc="-1" strike="noStrike">
              <a:latin typeface="Arial"/>
            </a:endParaRPr>
          </a:p>
          <a:p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[Gotfried] Gotfried B. S. (2005). Programación en C. Mc Graw Hill.</a:t>
            </a:r>
            <a:endParaRPr b="0" lang="es-MX" sz="2400" spc="-1" strike="noStrike">
              <a:latin typeface="Arial"/>
            </a:endParaRPr>
          </a:p>
          <a:p>
            <a:endParaRPr b="0" lang="es-MX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40000" y="270000"/>
            <a:ext cx="8998560" cy="45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2920" y="90720"/>
            <a:ext cx="907020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3.2 Cadenas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2920" y="1440000"/>
            <a:ext cx="9020520" cy="34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3.2.1 Cadenas</a:t>
            </a:r>
            <a:endParaRPr b="0" lang="es-MX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3.2.2 Arreglo de carácteres</a:t>
            </a:r>
            <a:endParaRPr b="0" lang="es-MX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3.2.3 Cadenas de carácteres</a:t>
            </a:r>
            <a:endParaRPr b="0" lang="es-MX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3.2.4 Almacenamiento, búsqueda, y comparación de cadenas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3.2.1 Cadenas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54"/>
              </a:spcAft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Aunque comparten el mismo nombre, una cadena definida en x86 es diferente de una cadena en C. x86 define una cadena como “secuencias continuas de bits, bytes, palabras, o palabras dobles“. Por otra parte,</a:t>
            </a:r>
            <a:r>
              <a:rPr b="1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C define una cadena como un arreglo de carácteres de un byte con un cero como el último elemento del arreglo para constituir una cadena terminada en nulo</a:t>
            </a: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. </a:t>
            </a:r>
            <a:endParaRPr b="0" lang="es-MX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([TU, DO HUAN]</a:t>
            </a: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, pág. 82, 4.8.4 String Data Types)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Sobre los tipos de datos cadena en ensamblador x86 y en C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Esto implica que las cadenas en x86 son arreglos, no cadenas de C. Un programador puede definir un arreglo de bytes, palabras o palabras dobles con char o uint8_t, short o uint16_t e int o uint32_t, pero no un arreglo de bits. Sin embargo, tal característica puede ser implementada fácilmente, ya que un arreglo de bits es esencialmente un arreglo de bytes, o de palabras o de palabras dobles, que se trabaja a nivel de bits.</a:t>
            </a:r>
            <a:endParaRPr b="0" lang="es-MX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es-MX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El siguiente código demuestra cómo definir variables con tipos de datos arreglo.</a:t>
            </a:r>
            <a:endParaRPr b="0" lang="es-MX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Arreglos.c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/** Arreglos.c */</a:t>
            </a:r>
            <a:endParaRPr b="0" lang="es-MX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#include &lt;stdint.h&gt;</a:t>
            </a:r>
            <a:endParaRPr b="0" lang="es-MX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uint8_t a8[2] = {0x12,0x34};</a:t>
            </a:r>
            <a:endParaRPr b="0" lang="es-MX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uint16_t a16[2] = {0x1234,0x5678};</a:t>
            </a:r>
            <a:endParaRPr b="0" lang="es-MX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uint32_t a32[2] = {0x12345678,0x9abcdef0};</a:t>
            </a:r>
            <a:endParaRPr b="0" lang="es-MX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uint64_t a64[2] = {0x123456789abcdef0,0x123456789abcdef0};</a:t>
            </a:r>
            <a:endParaRPr b="0" lang="es-MX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int main(int argc,char *argv[])</a:t>
            </a:r>
            <a:endParaRPr b="0" lang="es-MX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{</a:t>
            </a:r>
            <a:endParaRPr b="0" lang="es-MX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 </a:t>
            </a: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return 0;</a:t>
            </a:r>
            <a:endParaRPr b="0" lang="es-MX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}</a:t>
            </a:r>
            <a:endParaRPr b="0" lang="es-MX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es-MX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es-MX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32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El compilador introduce bytes de padding</a:t>
            </a:r>
            <a:endParaRPr b="0" lang="es-MX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rcRect l="0" t="25404" r="0" b="0"/>
          <a:stretch/>
        </p:blipFill>
        <p:spPr>
          <a:xfrm>
            <a:off x="632160" y="1260000"/>
            <a:ext cx="8547840" cy="402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Padding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634680" y="1078560"/>
            <a:ext cx="6565320" cy="397764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424800" y="5029200"/>
            <a:ext cx="7181640" cy="39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3.2.2 Arreglos de caracteres 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4"/>
              </a:spcAft>
            </a:pPr>
            <a:endParaRPr b="0" lang="es-MX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731880" y="1440000"/>
            <a:ext cx="8628120" cy="389880"/>
          </a:xfrm>
          <a:prstGeom prst="rect">
            <a:avLst/>
          </a:prstGeom>
          <a:ln w="0">
            <a:noFill/>
          </a:ln>
        </p:spPr>
      </p:pic>
      <p:sp>
        <p:nvSpPr>
          <p:cNvPr id="177" name="TextShape 3"/>
          <p:cNvSpPr txBox="1"/>
          <p:nvPr/>
        </p:nvSpPr>
        <p:spPr>
          <a:xfrm>
            <a:off x="720000" y="1980000"/>
            <a:ext cx="756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s-MX" sz="1800" spc="-1" strike="noStrike">
                <a:latin typeface="Arial"/>
              </a:rPr>
              <a:t>Ejemplo: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char color[4] = {‘R’,’O’,’J’,’O’};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3.2.3 Cadenas de caracteres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extShape 3"/>
          <p:cNvSpPr txBox="1"/>
          <p:nvPr/>
        </p:nvSpPr>
        <p:spPr>
          <a:xfrm>
            <a:off x="720000" y="1440000"/>
            <a:ext cx="8100000" cy="41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s-MX" sz="1800" spc="-1" strike="noStrike">
                <a:latin typeface="Arial"/>
              </a:rPr>
              <a:t>Ejemplo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char color[ ] = “ROJO”;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Arreglo de cadenas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char dia[ ][32] = { 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 “</a:t>
            </a:r>
            <a:r>
              <a:rPr b="0" lang="es-MX" sz="1800" spc="-1" strike="noStrike">
                <a:latin typeface="Arial"/>
              </a:rPr>
              <a:t>LUNES”,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 “</a:t>
            </a:r>
            <a:r>
              <a:rPr b="0" lang="es-MX" sz="1800" spc="-1" strike="noStrike">
                <a:latin typeface="Arial"/>
              </a:rPr>
              <a:t>MARTES”,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 “</a:t>
            </a:r>
            <a:r>
              <a:rPr b="0" lang="es-MX" sz="1800" spc="-1" strike="noStrike">
                <a:latin typeface="Arial"/>
              </a:rPr>
              <a:t>MIERCOLES”,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 “</a:t>
            </a:r>
            <a:r>
              <a:rPr b="0" lang="es-MX" sz="1800" spc="-1" strike="noStrike">
                <a:latin typeface="Arial"/>
              </a:rPr>
              <a:t>JUEVES”,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 “</a:t>
            </a:r>
            <a:r>
              <a:rPr b="0" lang="es-MX" sz="1800" spc="-1" strike="noStrike">
                <a:latin typeface="Arial"/>
              </a:rPr>
              <a:t>VIERNES”,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 “</a:t>
            </a:r>
            <a:r>
              <a:rPr b="0" lang="es-MX" sz="1800" spc="-1" strike="noStrike">
                <a:latin typeface="Arial"/>
              </a:rPr>
              <a:t>SABADO”,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 “</a:t>
            </a:r>
            <a:r>
              <a:rPr b="0" lang="es-MX" sz="1800" spc="-1" strike="noStrike">
                <a:latin typeface="Arial"/>
              </a:rPr>
              <a:t>DOMINGO”</a:t>
            </a:r>
            <a:endParaRPr b="0" lang="es-MX" sz="1800" spc="-1" strike="noStrike">
              <a:latin typeface="Arial"/>
            </a:endParaRPr>
          </a:p>
          <a:p>
            <a:r>
              <a:rPr b="0" lang="es-MX" sz="1800" spc="-1" strike="noStrike">
                <a:latin typeface="Arial"/>
              </a:rPr>
              <a:t>}; </a:t>
            </a:r>
            <a:endParaRPr b="0" lang="es-MX" sz="1800" spc="-1" strike="noStrike">
              <a:latin typeface="Arial"/>
            </a:endParaRPr>
          </a:p>
          <a:p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2021-11-25T11:43:26Z</dcterms:created>
  <dc:creator/>
  <dc:description/>
  <dc:language>es-MX</dc:language>
  <cp:lastModifiedBy/>
  <dcterms:modified xsi:type="dcterms:W3CDTF">2021-12-02T14:34:09Z</dcterms:modified>
  <cp:revision>36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