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2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3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2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32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0"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3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36"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8"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339"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4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4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46"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49"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2"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0"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71"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3"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7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5"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9"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1"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82"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9"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90"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91"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92"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93"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94"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9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1"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3"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0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0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1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2"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13"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4"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8"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0"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21"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2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226"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8"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229"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230"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231"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232"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233"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3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0"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2"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4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4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5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53"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5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57"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9"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0"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6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6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265"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67"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268"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269"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270"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271"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272"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79"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8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0"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96"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8"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99"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0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06"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09"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19"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6400" cy="188640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a:t>
            </a:r>
            <a:r>
              <a:rPr b="0" lang="es-MX" sz="4400" spc="-1" strike="noStrike">
                <a:latin typeface="Arial"/>
              </a:rPr>
              <a:t>texto 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3600"/>
            <a:ext cx="10076400" cy="10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3600"/>
            <a:ext cx="10076400" cy="10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7" name="CustomShape 1"/>
          <p:cNvSpPr/>
          <p:nvPr/>
        </p:nvSpPr>
        <p:spPr>
          <a:xfrm flipV="1">
            <a:off x="0" y="-3600"/>
            <a:ext cx="10076400" cy="10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19"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6" name="CustomShape 1"/>
          <p:cNvSpPr/>
          <p:nvPr/>
        </p:nvSpPr>
        <p:spPr>
          <a:xfrm flipV="1">
            <a:off x="0" y="-3600"/>
            <a:ext cx="10076400" cy="10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57"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8"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5" name="CustomShape 1"/>
          <p:cNvSpPr/>
          <p:nvPr/>
        </p:nvSpPr>
        <p:spPr>
          <a:xfrm flipV="1">
            <a:off x="0" y="-3600"/>
            <a:ext cx="10076400" cy="10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96"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97"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4" name="CustomShape 1"/>
          <p:cNvSpPr/>
          <p:nvPr/>
        </p:nvSpPr>
        <p:spPr>
          <a:xfrm flipV="1">
            <a:off x="0" y="-3600"/>
            <a:ext cx="10076400" cy="10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235"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36"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3" name="CustomShape 1"/>
          <p:cNvSpPr/>
          <p:nvPr/>
        </p:nvSpPr>
        <p:spPr>
          <a:xfrm flipV="1">
            <a:off x="0" y="-3600"/>
            <a:ext cx="10076400" cy="10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274"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75"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flipV="1">
            <a:off x="0" y="-3600"/>
            <a:ext cx="10076400" cy="17640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313" name="CustomShape 2"/>
          <p:cNvSpPr/>
          <p:nvPr/>
        </p:nvSpPr>
        <p:spPr>
          <a:xfrm>
            <a:off x="0" y="5580000"/>
            <a:ext cx="10076400" cy="8640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314"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315"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85.xml"/>
</Relationships>
</file>

<file path=ppt/slides/_rels/slide32.xml.rels><?xml version="1.0" encoding="UTF-8"?>
<Relationships xmlns="http://schemas.openxmlformats.org/package/2006/relationships"><Relationship Id="rId1" Type="http://schemas.openxmlformats.org/officeDocument/2006/relationships/hyperlink" Target="https://lsi.vc.ehu.eus/pablogn/docencia/ISO/Operating_Systems_From_0_to_1.pdf" TargetMode="External"/><Relationship Id="rId2" Type="http://schemas.openxmlformats.org/officeDocument/2006/relationships/hyperlink" Target="https://www.recurse.com/blog/5-learning-c-with-gdb" TargetMode="External"/><Relationship Id="rId3" Type="http://schemas.openxmlformats.org/officeDocument/2006/relationships/hyperlink" Target="https://www.recurse.com/blog/5-learning-c-with-gdb" TargetMode="External"/><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github.com/programacionestructurada/2021-2/tree/main/202112/U4_MdAyE/02_MemoriaDinamica"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2" name="CustomShape 1"/>
          <p:cNvSpPr/>
          <p:nvPr/>
        </p:nvSpPr>
        <p:spPr>
          <a:xfrm>
            <a:off x="450000" y="270000"/>
            <a:ext cx="8996400" cy="32364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Unidad 4 Manejo de Apuntadores y Estructuras</a:t>
            </a:r>
            <a:endParaRPr b="0" lang="es-MX" sz="6000" spc="-1" strike="noStrike">
              <a:latin typeface="Arial"/>
            </a:endParaRPr>
          </a:p>
        </p:txBody>
      </p:sp>
      <p:sp>
        <p:nvSpPr>
          <p:cNvPr id="353" name="CustomShape 2"/>
          <p:cNvSpPr/>
          <p:nvPr/>
        </p:nvSpPr>
        <p:spPr>
          <a:xfrm>
            <a:off x="450000" y="3870000"/>
            <a:ext cx="8996400" cy="116640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4.1 Apuntadores y variables</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7"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8" name="CustomShape 2"/>
          <p:cNvSpPr/>
          <p:nvPr/>
        </p:nvSpPr>
        <p:spPr>
          <a:xfrm>
            <a:off x="502920" y="1440000"/>
            <a:ext cx="9018360" cy="3494160"/>
          </a:xfrm>
          <a:prstGeom prst="rect">
            <a:avLst/>
          </a:prstGeom>
          <a:noFill/>
          <a:ln w="0">
            <a:noFill/>
          </a:ln>
        </p:spPr>
        <p:style>
          <a:lnRef idx="0"/>
          <a:fillRef idx="0"/>
          <a:effectRef idx="0"/>
          <a:fontRef idx="minor"/>
        </p:style>
      </p:sp>
      <p:sp>
        <p:nvSpPr>
          <p:cNvPr id="379"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las siguientes líneas nos referiremos a un pedazo de memoria de una sola pieza como un pedazo de memoria conexo.</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variables en C son como etiquetas de pedazos de memoria conexos (contiguous chunks of memory). Un pedazo de memoria conexo de una variable está caracterizado por dos números: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1. La dirección numérica del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2. El tamaño del pedazo de memoria conexo, medido en bytes. El tamaño del pedazo de memoria conexo de una variable está determinado por el tipo de dato de la variable.</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0"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1" name="CustomShape 2"/>
          <p:cNvSpPr/>
          <p:nvPr/>
        </p:nvSpPr>
        <p:spPr>
          <a:xfrm>
            <a:off x="502920" y="1440000"/>
            <a:ext cx="9018360" cy="3494160"/>
          </a:xfrm>
          <a:prstGeom prst="rect">
            <a:avLst/>
          </a:prstGeom>
          <a:noFill/>
          <a:ln w="0">
            <a:noFill/>
          </a:ln>
        </p:spPr>
        <p:style>
          <a:lnRef idx="0"/>
          <a:fillRef idx="0"/>
          <a:effectRef idx="0"/>
          <a:fontRef idx="minor"/>
        </p:style>
      </p:sp>
      <p:sp>
        <p:nvSpPr>
          <p:cNvPr id="382"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Una de las características distintivas de C es que usted tiene acceso directo a los pedazos de memoria conexos de las variables. El operador &amp; calcula la dirección de una variable, y el operador sizeof calcula el tamaño de una variable en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Usted puede visualizar ambos conceptos en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$5 = (int *) 0x7fff5fbff584</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sizeof(i)</a:t>
            </a:r>
            <a:endParaRPr b="0" lang="es-MX" sz="1800" spc="-1" strike="noStrike">
              <a:latin typeface="Arial"/>
            </a:endParaRPr>
          </a:p>
          <a:p>
            <a:pPr>
              <a:lnSpc>
                <a:spcPct val="100000"/>
              </a:lnSpc>
            </a:pPr>
            <a:r>
              <a:rPr b="0" lang="es-MX" sz="1800" spc="-1" strike="noStrike">
                <a:solidFill>
                  <a:srgbClr val="000000"/>
                </a:solidFill>
                <a:latin typeface="Arial"/>
                <a:ea typeface="DejaVu Sans"/>
              </a:rPr>
              <a:t>$6 = 4</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esto nos dice que el pedazo de memoria conexo de i empieza en la dirección 0x7fff5fbff584 y que es de tamaño 4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3"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4" name="CustomShape 2"/>
          <p:cNvSpPr/>
          <p:nvPr/>
        </p:nvSpPr>
        <p:spPr>
          <a:xfrm>
            <a:off x="502920" y="1440000"/>
            <a:ext cx="9018360" cy="3494160"/>
          </a:xfrm>
          <a:prstGeom prst="rect">
            <a:avLst/>
          </a:prstGeom>
          <a:noFill/>
          <a:ln w="0">
            <a:noFill/>
          </a:ln>
        </p:spPr>
        <p:style>
          <a:lnRef idx="0"/>
          <a:fillRef idx="0"/>
          <a:effectRef idx="0"/>
          <a:fontRef idx="minor"/>
        </p:style>
      </p:sp>
      <p:sp>
        <p:nvSpPr>
          <p:cNvPr id="385"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Se ha mencionado antes que el tamaño en memoria de una variable está determinado por su tipo de dato, por esta razón, el operador sizeof puede trabajar directamente sobre tipos de datos: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$7 = 4</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sizeof(double)</a:t>
            </a:r>
            <a:endParaRPr b="0" lang="es-MX" sz="1800" spc="-1" strike="noStrike">
              <a:latin typeface="Arial"/>
            </a:endParaRPr>
          </a:p>
          <a:p>
            <a:pPr>
              <a:lnSpc>
                <a:spcPct val="100000"/>
              </a:lnSpc>
            </a:pPr>
            <a:r>
              <a:rPr b="0" lang="es-MX" sz="1800" spc="-1" strike="noStrike">
                <a:solidFill>
                  <a:srgbClr val="000000"/>
                </a:solidFill>
                <a:latin typeface="Arial"/>
                <a:ea typeface="DejaVu Sans"/>
              </a:rPr>
              <a:t>$8 = 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valores devueltos por sizeof dependen de la arquitectura de la computadora en la que se esté trabajando. Los valores mostrados en este ejemplo indican que para las variables de tipo int se utilizan pedazos de memoria conexos de 4 bytes, mientras que para variables de tipo double se utilizan 8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6"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7" name="CustomShape 2"/>
          <p:cNvSpPr/>
          <p:nvPr/>
        </p:nvSpPr>
        <p:spPr>
          <a:xfrm>
            <a:off x="502920" y="1440000"/>
            <a:ext cx="9018360" cy="3494160"/>
          </a:xfrm>
          <a:prstGeom prst="rect">
            <a:avLst/>
          </a:prstGeom>
          <a:noFill/>
          <a:ln w="0">
            <a:noFill/>
          </a:ln>
        </p:spPr>
        <p:style>
          <a:lnRef idx="0"/>
          <a:fillRef idx="0"/>
          <a:effectRef idx="0"/>
          <a:fontRef idx="minor"/>
        </p:style>
      </p:sp>
      <p:sp>
        <p:nvSpPr>
          <p:cNvPr id="388"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incluye una poderosa herramienta para examinar la memoria directamente: el comando x. El comando x examina la memoria, comenzando en una dirección particular. Viene con un número de comandos de formato que proporcionan control preciso sobre cuántos bytes se quiere examinar y cómo se quiere que se impriman; ante la duda, se puede intentar help x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operador &amp; calcula la dirección de una variable, eso significa que podemos pasar &amp;i al comando x y observar los bytes crudos contenidos en el valor de la variable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0x7fff5fbff584:  0x39  0x05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banderas indican que quiero examinar 4 valores, formateados como números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hexadecimales (x) de un byte (b) a la vez. Se ha elegido examinar 4 bytes porque el tamaño en memoria de i es cuatro bytes (por ser i, de tipo int). La salida muestra la representación en memoria cruda byte por byte de la variable i.</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9"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0" name="CustomShape 2"/>
          <p:cNvSpPr/>
          <p:nvPr/>
        </p:nvSpPr>
        <p:spPr>
          <a:xfrm>
            <a:off x="502920" y="1440000"/>
            <a:ext cx="9018360" cy="3494160"/>
          </a:xfrm>
          <a:prstGeom prst="rect">
            <a:avLst/>
          </a:prstGeom>
          <a:noFill/>
          <a:ln w="0">
            <a:noFill/>
          </a:ln>
        </p:spPr>
        <p:style>
          <a:lnRef idx="0"/>
          <a:fillRef idx="0"/>
          <a:effectRef idx="0"/>
          <a:fontRef idx="minor"/>
        </p:style>
      </p:sp>
      <p:sp>
        <p:nvSpPr>
          <p:cNvPr id="391"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Algo que hay que recordar cuando se examina la memoria cruda byte por byte es que sobre la máquinas intel, los bytes son almacenados en orden “little-endian”: a diferencia de la notación humana, los bytes menos significativos de un número aparecen primero en la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Una forma de clarificar el punto sería darle a i un valor más interesante y entonces re-examinar su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set var i = 0x12345678</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0x7fff5fbff584:  0x78  0x56  0x34  0x12</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2"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3" name="CustomShape 2"/>
          <p:cNvSpPr/>
          <p:nvPr/>
        </p:nvSpPr>
        <p:spPr>
          <a:xfrm>
            <a:off x="502920" y="1440000"/>
            <a:ext cx="9018360" cy="3494160"/>
          </a:xfrm>
          <a:prstGeom prst="rect">
            <a:avLst/>
          </a:prstGeom>
          <a:noFill/>
          <a:ln w="0">
            <a:noFill/>
          </a:ln>
        </p:spPr>
        <p:style>
          <a:lnRef idx="0"/>
          <a:fillRef idx="0"/>
          <a:effectRef idx="0"/>
          <a:fontRef idx="minor"/>
        </p:style>
      </p:sp>
      <p:sp>
        <p:nvSpPr>
          <p:cNvPr id="394"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comando ptype nos dice el tipo de dato de una expresión en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(void)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tipos de datos en C pueden llegar a ser complejos pero ptype nos permite explorarlos interactivamente.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5"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6" name="CustomShape 2"/>
          <p:cNvSpPr/>
          <p:nvPr/>
        </p:nvSpPr>
        <p:spPr>
          <a:xfrm>
            <a:off x="502920" y="1440000"/>
            <a:ext cx="9018360" cy="3494160"/>
          </a:xfrm>
          <a:prstGeom prst="rect">
            <a:avLst/>
          </a:prstGeom>
          <a:noFill/>
          <a:ln w="0">
            <a:noFill/>
          </a:ln>
        </p:spPr>
        <p:style>
          <a:lnRef idx="0"/>
          <a:fillRef idx="0"/>
          <a:effectRef idx="0"/>
          <a:fontRef idx="minor"/>
        </p:style>
      </p:sp>
      <p:sp>
        <p:nvSpPr>
          <p:cNvPr id="397"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arreglos son un concepto sorprendentemente desafiante en C. El plan para esta sección es escribir un programa simple y trabajarlo en gdb para encontrarle sentido a los arreglos.</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Codifiquemos el siguiente programa arrays.c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a[ ] = {1,2,3};</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return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8"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9" name="CustomShape 2"/>
          <p:cNvSpPr/>
          <p:nvPr/>
        </p:nvSpPr>
        <p:spPr>
          <a:xfrm>
            <a:off x="502920" y="1440000"/>
            <a:ext cx="9018360" cy="3494160"/>
          </a:xfrm>
          <a:prstGeom prst="rect">
            <a:avLst/>
          </a:prstGeom>
          <a:noFill/>
          <a:ln w="0">
            <a:noFill/>
          </a:ln>
        </p:spPr>
        <p:style>
          <a:lnRef idx="0"/>
          <a:fillRef idx="0"/>
          <a:effectRef idx="0"/>
          <a:fontRef idx="minor"/>
        </p:style>
      </p:sp>
      <p:sp>
        <p:nvSpPr>
          <p:cNvPr id="400"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Compilemos el programa arrays.c usando la bandera -g, y ejecutémoslo en gdb, con un punto de ruptura en main, ejecutaremos el comando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gcc -g arrays.c  -o  arrays</a:t>
            </a:r>
            <a:endParaRPr b="0" lang="es-MX" sz="1800" spc="-1" strike="noStrike">
              <a:latin typeface="Arial"/>
            </a:endParaRPr>
          </a:p>
          <a:p>
            <a:pPr>
              <a:lnSpc>
                <a:spcPct val="100000"/>
              </a:lnSpc>
            </a:pPr>
            <a:r>
              <a:rPr b="0" lang="es-MX" sz="1800" spc="-1" strike="noStrike">
                <a:solidFill>
                  <a:srgbClr val="000000"/>
                </a:solidFill>
                <a:latin typeface="Arial"/>
                <a:ea typeface="DejaVu Sans"/>
              </a:rPr>
              <a:t>$ gdb arrays</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break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run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este punto debemos ser capaces de imprimir el contenido de a y examinar su tipo:</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 {1, 2,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[3]</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1"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2" name="CustomShape 2"/>
          <p:cNvSpPr/>
          <p:nvPr/>
        </p:nvSpPr>
        <p:spPr>
          <a:xfrm>
            <a:off x="502920" y="1440000"/>
            <a:ext cx="9018360" cy="3494160"/>
          </a:xfrm>
          <a:prstGeom prst="rect">
            <a:avLst/>
          </a:prstGeom>
          <a:noFill/>
          <a:ln w="0">
            <a:noFill/>
          </a:ln>
        </p:spPr>
        <p:style>
          <a:lnRef idx="0"/>
          <a:fillRef idx="0"/>
          <a:effectRef idx="0"/>
          <a:fontRef idx="minor"/>
        </p:style>
      </p:sp>
      <p:sp>
        <p:nvSpPr>
          <p:cNvPr id="403"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Ahora que nuestro programa está correctamente colocado en gdb, la primera cosa que debemos hacer es usar x para ver como se ve en la memoria el contenido del arreglo 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x/12xb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  0x02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0x7fff5fbff574:  0x03  0x00  0x00  0x00</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Esto significa que el pedazo de memoria conexo de a empieza en la dirección 0x7fff5fbff56c. Los primeros cuatro bytes almacenan a[0], los siguientes cuatro almacenan a[1], y los cuatro bytes finales almacenan a[2]. Se puede corroborar con sizeof que el tamaño en memoria de a es de 12 bytes: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sizeof(a)</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 12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4"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5" name="CustomShape 2"/>
          <p:cNvSpPr/>
          <p:nvPr/>
        </p:nvSpPr>
        <p:spPr>
          <a:xfrm>
            <a:off x="502920" y="1440000"/>
            <a:ext cx="9018360" cy="3494160"/>
          </a:xfrm>
          <a:prstGeom prst="rect">
            <a:avLst/>
          </a:prstGeom>
          <a:noFill/>
          <a:ln w="0">
            <a:noFill/>
          </a:ln>
        </p:spPr>
        <p:style>
          <a:lnRef idx="0"/>
          <a:fillRef idx="0"/>
          <a:effectRef idx="0"/>
          <a:fontRef idx="minor"/>
        </p:style>
      </p:sp>
      <p:sp>
        <p:nvSpPr>
          <p:cNvPr id="406"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Los arreglos tienen su propio tipo de dato y almacenan sus elementos en un pedazo de memoria conexo. Sin embargo en ciertas situaciones, los arreglos se comportan mucho como los apuntadores. Por ejemplo, podemos hacer aritmética de apuntador sobre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 (int *) 0x7fff5fbff570</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esto nos dice que a + 1 es un apuntador a un int y contiene la dirección 0x7fff5fbff570. En este punto debe ser razonable pasar apuntadores al comando x, veamos que se obtiene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0x7fff5fbff570:  0x02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Nótese que 0x7fff5fbff570 es mayor en cuatro unidades que la dirección 0x7fff5fbff56c, del primer byte de a en la memoria. Dado que los valores int ocupan cuatro bytes, esto significa que a + 1 apunta a a[1].</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4"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 Apuntadores y variables</a:t>
            </a:r>
            <a:endParaRPr b="0" lang="es-MX" sz="4500" spc="-1" strike="noStrike">
              <a:latin typeface="Arial"/>
            </a:endParaRPr>
          </a:p>
        </p:txBody>
      </p:sp>
      <p:sp>
        <p:nvSpPr>
          <p:cNvPr id="355" name="CustomShape 2"/>
          <p:cNvSpPr/>
          <p:nvPr/>
        </p:nvSpPr>
        <p:spPr>
          <a:xfrm>
            <a:off x="502920" y="1440000"/>
            <a:ext cx="9018360" cy="3494160"/>
          </a:xfrm>
          <a:prstGeom prst="rect">
            <a:avLst/>
          </a:prstGeom>
          <a:noFill/>
          <a:ln w="0">
            <a:noFill/>
          </a:ln>
        </p:spPr>
        <p:style>
          <a:lnRef idx="0"/>
          <a:fillRef idx="0"/>
          <a:effectRef idx="0"/>
          <a:fontRef idx="minor"/>
        </p:style>
        <p:txBody>
          <a:bodyPr lIns="0" rIns="0" tIns="0" bIns="0">
            <a:normAutofit fontScale="56000"/>
          </a:bodyPr>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4.1.1 Memoria dinámica</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4.1.2 Apuntadores y arreglos</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4.1.3 Direccionamiento de un apuntador a arreglos unidimensionales</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4.1.4 Direccionamiento de un apuntador a arreglos bidimensionales</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4.1.5 Arreglo de apuntadores</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4.1.6 Apuntadores y funciones</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4.1.7 Parámetros por valor</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4.1.8 Parámetros por referencia</a:t>
            </a:r>
            <a:endParaRPr b="0" lang="es-MX" sz="24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4.1.9 Apuntadores y cadenas</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7"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8" name="CustomShape 2"/>
          <p:cNvSpPr/>
          <p:nvPr/>
        </p:nvSpPr>
        <p:spPr>
          <a:xfrm>
            <a:off x="502920" y="1440000"/>
            <a:ext cx="9018360" cy="3494160"/>
          </a:xfrm>
          <a:prstGeom prst="rect">
            <a:avLst/>
          </a:prstGeom>
          <a:noFill/>
          <a:ln w="0">
            <a:noFill/>
          </a:ln>
        </p:spPr>
        <p:style>
          <a:lnRef idx="0"/>
          <a:fillRef idx="0"/>
          <a:effectRef idx="0"/>
          <a:fontRef idx="minor"/>
        </p:style>
      </p:sp>
      <p:sp>
        <p:nvSpPr>
          <p:cNvPr id="409"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De hecho, la forma de indexar un arreglo con corchetes, es una forma compacta de la aritmética de apuntador: a[i] es equivalente a *(a + i). En gdb se puede realizar lo siguiente: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a[0]</a:t>
            </a:r>
            <a:endParaRPr b="0" lang="es-MX" sz="1800" spc="-1" strike="noStrike">
              <a:latin typeface="Arial"/>
            </a:endParaRPr>
          </a:p>
          <a:p>
            <a:pPr>
              <a:lnSpc>
                <a:spcPct val="100000"/>
              </a:lnSpc>
            </a:pPr>
            <a:r>
              <a:rPr b="0" lang="es-MX" sz="1800" spc="-1" strike="noStrike">
                <a:solidFill>
                  <a:srgbClr val="000000"/>
                </a:solidFill>
                <a:latin typeface="Arial"/>
                <a:ea typeface="DejaVu Sans"/>
              </a:rPr>
              <a:t>$4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$5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a[1]</a:t>
            </a:r>
            <a:endParaRPr b="0" lang="es-MX" sz="1800" spc="-1" strike="noStrike">
              <a:latin typeface="Arial"/>
            </a:endParaRPr>
          </a:p>
          <a:p>
            <a:pPr>
              <a:lnSpc>
                <a:spcPct val="100000"/>
              </a:lnSpc>
            </a:pPr>
            <a:r>
              <a:rPr b="0" lang="es-MX" sz="1800" spc="-1" strike="noStrike">
                <a:solidFill>
                  <a:srgbClr val="000000"/>
                </a:solidFill>
                <a:latin typeface="Arial"/>
                <a:ea typeface="DejaVu Sans"/>
              </a:rPr>
              <a:t>$6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$7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a[2]</a:t>
            </a:r>
            <a:endParaRPr b="0" lang="es-MX" sz="1800" spc="-1" strike="noStrike">
              <a:latin typeface="Arial"/>
            </a:endParaRPr>
          </a:p>
          <a:p>
            <a:pPr>
              <a:lnSpc>
                <a:spcPct val="100000"/>
              </a:lnSpc>
            </a:pPr>
            <a:r>
              <a:rPr b="0" lang="es-MX" sz="1800" spc="-1" strike="noStrike">
                <a:solidFill>
                  <a:srgbClr val="000000"/>
                </a:solidFill>
                <a:latin typeface="Arial"/>
                <a:ea typeface="DejaVu Sans"/>
              </a:rPr>
              <a:t>$8 =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$9 = 3</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0"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1" name="CustomShape 2"/>
          <p:cNvSpPr/>
          <p:nvPr/>
        </p:nvSpPr>
        <p:spPr>
          <a:xfrm>
            <a:off x="502920" y="1440000"/>
            <a:ext cx="9018360" cy="3494160"/>
          </a:xfrm>
          <a:prstGeom prst="rect">
            <a:avLst/>
          </a:prstGeom>
          <a:noFill/>
          <a:ln w="0">
            <a:noFill/>
          </a:ln>
        </p:spPr>
        <p:style>
          <a:lnRef idx="0"/>
          <a:fillRef idx="0"/>
          <a:effectRef idx="0"/>
          <a:fontRef idx="minor"/>
        </p:style>
      </p:sp>
      <p:sp>
        <p:nvSpPr>
          <p:cNvPr id="412"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Hemos visto que en algunas situaciones a actúa como un arreglo y en otras actúa como un apuntador a su primer elemento. ¿Qué es lo que está sucediendo?</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 respuesta es que </a:t>
            </a:r>
            <a:r>
              <a:rPr b="1" lang="es-MX" sz="1800" spc="-1" strike="noStrike">
                <a:solidFill>
                  <a:srgbClr val="000000"/>
                </a:solidFill>
                <a:latin typeface="Arial"/>
                <a:ea typeface="DejaVu Sans"/>
              </a:rPr>
              <a:t>cuando el nombre de un arreglo es usado en una expresión de C, este decae a un apuntador al primer elemento del arreglo</a:t>
            </a:r>
            <a:r>
              <a:rPr b="0" lang="es-MX" sz="1800" spc="-1" strike="noStrike">
                <a:solidFill>
                  <a:srgbClr val="000000"/>
                </a:solidFill>
                <a:latin typeface="Arial"/>
                <a:ea typeface="DejaVu Sans"/>
              </a:rPr>
              <a:t>. Hay solamente </a:t>
            </a:r>
            <a:r>
              <a:rPr b="1" lang="es-MX" sz="1800" spc="-1" strike="noStrike">
                <a:solidFill>
                  <a:srgbClr val="000000"/>
                </a:solidFill>
                <a:latin typeface="Arial"/>
                <a:ea typeface="DejaVu Sans"/>
              </a:rPr>
              <a:t>dos excepciones a esta regla: cuando el nombre de un arreglo es pasado al operador sizeof y cuando el nombre de un arreglo es pasado al operador &amp;</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hecho de que cuando el nombre de un arreglo se pasa al operador &amp;, el nombre del arreglo no decaiga a apuntador, conduce a la siguiente pregunta:</a:t>
            </a: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¿hay alguna diferencia entre el apuntador al que a decae y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Numéricamente ambas cosas representan la misma dirección: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3"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4" name="CustomShape 2"/>
          <p:cNvSpPr/>
          <p:nvPr/>
        </p:nvSpPr>
        <p:spPr>
          <a:xfrm>
            <a:off x="502920" y="1440000"/>
            <a:ext cx="9018360" cy="3494160"/>
          </a:xfrm>
          <a:prstGeom prst="rect">
            <a:avLst/>
          </a:prstGeom>
          <a:noFill/>
          <a:ln w="0">
            <a:noFill/>
          </a:ln>
        </p:spPr>
        <p:style>
          <a:lnRef idx="0"/>
          <a:fillRef idx="0"/>
          <a:effectRef idx="0"/>
          <a:fontRef idx="minor"/>
        </p:style>
      </p:sp>
      <p:sp>
        <p:nvSpPr>
          <p:cNvPr id="415"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Sin embargo, sus tipos de datos son diferentes. Ya hemos visto que el valor de apuntador al que decae a es un apuntador al primer elemento del arreglo a; este debe tener tipo int *. Mientras que para el tipo de dato de &amp;a, podemos preguntarle a gdb directamente: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&amp;a es un apuntador a un arreglo de tres enteros. Esto tiene sentido: a no decae cuando se le pasa al operador &amp;, y a tiene tipo de dato int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Se puede observar la diferencia entre el valor de a decaido y &amp;a revisando como se comportan con respecto a la aritmética de apuntador:</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$10 = (int *)  0x7fff5fbff570</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a:t>
            </a: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$11 = (int  (*)[3]) 0x7fff5fbff578</a:t>
            </a:r>
            <a:endParaRPr b="0" lang="es-MX" sz="1800" spc="-1" strike="noStrike">
              <a:latin typeface="Arial"/>
            </a:endParaRPr>
          </a:p>
          <a:p>
            <a:pPr>
              <a:lnSpc>
                <a:spcPct val="100000"/>
              </a:lnSpc>
            </a:pPr>
            <a:r>
              <a:rPr b="0" lang="es-MX" sz="1800" spc="-1" strike="noStrike">
                <a:solidFill>
                  <a:srgbClr val="000000"/>
                </a:solidFill>
                <a:latin typeface="Arial"/>
                <a:ea typeface="DejaVu Sans"/>
              </a:rPr>
              <a:t>Nótese que sumarle 1 a a=0x7fff5fbff56c le suma 4 a la dirección a, mientras que sumarle 1 a &amp;a=0x7fff5fbff56c le agrega 12.</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6"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7" name="CustomShape 2"/>
          <p:cNvSpPr/>
          <p:nvPr/>
        </p:nvSpPr>
        <p:spPr>
          <a:xfrm>
            <a:off x="502920" y="1440000"/>
            <a:ext cx="9018360" cy="3494160"/>
          </a:xfrm>
          <a:prstGeom prst="rect">
            <a:avLst/>
          </a:prstGeom>
          <a:noFill/>
          <a:ln w="0">
            <a:noFill/>
          </a:ln>
        </p:spPr>
        <p:style>
          <a:lnRef idx="0"/>
          <a:fillRef idx="0"/>
          <a:effectRef idx="0"/>
          <a:fontRef idx="minor"/>
        </p:style>
      </p:sp>
      <p:sp>
        <p:nvSpPr>
          <p:cNvPr id="418"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apuntador al que a realmente decae es &amp;a[0]:</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&amp;a[0]</a:t>
            </a:r>
            <a:endParaRPr b="0" lang="es-MX" sz="1800" spc="-1" strike="noStrike">
              <a:latin typeface="Arial"/>
            </a:endParaRPr>
          </a:p>
          <a:p>
            <a:pPr>
              <a:lnSpc>
                <a:spcPct val="100000"/>
              </a:lnSpc>
            </a:pPr>
            <a:r>
              <a:rPr b="0" lang="es-MX" sz="1800" spc="-1" strike="noStrike">
                <a:solidFill>
                  <a:srgbClr val="000000"/>
                </a:solidFill>
                <a:latin typeface="Arial"/>
                <a:ea typeface="DejaVu Sans"/>
              </a:rPr>
              <a:t>$11 = (int *) 0x7fff5fbff56c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resumen:</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comando print imprime la evaluación de expresiones.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Con el comando x se puede examinar bytes crudos en la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Con el comando ptype se obtiene el tipo de dato de la expresión que se le pasa como argumento.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9"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20000"/>
          </a:bodyPr>
          <a:p>
            <a:pPr>
              <a:lnSpc>
                <a:spcPct val="100000"/>
              </a:lnSpc>
            </a:pPr>
            <a:r>
              <a:rPr b="0" lang="de-AT" sz="4500" spc="-1" strike="noStrike">
                <a:solidFill>
                  <a:srgbClr val="ffffff"/>
                </a:solidFill>
                <a:latin typeface="Source Sans Pro Light"/>
                <a:ea typeface="DejaVu Sans"/>
              </a:rPr>
              <a:t>4.1.3 Direccionamiento de un apuntador a arreglos unidimensionales </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0" name="CustomShape 2"/>
          <p:cNvSpPr/>
          <p:nvPr/>
        </p:nvSpPr>
        <p:spPr>
          <a:xfrm>
            <a:off x="502920" y="1440000"/>
            <a:ext cx="9018360" cy="3494160"/>
          </a:xfrm>
          <a:prstGeom prst="rect">
            <a:avLst/>
          </a:prstGeom>
          <a:noFill/>
          <a:ln w="0">
            <a:noFill/>
          </a:ln>
        </p:spPr>
        <p:style>
          <a:lnRef idx="0"/>
          <a:fillRef idx="0"/>
          <a:effectRef idx="0"/>
          <a:fontRef idx="minor"/>
        </p:style>
      </p:sp>
      <p:sp>
        <p:nvSpPr>
          <p:cNvPr id="421"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Véase archivo 4_1_3_Direccionamiento.c: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arr[5];</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arr[0]=15; arr[1]=25; arr[2]=35; arr[3]=45; arr[4]=55;</a:t>
            </a:r>
            <a:endParaRPr b="0" lang="es-MX" sz="1800" spc="-1" strike="noStrike">
              <a:latin typeface="Arial"/>
            </a:endParaRPr>
          </a:p>
          <a:p>
            <a:pPr>
              <a:lnSpc>
                <a:spcPct val="100000"/>
              </a:lnSpc>
            </a:pPr>
            <a:r>
              <a:rPr b="0" lang="es-MX" sz="1800" spc="-1" strike="noStrike">
                <a:solidFill>
                  <a:srgbClr val="000000"/>
                </a:solidFill>
                <a:latin typeface="Arial"/>
                <a:ea typeface="DejaVu Sans"/>
              </a:rPr>
              <a:t>int (*m)[5];  /** apuntador a arreglo unidimensional de 5 enteros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m = &amp;arr;</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i=0;</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printf("Los elementos del arreglo arr:\n");</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while(i &lt; 5){</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printf("%4d",(*m)[i++]);</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archivo 4_1_3_Direccionamiento.c puede ser obtenido en la url:</a:t>
            </a:r>
            <a:endParaRPr b="0" lang="es-MX" sz="1800" spc="-1" strike="noStrike">
              <a:latin typeface="Arial"/>
            </a:endParaRPr>
          </a:p>
          <a:p>
            <a:pPr>
              <a:lnSpc>
                <a:spcPct val="100000"/>
              </a:lnSpc>
            </a:pPr>
            <a:r>
              <a:rPr b="0" lang="es-MX" sz="1800" spc="-1" strike="noStrike">
                <a:solidFill>
                  <a:srgbClr val="000000"/>
                </a:solidFill>
                <a:latin typeface="Arial"/>
                <a:ea typeface="DejaVu Sans"/>
              </a:rPr>
              <a:t>https://github.com/programacionestructurada/2021-2/202112/U4_MdAyE/03_ApuntadorAArreglo/</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2"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20000"/>
          </a:bodyPr>
          <a:p>
            <a:pPr>
              <a:lnSpc>
                <a:spcPct val="100000"/>
              </a:lnSpc>
            </a:pPr>
            <a:r>
              <a:rPr b="0" lang="de-AT" sz="4500" spc="-1" strike="noStrike">
                <a:solidFill>
                  <a:srgbClr val="ffffff"/>
                </a:solidFill>
                <a:latin typeface="Source Sans Pro Light"/>
                <a:ea typeface="DejaVu Sans"/>
              </a:rPr>
              <a:t>4.1.4 Direccionamiento de un apuntador a arreglos bidimensionales </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3" name="CustomShape 2"/>
          <p:cNvSpPr/>
          <p:nvPr/>
        </p:nvSpPr>
        <p:spPr>
          <a:xfrm>
            <a:off x="502920" y="1440000"/>
            <a:ext cx="9018360" cy="3494160"/>
          </a:xfrm>
          <a:prstGeom prst="rect">
            <a:avLst/>
          </a:prstGeom>
          <a:noFill/>
          <a:ln w="0">
            <a:noFill/>
          </a:ln>
        </p:spPr>
        <p:style>
          <a:lnRef idx="0"/>
          <a:fillRef idx="0"/>
          <a:effectRef idx="0"/>
          <a:fontRef idx="minor"/>
        </p:style>
      </p:sp>
      <p:sp>
        <p:nvSpPr>
          <p:cNvPr id="424"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600" spc="-1" strike="noStrike">
                <a:solidFill>
                  <a:srgbClr val="000000"/>
                </a:solidFill>
                <a:latin typeface="Arial"/>
                <a:ea typeface="DejaVu Sans"/>
              </a:rPr>
              <a:t>Véase archivo 4_1_3_Direccionamiento.c:</a:t>
            </a:r>
            <a:endParaRPr b="0" lang="es-MX" sz="1600" spc="-1" strike="noStrike">
              <a:latin typeface="Arial"/>
            </a:endParaRPr>
          </a:p>
          <a:p>
            <a:pPr>
              <a:lnSpc>
                <a:spcPct val="100000"/>
              </a:lnSpc>
            </a:pPr>
            <a:r>
              <a:rPr b="0" lang="es-MX" sz="1600" spc="-1" strike="noStrike">
                <a:solidFill>
                  <a:srgbClr val="000000"/>
                </a:solidFill>
                <a:latin typeface="Arial"/>
                <a:ea typeface="DejaVu Sans"/>
              </a:rPr>
              <a:t>int ar_bid[2][2] = {{1,2},{3,4}};</a:t>
            </a:r>
            <a:endParaRPr b="0" lang="es-MX" sz="1600" spc="-1" strike="noStrike">
              <a:latin typeface="Arial"/>
            </a:endParaRPr>
          </a:p>
          <a:p>
            <a:pPr>
              <a:lnSpc>
                <a:spcPct val="100000"/>
              </a:lnSpc>
            </a:pPr>
            <a:r>
              <a:rPr b="0" lang="es-MX" sz="1600" spc="-1" strike="noStrike">
                <a:solidFill>
                  <a:srgbClr val="000000"/>
                </a:solidFill>
                <a:latin typeface="Arial"/>
                <a:ea typeface="DejaVu Sans"/>
              </a:rPr>
              <a:t>// . . .</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int (*arbid_p)[2][2];      /** apuntador a arreglo bidimensional de dos filas y dos columnas */</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arbid_p = &amp;ar_bid;</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printf("Los elementos del arreglo ar_bid:\n");</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 = 0;</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while(i &lt; 2){</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for(j = 0;j &lt; 2;j++){</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printf("%4d",(*arbid_p)[i][j]);</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printf("\n");</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t>
            </a:r>
            <a:endParaRPr b="0" lang="es-MX" sz="1600" spc="-1" strike="noStrike">
              <a:latin typeface="Arial"/>
            </a:endParaRPr>
          </a:p>
          <a:p>
            <a:pPr>
              <a:lnSpc>
                <a:spcPct val="100000"/>
              </a:lnSpc>
            </a:pPr>
            <a:r>
              <a:rPr b="0" lang="es-MX" sz="1600" spc="-1" strike="noStrike">
                <a:solidFill>
                  <a:srgbClr val="000000"/>
                </a:solidFill>
                <a:latin typeface="Arial"/>
                <a:ea typeface="DejaVu Sans"/>
              </a:rPr>
              <a:t>El archivo 4_1_3_Direccionamiento.c puede ser obtenido en la url:</a:t>
            </a:r>
            <a:endParaRPr b="0" lang="es-MX" sz="1600" spc="-1" strike="noStrike">
              <a:latin typeface="Arial"/>
            </a:endParaRPr>
          </a:p>
          <a:p>
            <a:pPr>
              <a:lnSpc>
                <a:spcPct val="100000"/>
              </a:lnSpc>
            </a:pPr>
            <a:r>
              <a:rPr b="0" lang="es-MX" sz="1600" spc="-1" strike="noStrike">
                <a:solidFill>
                  <a:srgbClr val="000000"/>
                </a:solidFill>
                <a:latin typeface="Arial"/>
                <a:ea typeface="DejaVu Sans"/>
              </a:rPr>
              <a:t>https://github.com/programacionestructurada/2021-2/202112/U4_MdAyE/03_ApuntadorAArreglo/</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5"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4.1.5 Arreglo de apuntadores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6" name="CustomShape 2"/>
          <p:cNvSpPr/>
          <p:nvPr/>
        </p:nvSpPr>
        <p:spPr>
          <a:xfrm>
            <a:off x="502920" y="1440000"/>
            <a:ext cx="9018360" cy="3494160"/>
          </a:xfrm>
          <a:prstGeom prst="rect">
            <a:avLst/>
          </a:prstGeom>
          <a:noFill/>
          <a:ln w="0">
            <a:noFill/>
          </a:ln>
        </p:spPr>
        <p:style>
          <a:lnRef idx="0"/>
          <a:fillRef idx="0"/>
          <a:effectRef idx="0"/>
          <a:fontRef idx="minor"/>
        </p:style>
      </p:sp>
      <p:sp>
        <p:nvSpPr>
          <p:cNvPr id="427"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Véase archivo 4_1_5_ArrDApuntadores.c:</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*conjunto[2]; /**Arreglo de apuntadores a struct conjunto_dints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int *p = (int *)malloc(3 * sizeof(int));</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CDI_1 = { 3, p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 .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CDI_2;</a:t>
            </a:r>
            <a:endParaRPr b="0" lang="es-MX" sz="1700" spc="-1" strike="noStrike">
              <a:latin typeface="Arial"/>
            </a:endParaRPr>
          </a:p>
          <a:p>
            <a:pPr>
              <a:lnSpc>
                <a:spcPct val="100000"/>
              </a:lnSpc>
            </a:pPr>
            <a:r>
              <a:rPr b="0" lang="es-MX" sz="1700" spc="-1" strike="noStrike">
                <a:solidFill>
                  <a:srgbClr val="000000"/>
                </a:solidFill>
                <a:latin typeface="Arial"/>
                <a:ea typeface="DejaVu Sans"/>
              </a:rPr>
              <a:t>// . .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conjunto[0] = &amp;CDI_1;</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conjunto[1] = &amp;CDI_2;</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printf("PROGRAMA QUE USA UN ARREGLO DE APUNTADORES\n");</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for(i = 0; i &lt; SIZE_ARR(conjunto);i++){</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printf("\n");</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print_conjunto_dints(conjunto[i]);</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a:t>
            </a:r>
            <a:endParaRPr b="0" lang="es-MX" sz="1700" spc="-1" strike="noStrike">
              <a:latin typeface="Arial"/>
            </a:endParaRPr>
          </a:p>
          <a:p>
            <a:pPr>
              <a:lnSpc>
                <a:spcPct val="100000"/>
              </a:lnSpc>
            </a:pPr>
            <a:r>
              <a:rPr b="0" lang="es-MX" sz="1700" spc="-1" strike="noStrike">
                <a:solidFill>
                  <a:srgbClr val="000000"/>
                </a:solidFill>
                <a:latin typeface="Arial"/>
                <a:ea typeface="DejaVu Sans"/>
              </a:rPr>
              <a:t>El archivo 4_1_5_ArrDApuntadores.c puede ser obtenido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https://github.com/programacionestructurada/2021-2/202112/U4_MdAyE/04_ArreglosDApuntadores/</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8"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4.1.6 Apuntadores y funciones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9" name="CustomShape 2"/>
          <p:cNvSpPr/>
          <p:nvPr/>
        </p:nvSpPr>
        <p:spPr>
          <a:xfrm>
            <a:off x="502920" y="1440000"/>
            <a:ext cx="9018360" cy="3494160"/>
          </a:xfrm>
          <a:prstGeom prst="rect">
            <a:avLst/>
          </a:prstGeom>
          <a:noFill/>
          <a:ln w="0">
            <a:noFill/>
          </a:ln>
        </p:spPr>
        <p:style>
          <a:lnRef idx="0"/>
          <a:fillRef idx="0"/>
          <a:effectRef idx="0"/>
          <a:fontRef idx="minor"/>
        </p:style>
      </p:sp>
      <p:sp>
        <p:nvSpPr>
          <p:cNvPr id="430"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Véase los archivos Combinaciones.c, Factorial.c y TestFactorial.c:</a:t>
            </a:r>
            <a:endParaRPr b="0" lang="es-MX" sz="1700" spc="-1" strike="noStrike">
              <a:latin typeface="Arial"/>
            </a:endParaRPr>
          </a:p>
          <a:p>
            <a:pPr>
              <a:lnSpc>
                <a:spcPct val="100000"/>
              </a:lnSpc>
            </a:pPr>
            <a:r>
              <a:rPr b="0" lang="es-MX" sz="1800" spc="-1" strike="noStrike">
                <a:solidFill>
                  <a:srgbClr val="000000"/>
                </a:solidFill>
                <a:latin typeface="Arial"/>
                <a:ea typeface="DejaVu Sans"/>
              </a:rPr>
              <a:t>long int Factorial(long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long int FactorialIte(long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long int Combinaciones(long int (*F)(long int n),long int n,long int 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 Calculando combinaciones usando la funci\'on FactorialIte()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C = Combinaciones(&amp;FactorialIte,N,K);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printf("Combinaciones(%s,%li,%li) = %li\n","FactorialIte",N,K,C);</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 Calculando combinaciones usando la funci\'on Factorial()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C = Combinaciones(&amp;Factorial,N,K);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printf("Combinaciones(%s,%li,%li) = %li\n","Factorial",N,K,C);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700" spc="-1" strike="noStrike">
                <a:solidFill>
                  <a:srgbClr val="000000"/>
                </a:solidFill>
                <a:latin typeface="Arial"/>
                <a:ea typeface="DejaVu Sans"/>
              </a:rPr>
              <a:t>Los archivos Combinaciones.c, Factorial.c y TestFactorial.c pueden ser obtenidos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https://github.com/programacionestructurada/2021-2/202112/U4_MdAyE/05_ApuntadoresAFuncion/</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1"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4.1.7 Parámetros por valor</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32" name="CustomShape 2"/>
          <p:cNvSpPr/>
          <p:nvPr/>
        </p:nvSpPr>
        <p:spPr>
          <a:xfrm>
            <a:off x="502920" y="1440000"/>
            <a:ext cx="9018360" cy="3494160"/>
          </a:xfrm>
          <a:prstGeom prst="rect">
            <a:avLst/>
          </a:prstGeom>
          <a:noFill/>
          <a:ln w="0">
            <a:noFill/>
          </a:ln>
        </p:spPr>
        <p:style>
          <a:lnRef idx="0"/>
          <a:fillRef idx="0"/>
          <a:effectRef idx="0"/>
          <a:fontRef idx="minor"/>
        </p:style>
      </p:sp>
      <p:sp>
        <p:nvSpPr>
          <p:cNvPr id="433"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Véase el archivo 4_1_7_y_4_1_8.c:</a:t>
            </a:r>
            <a:endParaRPr b="0" lang="es-MX" sz="1400" spc="-1" strike="noStrike">
              <a:latin typeface="Arial"/>
            </a:endParaRPr>
          </a:p>
          <a:p>
            <a:pPr>
              <a:lnSpc>
                <a:spcPct val="100000"/>
              </a:lnSpc>
            </a:pPr>
            <a:r>
              <a:rPr b="0" lang="es-MX" sz="1400" spc="-1" strike="noStrike">
                <a:solidFill>
                  <a:srgbClr val="000000"/>
                </a:solidFill>
                <a:latin typeface="Arial"/>
                <a:ea typeface="DejaVu Sans"/>
              </a:rPr>
              <a:t>/* Por valor */</a:t>
            </a:r>
            <a:endParaRPr b="0" lang="es-MX" sz="1400" spc="-1" strike="noStrike">
              <a:latin typeface="Arial"/>
            </a:endParaRPr>
          </a:p>
          <a:p>
            <a:pPr>
              <a:lnSpc>
                <a:spcPct val="100000"/>
              </a:lnSpc>
            </a:pPr>
            <a:r>
              <a:rPr b="0" lang="es-MX" sz="1400" spc="-1" strike="noStrike">
                <a:solidFill>
                  <a:srgbClr val="000000"/>
                </a:solidFill>
                <a:latin typeface="Arial"/>
                <a:ea typeface="DejaVu Sans"/>
              </a:rPr>
              <a:t>void swap0(int a,int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tmp = a;</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a =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b =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int main(){</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x = 100,y = 200;</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swap0(x,y);/** se pasan los par\'ametros por valor.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archivo 4_1_7_y_4_1_8.c puede ser obtenido en la url:</a:t>
            </a:r>
            <a:endParaRPr b="0" lang="es-MX" sz="1400" spc="-1" strike="noStrike">
              <a:latin typeface="Arial"/>
            </a:endParaRPr>
          </a:p>
          <a:p>
            <a:pPr>
              <a:lnSpc>
                <a:spcPct val="100000"/>
              </a:lnSpc>
            </a:pPr>
            <a:r>
              <a:rPr b="0" lang="es-MX" sz="1400" spc="-1" strike="noStrike">
                <a:solidFill>
                  <a:srgbClr val="000000"/>
                </a:solidFill>
                <a:latin typeface="Arial"/>
                <a:ea typeface="DejaVu Sans"/>
              </a:rPr>
              <a:t>https://github.com/programacionestructurada/2021-2/202112/U4_MdAyE/06_ParametrosPorValorYPorReferencia/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4"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4.1.8 Parámetros por referencia</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35" name="CustomShape 2"/>
          <p:cNvSpPr/>
          <p:nvPr/>
        </p:nvSpPr>
        <p:spPr>
          <a:xfrm>
            <a:off x="502920" y="1440000"/>
            <a:ext cx="9018360" cy="3494160"/>
          </a:xfrm>
          <a:prstGeom prst="rect">
            <a:avLst/>
          </a:prstGeom>
          <a:noFill/>
          <a:ln w="0">
            <a:noFill/>
          </a:ln>
        </p:spPr>
        <p:style>
          <a:lnRef idx="0"/>
          <a:fillRef idx="0"/>
          <a:effectRef idx="0"/>
          <a:fontRef idx="minor"/>
        </p:style>
      </p:sp>
      <p:sp>
        <p:nvSpPr>
          <p:cNvPr id="436"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Véase el archivo 4_1_7_y_4_1_8.c:</a:t>
            </a:r>
            <a:endParaRPr b="0" lang="es-MX" sz="1400" spc="-1" strike="noStrike">
              <a:latin typeface="Arial"/>
            </a:endParaRPr>
          </a:p>
          <a:p>
            <a:pPr>
              <a:lnSpc>
                <a:spcPct val="100000"/>
              </a:lnSpc>
            </a:pPr>
            <a:r>
              <a:rPr b="0" lang="es-MX" sz="1400" spc="-1" strike="noStrike">
                <a:solidFill>
                  <a:srgbClr val="000000"/>
                </a:solidFill>
                <a:latin typeface="Arial"/>
                <a:ea typeface="DejaVu Sans"/>
              </a:rPr>
              <a:t>/* Por referencia */</a:t>
            </a:r>
            <a:endParaRPr b="0" lang="es-MX" sz="1400" spc="-1" strike="noStrike">
              <a:latin typeface="Arial"/>
            </a:endParaRPr>
          </a:p>
          <a:p>
            <a:pPr>
              <a:lnSpc>
                <a:spcPct val="100000"/>
              </a:lnSpc>
            </a:pPr>
            <a:r>
              <a:rPr b="0" lang="es-MX" sz="1400" spc="-1" strike="noStrike">
                <a:solidFill>
                  <a:srgbClr val="000000"/>
                </a:solidFill>
                <a:latin typeface="Arial"/>
                <a:ea typeface="DejaVu Sans"/>
              </a:rPr>
              <a:t>void swap1(int *a,int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tmp = *a;</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*a =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*b =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int main(){</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x = 100,y = 200;</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swap1(&amp;x,&amp;y);/** se pasan los par\'ametros por referencia,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return 0;</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archivo 4_1_7_y_4_1_8.c puede ser obtenido en la url:</a:t>
            </a:r>
            <a:endParaRPr b="0" lang="es-MX" sz="1400" spc="-1" strike="noStrike">
              <a:latin typeface="Arial"/>
            </a:endParaRPr>
          </a:p>
          <a:p>
            <a:pPr>
              <a:lnSpc>
                <a:spcPct val="100000"/>
              </a:lnSpc>
            </a:pPr>
            <a:r>
              <a:rPr b="0" lang="es-MX" sz="1400" spc="-1" strike="noStrike">
                <a:solidFill>
                  <a:srgbClr val="000000"/>
                </a:solidFill>
                <a:latin typeface="Arial"/>
                <a:ea typeface="DejaVu Sans"/>
              </a:rPr>
              <a:t>https://github.com/programacionestructurada/2021-2/202112/U4_MdAyE/06_ParametrosPorValorYPorReferencia/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6"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357" name="CustomShape 2"/>
          <p:cNvSpPr/>
          <p:nvPr/>
        </p:nvSpPr>
        <p:spPr>
          <a:xfrm>
            <a:off x="502920" y="1440000"/>
            <a:ext cx="9018360" cy="3494160"/>
          </a:xfrm>
          <a:prstGeom prst="rect">
            <a:avLst/>
          </a:prstGeom>
          <a:noFill/>
          <a:ln w="0">
            <a:noFill/>
          </a:ln>
        </p:spPr>
        <p:style>
          <a:lnRef idx="0"/>
          <a:fillRef idx="0"/>
          <a:effectRef idx="0"/>
          <a:fontRef idx="minor"/>
        </p:style>
        <p:txBody>
          <a:bodyPr lIns="0" rIns="0" tIns="0" bIns="0">
            <a:normAutofit/>
          </a:bodyPr>
          <a:p>
            <a:pPr marL="432000" indent="-320400">
              <a:lnSpc>
                <a:spcPct val="100000"/>
              </a:lnSpc>
              <a:spcAft>
                <a:spcPts val="1054"/>
              </a:spcAft>
              <a:buClr>
                <a:srgbClr val="009eda"/>
              </a:buClr>
              <a:buSzPct val="45000"/>
              <a:buFont typeface="Wingdings" charset="2"/>
              <a:buChar char=""/>
            </a:pPr>
            <a:r>
              <a:rPr b="0" lang="de-AT" sz="1700" spc="-1" strike="noStrike">
                <a:solidFill>
                  <a:srgbClr val="000000"/>
                </a:solidFill>
                <a:latin typeface="Source Sans Pro"/>
                <a:ea typeface="DejaVu Sans"/>
              </a:rPr>
              <a:t>Los apuntadores son variables que guardan direcciones de memoria. x86 trabaja con dos tipos de apuntadores:</a:t>
            </a:r>
            <a:endParaRPr b="0" lang="es-MX" sz="1700" spc="-1" strike="noStrike">
              <a:latin typeface="Arial"/>
            </a:endParaRPr>
          </a:p>
          <a:p>
            <a:pPr marL="432000" indent="-32040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Near pointer</a:t>
            </a:r>
            <a:r>
              <a:rPr b="0" lang="de-AT" sz="1700" spc="-1" strike="noStrike">
                <a:solidFill>
                  <a:srgbClr val="000000"/>
                </a:solidFill>
                <a:latin typeface="Source Sans Pro"/>
                <a:ea typeface="DejaVu Sans"/>
              </a:rPr>
              <a:t> es un offset de 16-bits/32-bits dentro de un segmento, éste apuntador también es llamado dirección efectiva.</a:t>
            </a:r>
            <a:endParaRPr b="0" lang="es-MX" sz="1700" spc="-1" strike="noStrike">
              <a:latin typeface="Arial"/>
            </a:endParaRPr>
          </a:p>
          <a:p>
            <a:pPr marL="432000" indent="-32040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Far pointer</a:t>
            </a:r>
            <a:r>
              <a:rPr b="0" lang="de-AT" sz="1700" spc="-1" strike="noStrike">
                <a:solidFill>
                  <a:srgbClr val="000000"/>
                </a:solidFill>
                <a:latin typeface="Source Sans Pro"/>
                <a:ea typeface="DejaVu Sans"/>
              </a:rPr>
              <a:t> es también un offset como un near pointer, pero con un selector de segmento explícito.</a:t>
            </a:r>
            <a:endParaRPr b="0" lang="es-MX" sz="1700" spc="-1" strike="noStrike">
              <a:latin typeface="Arial"/>
            </a:endParaRPr>
          </a:p>
        </p:txBody>
      </p:sp>
      <p:pic>
        <p:nvPicPr>
          <p:cNvPr id="358" name="" descr=""/>
          <p:cNvPicPr/>
          <p:nvPr/>
        </p:nvPicPr>
        <p:blipFill>
          <a:blip r:embed="rId2"/>
          <a:stretch/>
        </p:blipFill>
        <p:spPr>
          <a:xfrm>
            <a:off x="1715760" y="3240000"/>
            <a:ext cx="6721920" cy="20073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7"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4.1.9 Apuntadores y cadenas </a:t>
            </a:r>
            <a:endParaRPr b="0" lang="es-MX" sz="4500" spc="-1" strike="noStrike">
              <a:latin typeface="Arial"/>
            </a:endParaRPr>
          </a:p>
        </p:txBody>
      </p:sp>
      <p:sp>
        <p:nvSpPr>
          <p:cNvPr id="438" name="CustomShape 2"/>
          <p:cNvSpPr/>
          <p:nvPr/>
        </p:nvSpPr>
        <p:spPr>
          <a:xfrm>
            <a:off x="502920" y="1440000"/>
            <a:ext cx="9018360" cy="3494160"/>
          </a:xfrm>
          <a:prstGeom prst="rect">
            <a:avLst/>
          </a:prstGeom>
          <a:noFill/>
          <a:ln w="0">
            <a:noFill/>
          </a:ln>
        </p:spPr>
        <p:style>
          <a:lnRef idx="0"/>
          <a:fillRef idx="0"/>
          <a:effectRef idx="0"/>
          <a:fontRef idx="minor"/>
        </p:style>
      </p:sp>
      <p:sp>
        <p:nvSpPr>
          <p:cNvPr id="439"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El lenguaje de programación C utiliza un arreglo de caracteres para representar una cadena. El final de la cadena se indica mediante un carácter nulo, que tiene un valor en el código ASCII igual a cero (que se escribe ‘\0’).</a:t>
            </a:r>
            <a:endParaRPr b="0" lang="es-MX" sz="1400" spc="-1" strike="noStrike">
              <a:latin typeface="Arial"/>
            </a:endParaRPr>
          </a:p>
          <a:p>
            <a:pPr>
              <a:lnSpc>
                <a:spcPct val="100000"/>
              </a:lnSpc>
            </a:pPr>
            <a:r>
              <a:rPr b="0" lang="es-MX" sz="1400" spc="-1" strike="noStrike">
                <a:solidFill>
                  <a:srgbClr val="000000"/>
                </a:solidFill>
                <a:latin typeface="Arial"/>
                <a:ea typeface="DejaVu Sans"/>
              </a:rPr>
              <a:t>Dado que en C no existe un tipo de dato string, como ya se dijo, las cadenas comúnmente son asignadas a un arreglo de caracteres como se muestra aquí:</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char myString[] = "Hi";</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carácter nulo ‘\0’ lo agrega el compilador automáticamente cuando se escriben literales de cadena entre comillas dobles como en el ejemplo previo.</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s-MX" sz="1400" spc="-1" strike="noStrike">
                <a:solidFill>
                  <a:srgbClr val="000000"/>
                </a:solidFill>
                <a:latin typeface="Arial"/>
                <a:ea typeface="DejaVu Sans"/>
              </a:rPr>
              <a:t>La misma declaración también puede ser escrita usando sintaxis de inicialización de arreglo regular, en cuyo caso, el carácter nulo debe ser incluido explícitamente.</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char myString[3] = {'H','i','\0'};</a:t>
            </a:r>
            <a:endParaRPr b="0" lang="es-MX" sz="1400" spc="-1" strike="noStrike">
              <a:latin typeface="Arial"/>
            </a:endParaRPr>
          </a:p>
          <a:p>
            <a:pPr>
              <a:lnSpc>
                <a:spcPct val="100000"/>
              </a:lnSpc>
            </a:pPr>
            <a:r>
              <a:rPr b="0" lang="es-MX" sz="1400" spc="-1" strike="noStrike">
                <a:solidFill>
                  <a:srgbClr val="000000"/>
                </a:solidFill>
                <a:latin typeface="Arial"/>
                <a:ea typeface="DejaVu Sans"/>
              </a:rPr>
              <a:t>Ambas declaraciones producen el mismo resultado: un arreglo de caracteres con tres elementos. Nótese que los caracteres individuales están delimitados por comillas simples y no por comillas dobles. </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s-MX" sz="1400" spc="-1" strike="noStrike">
                <a:solidFill>
                  <a:srgbClr val="000000"/>
                </a:solidFill>
                <a:latin typeface="Arial"/>
                <a:ea typeface="DejaVu Sans"/>
              </a:rPr>
              <a:t>Para imprimir una cadena se usa el especificador de formato %s con la función printf, la cual envía a la salida las literales de la cadena hasta que encuentra el carácter nulo.</a:t>
            </a:r>
            <a:endParaRPr b="0" lang="es-MX" sz="1400" spc="-1" strike="noStrike">
              <a:latin typeface="Arial"/>
            </a:endParaRPr>
          </a:p>
          <a:p>
            <a:pPr>
              <a:lnSpc>
                <a:spcPct val="100000"/>
              </a:lnSpc>
            </a:pPr>
            <a:r>
              <a:rPr b="0" lang="es-MX" sz="1400" spc="-1" strike="noStrike">
                <a:solidFill>
                  <a:srgbClr val="000000"/>
                </a:solidFill>
                <a:latin typeface="Arial"/>
                <a:ea typeface="DejaVu Sans"/>
              </a:rPr>
              <a:t>printf(“%s”,myString);       /* “Hi” */</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40"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4.1.9 Apuntadores y cadenas </a:t>
            </a:r>
            <a:endParaRPr b="0" lang="es-MX" sz="4500" spc="-1" strike="noStrike">
              <a:latin typeface="Arial"/>
            </a:endParaRPr>
          </a:p>
        </p:txBody>
      </p:sp>
      <p:sp>
        <p:nvSpPr>
          <p:cNvPr id="441" name="CustomShape 2"/>
          <p:cNvSpPr/>
          <p:nvPr/>
        </p:nvSpPr>
        <p:spPr>
          <a:xfrm>
            <a:off x="502920" y="1440000"/>
            <a:ext cx="9018360" cy="3494160"/>
          </a:xfrm>
          <a:prstGeom prst="rect">
            <a:avLst/>
          </a:prstGeom>
          <a:noFill/>
          <a:ln w="0">
            <a:noFill/>
          </a:ln>
        </p:spPr>
        <p:style>
          <a:lnRef idx="0"/>
          <a:fillRef idx="0"/>
          <a:effectRef idx="0"/>
          <a:fontRef idx="minor"/>
        </p:style>
      </p:sp>
      <p:sp>
        <p:nvSpPr>
          <p:cNvPr id="442"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Como una alternativa al arreglo de caracteres, se puede hacer que un apuntador a carácter apunte a una cadena. La cadena es entonces almacenada automáticamente en el archivo compilado, dándole al apuntador una ubicación de memoria a la cual apuntar. En la mayoría de los compiladores esta ubicación es un bloque de solo lectura, así que, a diferencia de los arreglos de caracteres, los caracteres en esta cadena no se pueden cambiar.</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Arial"/>
                <a:ea typeface="DejaVu Sans"/>
              </a:rPr>
              <a:t>char *ptr = “Hi”;</a:t>
            </a:r>
            <a:endParaRPr b="0" lang="es-MX" sz="1700" spc="-1" strike="noStrike">
              <a:latin typeface="Arial"/>
            </a:endParaRPr>
          </a:p>
          <a:p>
            <a:pPr>
              <a:lnSpc>
                <a:spcPct val="100000"/>
              </a:lnSpc>
            </a:pPr>
            <a:r>
              <a:rPr b="0" lang="es-MX" sz="1700" spc="-1" strike="noStrike">
                <a:solidFill>
                  <a:srgbClr val="000000"/>
                </a:solidFill>
                <a:latin typeface="Arial"/>
                <a:ea typeface="DejaVu Sans"/>
              </a:rPr>
              <a:t>printf(“%s”,ptr);   /* “Hi” */</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Arial"/>
                <a:ea typeface="DejaVu Sans"/>
              </a:rPr>
              <a:t>Para un archivo de código fuente de ejemplo, puede revisarse el archivo Test_Cadenas.c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https://github.com/programacionestructurada/2021-2/Proyecto05/04_Cadenas/</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540000" y="90000"/>
            <a:ext cx="8996400" cy="9864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Referencias</a:t>
            </a:r>
            <a:endParaRPr b="0" lang="es-MX" sz="4500" spc="-1" strike="noStrike">
              <a:latin typeface="Arial"/>
            </a:endParaRPr>
          </a:p>
        </p:txBody>
      </p:sp>
      <p:sp>
        <p:nvSpPr>
          <p:cNvPr id="444" name="CustomShape 2"/>
          <p:cNvSpPr/>
          <p:nvPr/>
        </p:nvSpPr>
        <p:spPr>
          <a:xfrm>
            <a:off x="540000" y="1440000"/>
            <a:ext cx="8996400" cy="3506400"/>
          </a:xfrm>
          <a:prstGeom prst="rect">
            <a:avLst/>
          </a:prstGeom>
          <a:noFill/>
          <a:ln w="0">
            <a:noFill/>
          </a:ln>
        </p:spPr>
        <p:style>
          <a:lnRef idx="0"/>
          <a:fillRef idx="0"/>
          <a:effectRef idx="0"/>
          <a:fontRef idx="minor"/>
        </p:style>
        <p:txBody>
          <a:bodyPr lIns="0" rIns="0" tIns="0" bIns="0">
            <a:normAutofit fontScale="76000"/>
          </a:bodyPr>
          <a:p>
            <a:pPr>
              <a:lnSpc>
                <a:spcPct val="100000"/>
              </a:lnSpc>
            </a:pPr>
            <a:r>
              <a:rPr b="0" lang="de-AT" sz="2400" spc="-1" strike="noStrike">
                <a:solidFill>
                  <a:srgbClr val="000000"/>
                </a:solidFill>
                <a:latin typeface="Source Sans Pro"/>
                <a:ea typeface="DejaVu Sans"/>
              </a:rPr>
              <a:t>[TU, DO HUANG] Operating Systems From 0 to 1, Chapter 4 x86 Assembly and C, 4.8.2 Pointer Data Types, page 77 (91/309) of Operating_Systems_From_0_to_1.pdf. Download_url:</a:t>
            </a:r>
            <a:endParaRPr b="0" lang="es-MX" sz="2400" spc="-1" strike="noStrike">
              <a:latin typeface="Arial"/>
            </a:endParaRPr>
          </a:p>
          <a:p>
            <a:pPr>
              <a:lnSpc>
                <a:spcPct val="100000"/>
              </a:lnSpc>
            </a:pPr>
            <a:r>
              <a:rPr b="0" lang="de-AT" sz="1700" spc="-1" strike="noStrike" u="sng">
                <a:solidFill>
                  <a:srgbClr val="0000ff"/>
                </a:solidFill>
                <a:uFillTx/>
                <a:latin typeface="Source Sans Pro"/>
                <a:ea typeface="DejaVu Sans"/>
                <a:hlinkClick r:id="rId1"/>
              </a:rPr>
              <a:t>https://lsi.vc.ehu.eus/pablogn/docencia/ISO/Operating_Systems_From_0_to_1.pdf</a:t>
            </a:r>
            <a:endParaRPr b="0" lang="es-MX" sz="1700" spc="-1" strike="noStrike">
              <a:latin typeface="Arial"/>
            </a:endParaRPr>
          </a:p>
          <a:p>
            <a:pPr>
              <a:lnSpc>
                <a:spcPct val="100000"/>
              </a:lnSpc>
            </a:pPr>
            <a:r>
              <a:rPr b="0" lang="de-AT" sz="2400" spc="-1" strike="noStrike">
                <a:solidFill>
                  <a:srgbClr val="0000ff"/>
                </a:solidFill>
                <a:latin typeface="Source Sans Pro"/>
                <a:ea typeface="DejaVu Sans"/>
              </a:rPr>
              <a:t>[O’Donnel, A] Learning C with gdb, Aug. 27, 2012</a:t>
            </a:r>
            <a:endParaRPr b="0" lang="es-MX" sz="2400" spc="-1" strike="noStrike">
              <a:latin typeface="Arial"/>
            </a:endParaRPr>
          </a:p>
          <a:p>
            <a:pPr>
              <a:lnSpc>
                <a:spcPct val="100000"/>
              </a:lnSpc>
            </a:pPr>
            <a:r>
              <a:rPr b="0" lang="de-AT" sz="2000" spc="-1" strike="noStrike" u="sng">
                <a:solidFill>
                  <a:srgbClr val="0000ff"/>
                </a:solidFill>
                <a:uFillTx/>
                <a:latin typeface="Source Sans Pro"/>
                <a:ea typeface="DejaVu Sans"/>
                <a:hlinkClick r:id="rId2"/>
              </a:rPr>
              <a:t>h</a:t>
            </a:r>
            <a:r>
              <a:rPr b="0" lang="de-AT" sz="2000" spc="-1" strike="noStrike" u="sng">
                <a:solidFill>
                  <a:srgbClr val="0000ff"/>
                </a:solidFill>
                <a:uFillTx/>
                <a:latin typeface="Source Sans Pro"/>
                <a:ea typeface="DejaVu Sans"/>
                <a:hlinkClick r:id="rId3"/>
              </a:rPr>
              <a:t>ttps://www.recurse.com/blog/5-learning-c-with-gdb</a:t>
            </a:r>
            <a:r>
              <a:rPr b="0" lang="de-AT" sz="2400" spc="-1" strike="noStrike">
                <a:solidFill>
                  <a:srgbClr val="0000ff"/>
                </a:solidFill>
                <a:latin typeface="Source Sans Pro"/>
                <a:ea typeface="DejaVu Sans"/>
              </a:rPr>
              <a:t>,</a:t>
            </a:r>
            <a:endParaRPr b="0" lang="es-MX" sz="2400" spc="-1" strike="noStrike">
              <a:latin typeface="Arial"/>
            </a:endParaRPr>
          </a:p>
          <a:p>
            <a:pPr>
              <a:lnSpc>
                <a:spcPct val="100000"/>
              </a:lnSpc>
            </a:pPr>
            <a:r>
              <a:rPr b="0" lang="de-AT" sz="2400" spc="-1" strike="noStrike">
                <a:solidFill>
                  <a:srgbClr val="0000ff"/>
                </a:solidFill>
                <a:latin typeface="Source Sans Pro"/>
                <a:ea typeface="DejaVu Sans"/>
              </a:rPr>
              <a:t>Consultada el 2 de diciembre de 2021.</a:t>
            </a:r>
            <a:endParaRPr b="0" lang="es-MX" sz="2400" spc="-1" strike="noStrike">
              <a:latin typeface="Arial"/>
            </a:endParaRPr>
          </a:p>
          <a:p>
            <a:pPr>
              <a:lnSpc>
                <a:spcPct val="100000"/>
              </a:lnSpc>
            </a:pPr>
            <a:r>
              <a:rPr b="0" lang="de-AT" sz="2400" spc="-1" strike="noStrike">
                <a:solidFill>
                  <a:srgbClr val="0000ff"/>
                </a:solidFill>
                <a:latin typeface="Source Sans Pro"/>
                <a:ea typeface="DejaVu Sans"/>
              </a:rPr>
              <a:t>[Olsson] Olsson, M. (2019). Modern C Quick Syntax Reference – A Pocket Guide to the Language, APIs, and Library. Apress.  Chapter 7, page 34.</a:t>
            </a:r>
            <a:endParaRPr b="0" lang="es-MX" sz="2400" spc="-1" strike="noStrike">
              <a:latin typeface="Arial"/>
            </a:endParaRPr>
          </a:p>
          <a:p>
            <a:pPr>
              <a:lnSpc>
                <a:spcPct val="100000"/>
              </a:lnSpc>
            </a:pPr>
            <a:r>
              <a:rPr b="0" lang="de-AT" sz="2000" spc="-1" strike="noStrike">
                <a:solidFill>
                  <a:srgbClr val="0000ff"/>
                </a:solidFill>
                <a:latin typeface="Source Sans Pro"/>
                <a:ea typeface="DejaVu Sans"/>
              </a:rPr>
              <a:t>https://doi.org/10.1007/978-1-4842-4288-9_7</a:t>
            </a:r>
            <a:r>
              <a:rPr b="0" lang="de-AT" sz="2400" spc="-1" strike="noStrike">
                <a:solidFill>
                  <a:srgbClr val="0000ff"/>
                </a:solidFill>
                <a:latin typeface="Source Sans Pro"/>
                <a:ea typeface="DejaVu Sans"/>
              </a:rPr>
              <a:t>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502920" y="630720"/>
            <a:ext cx="9068040" cy="4385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9"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360" name="CustomShape 2"/>
          <p:cNvSpPr/>
          <p:nvPr/>
        </p:nvSpPr>
        <p:spPr>
          <a:xfrm>
            <a:off x="502920" y="1440000"/>
            <a:ext cx="9018360" cy="3494160"/>
          </a:xfrm>
          <a:prstGeom prst="rect">
            <a:avLst/>
          </a:prstGeom>
          <a:noFill/>
          <a:ln w="0">
            <a:noFill/>
          </a:ln>
        </p:spPr>
        <p:style>
          <a:lnRef idx="0"/>
          <a:fillRef idx="0"/>
          <a:effectRef idx="0"/>
          <a:fontRef idx="minor"/>
        </p:style>
        <p:txBody>
          <a:bodyPr lIns="0" rIns="0" tIns="0" bIns="0">
            <a:normAutofit fontScale="61000"/>
          </a:bodyPr>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marL="432000" indent="-32040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El </a:t>
            </a:r>
            <a:r>
              <a:rPr b="1" lang="de-AT" sz="2400" spc="-1" strike="noStrike">
                <a:solidFill>
                  <a:srgbClr val="000000"/>
                </a:solidFill>
                <a:latin typeface="Source Sans Pro"/>
                <a:ea typeface="DejaVu Sans"/>
              </a:rPr>
              <a:t>lenguaje</a:t>
            </a:r>
            <a:r>
              <a:rPr b="0" lang="de-AT" sz="2400" spc="-1" strike="noStrike">
                <a:solidFill>
                  <a:srgbClr val="000000"/>
                </a:solidFill>
                <a:latin typeface="Source Sans Pro"/>
                <a:ea typeface="DejaVu Sans"/>
              </a:rPr>
              <a:t> </a:t>
            </a:r>
            <a:r>
              <a:rPr b="1" lang="de-AT" sz="2400" spc="-1" strike="noStrike">
                <a:solidFill>
                  <a:srgbClr val="000000"/>
                </a:solidFill>
                <a:latin typeface="Source Sans Pro"/>
                <a:ea typeface="DejaVu Sans"/>
              </a:rPr>
              <a:t>C</a:t>
            </a:r>
            <a:r>
              <a:rPr b="0" lang="de-AT" sz="2400" spc="-1" strike="noStrike">
                <a:solidFill>
                  <a:srgbClr val="000000"/>
                </a:solidFill>
                <a:latin typeface="Source Sans Pro"/>
                <a:ea typeface="DejaVu Sans"/>
              </a:rPr>
              <a:t> solamente proporciona soporte para </a:t>
            </a:r>
            <a:r>
              <a:rPr b="1" i="1" lang="de-AT" sz="2400" spc="-1" strike="noStrike">
                <a:solidFill>
                  <a:srgbClr val="000000"/>
                </a:solidFill>
                <a:latin typeface="Source Sans Pro"/>
                <a:ea typeface="DejaVu Sans"/>
              </a:rPr>
              <a:t>near pointers</a:t>
            </a:r>
            <a:r>
              <a:rPr b="0" lang="de-AT" sz="2400" spc="-1" strike="noStrike">
                <a:solidFill>
                  <a:srgbClr val="000000"/>
                </a:solidFill>
                <a:latin typeface="Source Sans Pro"/>
                <a:ea typeface="DejaVu Sans"/>
              </a:rPr>
              <a:t>, dado que los </a:t>
            </a:r>
            <a:r>
              <a:rPr b="0" i="1" lang="de-AT" sz="2400" spc="-1" strike="noStrike">
                <a:solidFill>
                  <a:srgbClr val="000000"/>
                </a:solidFill>
                <a:latin typeface="Source Sans Pro"/>
                <a:ea typeface="DejaVu Sans"/>
              </a:rPr>
              <a:t>far pointers</a:t>
            </a:r>
            <a:r>
              <a:rPr b="0" lang="de-AT" sz="2400" spc="-1" strike="noStrike">
                <a:solidFill>
                  <a:srgbClr val="000000"/>
                </a:solidFill>
                <a:latin typeface="Source Sans Pro"/>
                <a:ea typeface="DejaVu Sans"/>
              </a:rPr>
              <a:t> son dependientes de la plataforma, tal como x86. En el código de aplicación, usted puede suponer que la dirección del segmento actual empieza en 0, así que el offset es realmente cualquier dirección de memoria desde 0 hasta la dirección máxima.</a:t>
            </a:r>
            <a:endParaRPr b="0" lang="es-MX" sz="2400" spc="-1" strike="noStrike">
              <a:latin typeface="Arial"/>
            </a:endParaRPr>
          </a:p>
        </p:txBody>
      </p:sp>
      <p:pic>
        <p:nvPicPr>
          <p:cNvPr id="361" name="" descr=""/>
          <p:cNvPicPr/>
          <p:nvPr/>
        </p:nvPicPr>
        <p:blipFill>
          <a:blip r:embed="rId2"/>
          <a:stretch/>
        </p:blipFill>
        <p:spPr>
          <a:xfrm>
            <a:off x="1734840" y="1260000"/>
            <a:ext cx="6721920" cy="2007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2"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4.1.1 Memoria dinámica </a:t>
            </a:r>
            <a:endParaRPr b="0" lang="es-MX" sz="4500" spc="-1" strike="noStrike">
              <a:latin typeface="Arial"/>
            </a:endParaRPr>
          </a:p>
        </p:txBody>
      </p:sp>
      <p:sp>
        <p:nvSpPr>
          <p:cNvPr id="363" name="CustomShape 2"/>
          <p:cNvSpPr/>
          <p:nvPr/>
        </p:nvSpPr>
        <p:spPr>
          <a:xfrm>
            <a:off x="502920" y="1440000"/>
            <a:ext cx="9018360" cy="3494160"/>
          </a:xfrm>
          <a:prstGeom prst="rect">
            <a:avLst/>
          </a:prstGeom>
          <a:noFill/>
          <a:ln w="0">
            <a:noFill/>
          </a:ln>
        </p:spPr>
        <p:style>
          <a:lnRef idx="0"/>
          <a:fillRef idx="0"/>
          <a:effectRef idx="0"/>
          <a:fontRef idx="minor"/>
        </p:style>
      </p:sp>
      <p:sp>
        <p:nvSpPr>
          <p:cNvPr id="364" name="CustomShape 3"/>
          <p:cNvSpPr/>
          <p:nvPr/>
        </p:nvSpPr>
        <p:spPr>
          <a:xfrm>
            <a:off x="360000" y="1080000"/>
            <a:ext cx="8817480" cy="41832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Ejemplo</a:t>
            </a:r>
            <a:endParaRPr b="0" lang="es-MX" sz="1800" spc="-1" strike="noStrike">
              <a:latin typeface="Arial"/>
            </a:endParaRPr>
          </a:p>
          <a:p>
            <a:pPr>
              <a:lnSpc>
                <a:spcPct val="100000"/>
              </a:lnSpc>
            </a:pPr>
            <a:r>
              <a:rPr b="0" lang="es-MX" sz="1800" spc="-1" strike="noStrike">
                <a:solidFill>
                  <a:srgbClr val="000000"/>
                </a:solidFill>
                <a:latin typeface="Arial"/>
                <a:ea typeface="DejaVu Sans"/>
              </a:rPr>
              <a:t>(Véase archivo 4_1_1_MemoriaDinamica.c) </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se tienen las declaraciones</a:t>
            </a:r>
            <a:endParaRPr b="0" lang="es-MX" sz="1800" spc="-1" strike="noStrike">
              <a:latin typeface="Arial"/>
            </a:endParaRPr>
          </a:p>
          <a:p>
            <a:pPr>
              <a:lnSpc>
                <a:spcPct val="100000"/>
              </a:lnSpc>
            </a:pPr>
            <a:r>
              <a:rPr b="0" lang="es-MX" sz="1800" spc="-1" strike="noStrike">
                <a:solidFill>
                  <a:srgbClr val="000000"/>
                </a:solidFill>
                <a:latin typeface="Arial"/>
                <a:ea typeface="DejaVu Sans"/>
              </a:rPr>
              <a:t>struct conjunto_dints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unsigned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struct conjunto_dints *cdiPt;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Entonces, se puede obtener espacio de memoria en el montículo de la memoria de proceso para inicializar un apuntador a una estructura conjunto_dints utilizando la función malloc(), como se muestra a continuación:</a:t>
            </a:r>
            <a:endParaRPr b="0" lang="es-MX" sz="1800" spc="-1" strike="noStrike">
              <a:latin typeface="Arial"/>
            </a:endParaRPr>
          </a:p>
          <a:p>
            <a:pPr>
              <a:lnSpc>
                <a:spcPct val="100000"/>
              </a:lnSpc>
            </a:pPr>
            <a:r>
              <a:rPr b="0" lang="es-MX" sz="1800" spc="-1" strike="noStrike">
                <a:solidFill>
                  <a:srgbClr val="000000"/>
                </a:solidFill>
                <a:latin typeface="Arial"/>
                <a:ea typeface="DejaVu Sans"/>
              </a:rPr>
              <a:t>CdiPt = (struct conjunto_dints *)malloc(sizeof(*cdiPt));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prototipo de la función malloc se encuentra en el archivo de cabecera stdlib.h)</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archivo 4_1_1_MemoriaDinamica.c se puede descargar de:</a:t>
            </a:r>
            <a:endParaRPr b="0" lang="es-MX" sz="1800" spc="-1" strike="noStrike">
              <a:latin typeface="Arial"/>
            </a:endParaRPr>
          </a:p>
          <a:p>
            <a:pPr>
              <a:lnSpc>
                <a:spcPct val="100000"/>
              </a:lnSpc>
            </a:pPr>
            <a:r>
              <a:rPr b="0" lang="es-MX" sz="1400" spc="-1" strike="noStrike">
                <a:solidFill>
                  <a:srgbClr val="000000"/>
                </a:solidFill>
                <a:latin typeface="Arial"/>
                <a:ea typeface="DejaVu Sans"/>
                <a:hlinkClick r:id="rId2"/>
              </a:rPr>
              <a:t>https://github.com/programacionestructurada/2021-2/tree/main/202112/U4_MdAyE/02_MemoriaDinamica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5"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66" name="CustomShape 2"/>
          <p:cNvSpPr/>
          <p:nvPr/>
        </p:nvSpPr>
        <p:spPr>
          <a:xfrm>
            <a:off x="502920" y="1440000"/>
            <a:ext cx="9018360" cy="3494160"/>
          </a:xfrm>
          <a:prstGeom prst="rect">
            <a:avLst/>
          </a:prstGeom>
          <a:noFill/>
          <a:ln w="0">
            <a:noFill/>
          </a:ln>
        </p:spPr>
        <p:style>
          <a:lnRef idx="0"/>
          <a:fillRef idx="0"/>
          <a:effectRef idx="0"/>
          <a:fontRef idx="minor"/>
        </p:style>
      </p:sp>
      <p:sp>
        <p:nvSpPr>
          <p:cNvPr id="367" name="CustomShape 3"/>
          <p:cNvSpPr/>
          <p:nvPr/>
        </p:nvSpPr>
        <p:spPr>
          <a:xfrm>
            <a:off x="360000" y="1080000"/>
            <a:ext cx="8817480" cy="4439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depurador gdb es una gran herramienta que también puede usarse para aprender Lenguaje C. En las siguientes líneas se mostrarán algunos tips sobre cómo se puede utilizar gdb para entender la diferencia entre 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Empezaremos creando un pequeño programa en C llamado minimal.c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i = 1337;</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return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Note que el programa no hace algo, no tiene ni siquiera un llamado a la función printf. Esto se debe a que usaremos gdb para explicar este programa escrito en lenguaje C.</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8"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69" name="CustomShape 2"/>
          <p:cNvSpPr/>
          <p:nvPr/>
        </p:nvSpPr>
        <p:spPr>
          <a:xfrm>
            <a:off x="502920" y="1440000"/>
            <a:ext cx="9018360" cy="3494160"/>
          </a:xfrm>
          <a:prstGeom prst="rect">
            <a:avLst/>
          </a:prstGeom>
          <a:noFill/>
          <a:ln w="0">
            <a:noFill/>
          </a:ln>
        </p:spPr>
        <p:style>
          <a:lnRef idx="0"/>
          <a:fillRef idx="0"/>
          <a:effectRef idx="0"/>
          <a:fontRef idx="minor"/>
        </p:style>
      </p:sp>
      <p:sp>
        <p:nvSpPr>
          <p:cNvPr id="370"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Primero debemos compilar el programa con gcc utilizando la bandera -g para que gdb cuente con información de depuración y después ejecutaremos gdb pasándole el programa ejecutable como argumento.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gcc -g minimal.c -o minimal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 gdb minimal</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Después de esto, se nos debe presentar el prompt de gdb.</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depurador gdb cuenta con un comando interno llamado print, el cual puede ser usado para imprimir la evaluación de una expresión de lenguaje C. Por ejemplo,</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1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Existen también otros comandos. Si no estamos seguros de lo que hace un comando de gdb, podemos intentar usar: help name-of-the-command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1"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2" name="CustomShape 2"/>
          <p:cNvSpPr/>
          <p:nvPr/>
        </p:nvSpPr>
        <p:spPr>
          <a:xfrm>
            <a:off x="502920" y="1440000"/>
            <a:ext cx="9018360" cy="3494160"/>
          </a:xfrm>
          <a:prstGeom prst="rect">
            <a:avLst/>
          </a:prstGeom>
          <a:noFill/>
          <a:ln w="0">
            <a:noFill/>
          </a:ln>
        </p:spPr>
        <p:style>
          <a:lnRef idx="0"/>
          <a:fillRef idx="0"/>
          <a:effectRef idx="0"/>
          <a:fontRef idx="minor"/>
        </p:style>
      </p:sp>
      <p:sp>
        <p:nvSpPr>
          <p:cNvPr id="373"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Ahora se muestra un ejemplo de uso de print, un poco más interesante: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(int) 2147483648</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 -2147483648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 razón por la cual gdb nos indica que 2147483648 es igual a -2147483648 es que en C, las constantes tienen tipo de dato (en este caso, 2147483648 es un unsigned int) y la representación de números negativos en complemento a dos. El punto es que en C,  en ocasiones, la aritmética puede ser difícil de entender, pero gdb entiende la aritmética de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Colocaremos un punto de ruptura en la función main y comenzaremos sobre gdb, la ejecución del programa minimal.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break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run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4" name="CustomShape 1"/>
          <p:cNvSpPr/>
          <p:nvPr/>
        </p:nvSpPr>
        <p:spPr>
          <a:xfrm>
            <a:off x="502920" y="90720"/>
            <a:ext cx="9068040" cy="94320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5" name="CustomShape 2"/>
          <p:cNvSpPr/>
          <p:nvPr/>
        </p:nvSpPr>
        <p:spPr>
          <a:xfrm>
            <a:off x="502920" y="1440000"/>
            <a:ext cx="9018360" cy="3494160"/>
          </a:xfrm>
          <a:prstGeom prst="rect">
            <a:avLst/>
          </a:prstGeom>
          <a:noFill/>
          <a:ln w="0">
            <a:noFill/>
          </a:ln>
        </p:spPr>
        <p:style>
          <a:lnRef idx="0"/>
          <a:fillRef idx="0"/>
          <a:effectRef idx="0"/>
          <a:fontRef idx="minor"/>
        </p:style>
      </p:sp>
      <p:sp>
        <p:nvSpPr>
          <p:cNvPr id="376" name="CustomShape 3"/>
          <p:cNvSpPr/>
          <p:nvPr/>
        </p:nvSpPr>
        <p:spPr>
          <a:xfrm>
            <a:off x="360000" y="1080000"/>
            <a:ext cx="8817480" cy="2391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programa está ahora pausado en la línea 3, justo antes de que la i sea inicializada. Es interesante que aunque i aun no ha sido inicializada, podemos ver su valor usando el comando print.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 32767</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C el valor de una variable local no inicializada es indefinido, así que gdb podría imprimir algo diferente para usted.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Podemos ejecutar la siguiente línea con el comando next: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next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$4 = 1337</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984</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2021-12-03T09:08:37Z</dcterms:created>
  <dc:creator/>
  <dc:description/>
  <dc:language>es-MX</dc:language>
  <cp:lastModifiedBy/>
  <dcterms:modified xsi:type="dcterms:W3CDTF">2022-06-01T17:28:31Z</dcterms:modified>
  <cp:revision>75</cp:revision>
  <dc:subject/>
  <dc:title>Vivid</dc:title>
</cp:coreProperties>
</file>

<file path=docProps/custom.xml><?xml version="1.0" encoding="utf-8"?>
<Properties xmlns="http://schemas.openxmlformats.org/officeDocument/2006/custom-properties" xmlns:vt="http://schemas.openxmlformats.org/officeDocument/2006/docPropsVTypes"/>
</file>