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5"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8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9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9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98"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2"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4"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05"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10"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12"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13"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14"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15"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16"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17"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3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3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3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4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4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5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5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5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5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5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5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780000"/>
            <a:ext cx="10079280" cy="1889280"/>
          </a:xfrm>
          <a:prstGeom prst="rect">
            <a:avLst/>
          </a:prstGeom>
          <a:pattFill prst="lgGrid">
            <a:fgClr>
              <a:srgbClr val="3465a4"/>
            </a:fgClr>
            <a:bgClr>
              <a:srgbClr val="009eda"/>
            </a:bgClr>
          </a:pattFill>
          <a:ln w="18000">
            <a:noFill/>
          </a:ln>
          <a:effectLst>
            <a:outerShdw dist="18000" dir="16200000">
              <a:srgbClr val="f49100"/>
            </a:outerShdw>
          </a:effectLst>
        </p:spPr>
        <p:style>
          <a:lnRef idx="0"/>
          <a:fillRef idx="0"/>
          <a:effectRef idx="0"/>
          <a:fontRef idx="minor"/>
        </p:style>
      </p:sp>
      <p:sp>
        <p:nvSpPr>
          <p:cNvPr id="1" name="PlaceHolder 2"/>
          <p:cNvSpPr>
            <a:spLocks noGrp="1"/>
          </p:cNvSpPr>
          <p:nvPr>
            <p:ph type="title"/>
          </p:nvPr>
        </p:nvSpPr>
        <p:spPr>
          <a:xfrm>
            <a:off x="504000" y="226080"/>
            <a:ext cx="9071640" cy="94608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2" name="PlaceHolder 3"/>
          <p:cNvSpPr>
            <a:spLocks noGrp="1"/>
          </p:cNvSpPr>
          <p:nvPr>
            <p:ph type="body"/>
          </p:nvPr>
        </p:nvSpPr>
        <p:spPr>
          <a:xfrm>
            <a:off x="504000" y="1326600"/>
            <a:ext cx="9071640" cy="328824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CustomShape 1"/>
          <p:cNvSpPr/>
          <p:nvPr/>
        </p:nvSpPr>
        <p:spPr>
          <a:xfrm flipV="1">
            <a:off x="0" y="-720"/>
            <a:ext cx="10079280" cy="1079280"/>
          </a:xfrm>
          <a:prstGeom prst="rect">
            <a:avLst/>
          </a:prstGeom>
          <a:pattFill prst="lgGrid">
            <a:fgClr>
              <a:srgbClr val="3465a4"/>
            </a:fgClr>
            <a:bgClr>
              <a:srgbClr val="009eda"/>
            </a:bgClr>
          </a:pattFill>
          <a:ln w="18000">
            <a:noFill/>
          </a:ln>
          <a:effectLst>
            <a:outerShdw dist="10800" dir="5400000">
              <a:srgbClr val="f49100"/>
            </a:outerShdw>
          </a:effectLst>
        </p:spPr>
        <p:style>
          <a:lnRef idx="0"/>
          <a:fillRef idx="0"/>
          <a:effectRef idx="0"/>
          <a:fontRef idx="minor"/>
        </p:style>
      </p:sp>
      <p:sp>
        <p:nvSpPr>
          <p:cNvPr id="40"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41"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flipV="1">
            <a:off x="0" y="-720"/>
            <a:ext cx="10079280" cy="179280"/>
          </a:xfrm>
          <a:prstGeom prst="rect">
            <a:avLst/>
          </a:prstGeom>
          <a:pattFill prst="lgGrid">
            <a:fgClr>
              <a:srgbClr val="3465a4"/>
            </a:fgClr>
            <a:bgClr>
              <a:srgbClr val="009eda"/>
            </a:bgClr>
          </a:pattFill>
          <a:ln w="18000">
            <a:noFill/>
          </a:ln>
          <a:effectLst>
            <a:outerShdw dist="10800" dir="5400000">
              <a:srgbClr val="f49100"/>
            </a:outerShdw>
          </a:effectLst>
        </p:spPr>
        <p:style>
          <a:lnRef idx="0"/>
          <a:fillRef idx="0"/>
          <a:effectRef idx="0"/>
          <a:fontRef idx="minor"/>
        </p:style>
      </p:sp>
      <p:sp>
        <p:nvSpPr>
          <p:cNvPr id="79" name="CustomShape 2"/>
          <p:cNvSpPr/>
          <p:nvPr/>
        </p:nvSpPr>
        <p:spPr>
          <a:xfrm>
            <a:off x="0" y="5580000"/>
            <a:ext cx="10079280" cy="89280"/>
          </a:xfrm>
          <a:prstGeom prst="rect">
            <a:avLst/>
          </a:prstGeom>
          <a:pattFill prst="lgGrid">
            <a:fgClr>
              <a:srgbClr val="3465a4"/>
            </a:fgClr>
            <a:bgClr>
              <a:srgbClr val="009eda"/>
            </a:bgClr>
          </a:pattFill>
          <a:ln w="18000">
            <a:noFill/>
          </a:ln>
          <a:effectLst>
            <a:outerShdw dist="10800" dir="16200000">
              <a:srgbClr val="f49100"/>
            </a:outerShdw>
          </a:effectLst>
        </p:spPr>
        <p:style>
          <a:lnRef idx="0"/>
          <a:fillRef idx="0"/>
          <a:effectRef idx="0"/>
          <a:fontRef idx="minor"/>
        </p:style>
      </p:sp>
      <p:sp>
        <p:nvSpPr>
          <p:cNvPr id="80" name="PlaceHolder 3"/>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81"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8" name="CustomShape 1"/>
          <p:cNvSpPr/>
          <p:nvPr/>
        </p:nvSpPr>
        <p:spPr>
          <a:xfrm flipV="1">
            <a:off x="0" y="-720"/>
            <a:ext cx="10079280" cy="1079280"/>
          </a:xfrm>
          <a:prstGeom prst="rect">
            <a:avLst/>
          </a:prstGeom>
          <a:pattFill prst="lgGrid">
            <a:fgClr>
              <a:srgbClr val="3465a4"/>
            </a:fgClr>
            <a:bgClr>
              <a:srgbClr val="009eda"/>
            </a:bgClr>
          </a:pattFill>
          <a:ln w="18000">
            <a:noFill/>
          </a:ln>
          <a:effectLst>
            <a:outerShdw dist="10800" dir="5400000">
              <a:srgbClr val="f49100"/>
            </a:outerShdw>
          </a:effectLst>
        </p:spPr>
        <p:style>
          <a:lnRef idx="0"/>
          <a:fillRef idx="0"/>
          <a:effectRef idx="0"/>
          <a:fontRef idx="minor"/>
        </p:style>
      </p:sp>
      <p:sp>
        <p:nvSpPr>
          <p:cNvPr id="119"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20"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7" name="CustomShape 1"/>
          <p:cNvSpPr/>
          <p:nvPr/>
        </p:nvSpPr>
        <p:spPr>
          <a:xfrm>
            <a:off x="450000" y="270000"/>
            <a:ext cx="8999280" cy="3239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6000" spc="-1" strike="noStrike">
                <a:solidFill>
                  <a:srgbClr val="04617b"/>
                </a:solidFill>
                <a:latin typeface="Source Sans Pro Light"/>
                <a:ea typeface="DejaVu Sans"/>
              </a:rPr>
              <a:t>Unidad 3 Manejo de Funciones y Cadenas</a:t>
            </a:r>
            <a:r>
              <a:rPr b="0" lang="de-AT" sz="6000" spc="-1" strike="noStrike">
                <a:solidFill>
                  <a:srgbClr val="04617b"/>
                </a:solidFill>
                <a:latin typeface="Source Sans Pro Light"/>
                <a:ea typeface="DejaVu Sans"/>
              </a:rPr>
              <a:t>	</a:t>
            </a:r>
            <a:endParaRPr b="0" lang="es-MX" sz="6000" spc="-1" strike="noStrike">
              <a:latin typeface="Arial"/>
            </a:endParaRPr>
          </a:p>
        </p:txBody>
      </p:sp>
      <p:sp>
        <p:nvSpPr>
          <p:cNvPr id="158" name="CustomShape 2"/>
          <p:cNvSpPr/>
          <p:nvPr/>
        </p:nvSpPr>
        <p:spPr>
          <a:xfrm>
            <a:off x="450000" y="3870000"/>
            <a:ext cx="8999280" cy="1169280"/>
          </a:xfrm>
          <a:prstGeom prst="rect">
            <a:avLst/>
          </a:prstGeom>
          <a:noFill/>
          <a:ln w="0">
            <a:noFill/>
          </a:ln>
        </p:spPr>
        <p:style>
          <a:lnRef idx="0"/>
          <a:fillRef idx="0"/>
          <a:effectRef idx="0"/>
          <a:fontRef idx="minor"/>
        </p:style>
        <p:txBody>
          <a:bodyPr lIns="0" rIns="0" tIns="0" bIns="0">
            <a:noAutofit/>
          </a:bodyPr>
          <a:p>
            <a:pPr>
              <a:lnSpc>
                <a:spcPct val="100000"/>
              </a:lnSpc>
            </a:pPr>
            <a:r>
              <a:rPr b="1" lang="de-AT" sz="2700" spc="-1" strike="noStrike">
                <a:solidFill>
                  <a:srgbClr val="dbf5f9"/>
                </a:solidFill>
                <a:latin typeface="Source Sans Pro"/>
                <a:ea typeface="DejaVu Sans"/>
              </a:rPr>
              <a:t>3.1 Funciones</a:t>
            </a:r>
            <a:endParaRPr b="0" lang="es-MX" sz="2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fontScale="34000"/>
          </a:bodyPr>
          <a:p>
            <a:pPr>
              <a:lnSpc>
                <a:spcPct val="100000"/>
              </a:lnSpc>
            </a:pPr>
            <a:r>
              <a:rPr b="0" lang="de-AT" sz="4500" spc="-1" strike="noStrike">
                <a:solidFill>
                  <a:srgbClr val="ffffff"/>
                </a:solidFill>
                <a:latin typeface="Source Sans Pro Light"/>
                <a:ea typeface="DejaVu Sans"/>
              </a:rPr>
              <a:t>3.1.7 Definición de recursividad, funciones recursivas</a:t>
            </a:r>
            <a:endParaRPr b="0" lang="es-MX" sz="4500" spc="-1" strike="noStrike">
              <a:latin typeface="Arial"/>
            </a:endParaRPr>
          </a:p>
        </p:txBody>
      </p:sp>
      <p:sp>
        <p:nvSpPr>
          <p:cNvPr id="176" name="CustomShape 2"/>
          <p:cNvSpPr/>
          <p:nvPr/>
        </p:nvSpPr>
        <p:spPr>
          <a:xfrm>
            <a:off x="540000" y="1440000"/>
            <a:ext cx="8999280" cy="3509280"/>
          </a:xfrm>
          <a:prstGeom prst="rect">
            <a:avLst/>
          </a:prstGeom>
          <a:noFill/>
          <a:ln w="0">
            <a:noFill/>
          </a:ln>
        </p:spPr>
        <p:style>
          <a:lnRef idx="0"/>
          <a:fillRef idx="0"/>
          <a:effectRef idx="0"/>
          <a:fontRef idx="minor"/>
        </p:style>
        <p:txBody>
          <a:bodyPr lIns="0" rIns="0" tIns="0" bIns="0">
            <a:normAutofit/>
          </a:bodyPr>
          <a:p>
            <a:pPr>
              <a:lnSpc>
                <a:spcPct val="100000"/>
              </a:lnSpc>
            </a:pPr>
            <a:r>
              <a:rPr b="0" lang="de-AT" sz="2400" spc="-1" strike="noStrike">
                <a:solidFill>
                  <a:srgbClr val="000000"/>
                </a:solidFill>
                <a:latin typeface="Source Sans Pro"/>
                <a:ea typeface="DejaVu Sans"/>
              </a:rPr>
              <a:t>([2], pág. 85) </a:t>
            </a:r>
            <a:r>
              <a:rPr b="0" lang="de-AT" sz="2400" spc="-1" strike="noStrike">
                <a:solidFill>
                  <a:srgbClr val="000000"/>
                </a:solidFill>
                <a:latin typeface="URWBookmanL-Ligh"/>
                <a:ea typeface="DejaVu Sans"/>
              </a:rPr>
              <a:t>Cada función al comenzar a ejecutarse crea en la pila un espacio para sus variables, por esta razón, no hay ningún problema para que una función llame a otra función. “Es más, tampoco hay ningún problema si una función se llama a sí misma. Se dice entonces que </a:t>
            </a:r>
            <a:endParaRPr b="0" lang="es-MX" sz="2400" spc="-1" strike="noStrike">
              <a:latin typeface="Arial"/>
            </a:endParaRPr>
          </a:p>
          <a:p>
            <a:pPr>
              <a:lnSpc>
                <a:spcPct val="100000"/>
              </a:lnSpc>
            </a:pPr>
            <a:r>
              <a:rPr b="0" lang="de-AT" sz="2400" spc="-1" strike="noStrike">
                <a:solidFill>
                  <a:srgbClr val="000000"/>
                </a:solidFill>
                <a:latin typeface="URWBookmanL-Ligh"/>
                <a:ea typeface="DejaVu Sans"/>
              </a:rPr>
              <a:t>esa función es una </a:t>
            </a:r>
            <a:r>
              <a:rPr b="0" lang="de-AT" sz="2400" spc="-1" strike="noStrike">
                <a:solidFill>
                  <a:srgbClr val="000000"/>
                </a:solidFill>
                <a:latin typeface="URWBookmanL-Ligh"/>
                <a:ea typeface="DejaVu Sans"/>
              </a:rPr>
              <a:t>función recursiva</a:t>
            </a:r>
            <a:r>
              <a:rPr b="0" lang="de-AT" sz="2400" spc="-1" strike="noStrike">
                <a:solidFill>
                  <a:srgbClr val="000000"/>
                </a:solidFill>
                <a:latin typeface="URWBookmanL-Ligh"/>
                <a:ea typeface="DejaVu Sans"/>
              </a:rPr>
              <a:t>.”</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fontScale="63000"/>
          </a:bodyPr>
          <a:p>
            <a:pPr>
              <a:lnSpc>
                <a:spcPct val="100000"/>
              </a:lnSpc>
            </a:pPr>
            <a:r>
              <a:rPr b="0" lang="de-AT" sz="4500" spc="-1" strike="noStrike">
                <a:solidFill>
                  <a:srgbClr val="ffffff"/>
                </a:solidFill>
                <a:latin typeface="Source Sans Pro Light"/>
                <a:ea typeface="DejaVu Sans"/>
              </a:rPr>
              <a:t>Ejemplos de funciones recursivas</a:t>
            </a:r>
            <a:endParaRPr b="0" lang="es-MX" sz="4500" spc="-1" strike="noStrike">
              <a:latin typeface="Arial"/>
            </a:endParaRPr>
          </a:p>
        </p:txBody>
      </p:sp>
      <p:sp>
        <p:nvSpPr>
          <p:cNvPr id="178" name="CustomShape 2"/>
          <p:cNvSpPr/>
          <p:nvPr/>
        </p:nvSpPr>
        <p:spPr>
          <a:xfrm>
            <a:off x="540000" y="1440000"/>
            <a:ext cx="8999280" cy="3509280"/>
          </a:xfrm>
          <a:prstGeom prst="rect">
            <a:avLst/>
          </a:prstGeom>
          <a:noFill/>
          <a:ln w="0">
            <a:noFill/>
          </a:ln>
        </p:spPr>
        <p:style>
          <a:lnRef idx="0"/>
          <a:fillRef idx="0"/>
          <a:effectRef idx="0"/>
          <a:fontRef idx="minor"/>
        </p:style>
        <p:txBody>
          <a:bodyPr lIns="0" rIns="0" tIns="0" bIns="0">
            <a:normAutofit fontScale="81000"/>
          </a:bodyPr>
          <a:p>
            <a:pPr>
              <a:lnSpc>
                <a:spcPct val="100000"/>
              </a:lnSpc>
            </a:pPr>
            <a:r>
              <a:rPr b="0" lang="de-AT" sz="1800" spc="-1" strike="noStrike">
                <a:solidFill>
                  <a:srgbClr val="000000"/>
                </a:solidFill>
                <a:latin typeface="Source Sans Pro"/>
                <a:ea typeface="DejaVu Sans"/>
              </a:rPr>
              <a:t>([2], pág. 85)El ejemplo más sencillo es el factorial de un número, que puede definirse mediante un algoritmo recursivo como:</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de-AT" sz="1800" spc="-1" strike="noStrike">
                <a:solidFill>
                  <a:srgbClr val="000000"/>
                </a:solidFill>
                <a:latin typeface="t1xbtt"/>
                <a:ea typeface="DejaVu Sans"/>
              </a:rPr>
              <a:t>long int </a:t>
            </a:r>
            <a:r>
              <a:rPr b="0" lang="de-AT" sz="1800" spc="-1" strike="noStrike">
                <a:solidFill>
                  <a:srgbClr val="000000"/>
                </a:solidFill>
                <a:latin typeface="t1xtt"/>
                <a:ea typeface="DejaVu Sans"/>
              </a:rPr>
              <a:t>Factorial(</a:t>
            </a:r>
            <a:r>
              <a:rPr b="0" lang="de-AT" sz="1800" spc="-1" strike="noStrike">
                <a:solidFill>
                  <a:srgbClr val="000000"/>
                </a:solidFill>
                <a:latin typeface="t1xbtt"/>
                <a:ea typeface="DejaVu Sans"/>
              </a:rPr>
              <a:t>long int </a:t>
            </a:r>
            <a:r>
              <a:rPr b="0" lang="de-AT" sz="1800" spc="-1" strike="noStrike">
                <a:solidFill>
                  <a:srgbClr val="000000"/>
                </a:solidFill>
                <a:latin typeface="t1xtt"/>
                <a:ea typeface="DejaVu Sans"/>
              </a:rPr>
              <a:t>n)</a:t>
            </a:r>
            <a:endParaRPr b="0" lang="es-MX" sz="1800" spc="-1" strike="noStrike">
              <a:latin typeface="Arial"/>
            </a:endParaRPr>
          </a:p>
          <a:p>
            <a:pPr>
              <a:lnSpc>
                <a:spcPct val="100000"/>
              </a:lnSpc>
            </a:pPr>
            <a:r>
              <a:rPr b="0" lang="de-AT" sz="1800" spc="-1" strike="noStrike">
                <a:solidFill>
                  <a:srgbClr val="000000"/>
                </a:solidFill>
                <a:latin typeface="URWBookmanL-Ligh"/>
                <a:ea typeface="DejaVu Sans"/>
              </a:rPr>
              <a:t> </a:t>
            </a:r>
            <a:r>
              <a:rPr b="0" lang="de-AT" sz="1800" spc="-1" strike="noStrike">
                <a:solidFill>
                  <a:srgbClr val="000000"/>
                </a:solidFill>
                <a:latin typeface="t1xtt"/>
                <a:ea typeface="DejaVu Sans"/>
              </a:rPr>
              <a:t>{</a:t>
            </a:r>
            <a:endParaRPr b="0" lang="es-MX" sz="1800" spc="-1" strike="noStrike">
              <a:latin typeface="Arial"/>
            </a:endParaRPr>
          </a:p>
          <a:p>
            <a:pPr>
              <a:lnSpc>
                <a:spcPct val="100000"/>
              </a:lnSpc>
            </a:pPr>
            <a:r>
              <a:rPr b="0" lang="de-AT" sz="1800" spc="-1" strike="noStrike">
                <a:solidFill>
                  <a:srgbClr val="000000"/>
                </a:solidFill>
                <a:latin typeface="t1xbtt"/>
                <a:ea typeface="DejaVu Sans"/>
              </a:rPr>
              <a:t>   </a:t>
            </a:r>
            <a:r>
              <a:rPr b="0" lang="de-AT" sz="1800" spc="-1" strike="noStrike">
                <a:solidFill>
                  <a:srgbClr val="000000"/>
                </a:solidFill>
                <a:latin typeface="t1xbtt"/>
                <a:ea typeface="DejaVu Sans"/>
              </a:rPr>
              <a:t>long int </a:t>
            </a:r>
            <a:r>
              <a:rPr b="0" lang="de-AT" sz="1800" spc="-1" strike="noStrike">
                <a:solidFill>
                  <a:srgbClr val="000000"/>
                </a:solidFill>
                <a:latin typeface="t1xtt"/>
                <a:ea typeface="DejaVu Sans"/>
              </a:rPr>
              <a:t>fact;</a:t>
            </a:r>
            <a:endParaRPr b="0" lang="es-MX" sz="1800" spc="-1" strike="noStrike">
              <a:latin typeface="Arial"/>
            </a:endParaRPr>
          </a:p>
          <a:p>
            <a:pPr>
              <a:lnSpc>
                <a:spcPct val="100000"/>
              </a:lnSpc>
            </a:pPr>
            <a:r>
              <a:rPr b="0" lang="de-AT" sz="1800" spc="-1" strike="noStrike">
                <a:solidFill>
                  <a:srgbClr val="000000"/>
                </a:solidFill>
                <a:latin typeface="t1xbtt"/>
                <a:ea typeface="DejaVu Sans"/>
              </a:rPr>
              <a:t>   </a:t>
            </a:r>
            <a:r>
              <a:rPr b="0" lang="de-AT" sz="1800" spc="-1" strike="noStrike">
                <a:solidFill>
                  <a:srgbClr val="000000"/>
                </a:solidFill>
                <a:latin typeface="t1xbtt"/>
                <a:ea typeface="DejaVu Sans"/>
              </a:rPr>
              <a:t>if</a:t>
            </a:r>
            <a:r>
              <a:rPr b="0" lang="de-AT" sz="1800" spc="-1" strike="noStrike">
                <a:solidFill>
                  <a:srgbClr val="000000"/>
                </a:solidFill>
                <a:latin typeface="t1xtt"/>
                <a:ea typeface="DejaVu Sans"/>
              </a:rPr>
              <a:t>(n == 0){</a:t>
            </a:r>
            <a:endParaRPr b="0" lang="es-MX" sz="1800" spc="-1" strike="noStrike">
              <a:latin typeface="Arial"/>
            </a:endParaRPr>
          </a:p>
          <a:p>
            <a:pPr>
              <a:lnSpc>
                <a:spcPct val="100000"/>
              </a:lnSpc>
            </a:pPr>
            <a:r>
              <a:rPr b="0" lang="de-AT" sz="1800" spc="-1" strike="noStrike">
                <a:solidFill>
                  <a:srgbClr val="000000"/>
                </a:solidFill>
                <a:latin typeface="URWBookmanL-Ligh"/>
                <a:ea typeface="DejaVu Sans"/>
              </a:rPr>
              <a:t>       </a:t>
            </a:r>
            <a:r>
              <a:rPr b="0" lang="de-AT" sz="1800" spc="-1" strike="noStrike">
                <a:solidFill>
                  <a:srgbClr val="000000"/>
                </a:solidFill>
                <a:latin typeface="t1xtt"/>
                <a:ea typeface="DejaVu Sans"/>
              </a:rPr>
              <a:t>fact = 1;</a:t>
            </a:r>
            <a:endParaRPr b="0" lang="es-MX" sz="1800" spc="-1" strike="noStrike">
              <a:latin typeface="Arial"/>
            </a:endParaRPr>
          </a:p>
          <a:p>
            <a:pPr>
              <a:lnSpc>
                <a:spcPct val="100000"/>
              </a:lnSpc>
            </a:pPr>
            <a:r>
              <a:rPr b="0" lang="de-AT" sz="1800" spc="-1" strike="noStrike">
                <a:solidFill>
                  <a:srgbClr val="000000"/>
                </a:solidFill>
                <a:latin typeface="t1xtt"/>
                <a:ea typeface="DejaVu Sans"/>
              </a:rPr>
              <a:t>   </a:t>
            </a:r>
            <a:r>
              <a:rPr b="0" lang="de-AT" sz="1800" spc="-1" strike="noStrike">
                <a:solidFill>
                  <a:srgbClr val="000000"/>
                </a:solidFill>
                <a:latin typeface="t1xtt"/>
                <a:ea typeface="DejaVu Sans"/>
              </a:rPr>
              <a:t>}</a:t>
            </a:r>
            <a:r>
              <a:rPr b="0" lang="de-AT" sz="1800" spc="-1" strike="noStrike">
                <a:solidFill>
                  <a:srgbClr val="000000"/>
                </a:solidFill>
                <a:latin typeface="t1xbtt"/>
                <a:ea typeface="DejaVu Sans"/>
              </a:rPr>
              <a:t>else</a:t>
            </a:r>
            <a:r>
              <a:rPr b="0" lang="de-AT" sz="1800" spc="-1" strike="noStrike">
                <a:solidFill>
                  <a:srgbClr val="000000"/>
                </a:solidFill>
                <a:latin typeface="t1xtt"/>
                <a:ea typeface="DejaVu Sans"/>
              </a:rPr>
              <a:t>{</a:t>
            </a:r>
            <a:endParaRPr b="0" lang="es-MX" sz="1800" spc="-1" strike="noStrike">
              <a:latin typeface="Arial"/>
            </a:endParaRPr>
          </a:p>
          <a:p>
            <a:pPr>
              <a:lnSpc>
                <a:spcPct val="100000"/>
              </a:lnSpc>
            </a:pPr>
            <a:r>
              <a:rPr b="0" lang="de-AT" sz="1800" spc="-1" strike="noStrike">
                <a:solidFill>
                  <a:srgbClr val="000000"/>
                </a:solidFill>
                <a:latin typeface="URWBookmanL-Ligh"/>
                <a:ea typeface="DejaVu Sans"/>
              </a:rPr>
              <a:t>       </a:t>
            </a:r>
            <a:r>
              <a:rPr b="0" lang="de-AT" sz="1800" spc="-1" strike="noStrike">
                <a:solidFill>
                  <a:srgbClr val="000000"/>
                </a:solidFill>
                <a:latin typeface="t1xtt"/>
                <a:ea typeface="DejaVu Sans"/>
              </a:rPr>
              <a:t>fact = n * Factorial(n-1);</a:t>
            </a:r>
            <a:endParaRPr b="0" lang="es-MX" sz="1800" spc="-1" strike="noStrike">
              <a:latin typeface="Arial"/>
            </a:endParaRPr>
          </a:p>
          <a:p>
            <a:pPr>
              <a:lnSpc>
                <a:spcPct val="100000"/>
              </a:lnSpc>
            </a:pPr>
            <a:r>
              <a:rPr b="0" lang="de-AT" sz="1800" spc="-1" strike="noStrike">
                <a:solidFill>
                  <a:srgbClr val="000000"/>
                </a:solidFill>
                <a:latin typeface="Source Sans Pro"/>
                <a:ea typeface="DejaVu Sans"/>
              </a:rPr>
              <a:t>   </a:t>
            </a:r>
            <a:r>
              <a:rPr b="0" lang="de-AT" sz="1800" spc="-1" strike="noStrike">
                <a:solidFill>
                  <a:srgbClr val="000000"/>
                </a:solidFill>
                <a:latin typeface="Source Sans Pro"/>
                <a:ea typeface="DejaVu Sans"/>
              </a:rPr>
              <a:t>}</a:t>
            </a:r>
            <a:endParaRPr b="0" lang="es-MX" sz="1800" spc="-1" strike="noStrike">
              <a:latin typeface="t1xtt"/>
            </a:endParaRPr>
          </a:p>
          <a:p>
            <a:pPr>
              <a:lnSpc>
                <a:spcPct val="100000"/>
              </a:lnSpc>
            </a:pPr>
            <a:r>
              <a:rPr b="0" lang="de-AT" sz="1800" spc="-1" strike="noStrike">
                <a:solidFill>
                  <a:srgbClr val="000000"/>
                </a:solidFill>
                <a:latin typeface="URWBookmanL-Ligh"/>
                <a:ea typeface="DejaVu Sans"/>
              </a:rPr>
              <a:t>    </a:t>
            </a:r>
            <a:r>
              <a:rPr b="0" lang="de-AT" sz="1800" spc="-1" strike="noStrike">
                <a:solidFill>
                  <a:srgbClr val="000000"/>
                </a:solidFill>
                <a:latin typeface="t1xbtt"/>
                <a:ea typeface="DejaVu Sans"/>
              </a:rPr>
              <a:t>return </a:t>
            </a:r>
            <a:r>
              <a:rPr b="0" lang="de-AT" sz="1800" spc="-1" strike="noStrike">
                <a:solidFill>
                  <a:srgbClr val="000000"/>
                </a:solidFill>
                <a:latin typeface="t1xtt"/>
                <a:ea typeface="DejaVu Sans"/>
              </a:rPr>
              <a:t>fact;</a:t>
            </a:r>
            <a:endParaRPr b="0" lang="es-MX" sz="1800" spc="-1" strike="noStrike">
              <a:latin typeface="Arial"/>
            </a:endParaRPr>
          </a:p>
          <a:p>
            <a:pPr>
              <a:lnSpc>
                <a:spcPct val="100000"/>
              </a:lnSpc>
            </a:pPr>
            <a:r>
              <a:rPr b="0" lang="de-AT" sz="1800" spc="-1" strike="noStrike">
                <a:solidFill>
                  <a:srgbClr val="000000"/>
                </a:solidFill>
                <a:latin typeface="Source Sans Pro"/>
                <a:ea typeface="DejaVu Sans"/>
              </a:rPr>
              <a:t>}</a:t>
            </a:r>
            <a:endParaRPr b="0" lang="es-MX" sz="1800" spc="-1" strike="noStrike">
              <a:latin typeface="t1xtt"/>
            </a:endParaRPr>
          </a:p>
          <a:p>
            <a:pPr>
              <a:lnSpc>
                <a:spcPct val="100000"/>
              </a:lnSpc>
            </a:pPr>
            <a:endParaRPr b="0" lang="es-MX" sz="1800" spc="-1" strike="noStrike">
              <a:latin typeface="Arial"/>
            </a:endParaRPr>
          </a:p>
        </p:txBody>
      </p:sp>
      <p:pic>
        <p:nvPicPr>
          <p:cNvPr id="179" name="" descr=""/>
          <p:cNvPicPr/>
          <p:nvPr/>
        </p:nvPicPr>
        <p:blipFill>
          <a:blip r:embed="rId1"/>
          <a:stretch/>
        </p:blipFill>
        <p:spPr>
          <a:xfrm>
            <a:off x="1007280" y="1891800"/>
            <a:ext cx="6552720" cy="6282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fontScale="63000"/>
          </a:bodyPr>
          <a:p>
            <a:pPr>
              <a:lnSpc>
                <a:spcPct val="100000"/>
              </a:lnSpc>
            </a:pPr>
            <a:r>
              <a:rPr b="0" lang="de-AT" sz="4500" spc="-1" strike="noStrike">
                <a:solidFill>
                  <a:srgbClr val="ffffff"/>
                </a:solidFill>
                <a:latin typeface="Source Sans Pro Light"/>
                <a:ea typeface="DejaVu Sans"/>
              </a:rPr>
              <a:t>Aspectos a considerar respecto a las funciones recursivas</a:t>
            </a:r>
            <a:endParaRPr b="0" lang="es-MX" sz="4500" spc="-1" strike="noStrike">
              <a:latin typeface="Arial"/>
            </a:endParaRPr>
          </a:p>
        </p:txBody>
      </p:sp>
      <p:sp>
        <p:nvSpPr>
          <p:cNvPr id="181" name="CustomShape 2"/>
          <p:cNvSpPr/>
          <p:nvPr/>
        </p:nvSpPr>
        <p:spPr>
          <a:xfrm>
            <a:off x="540000" y="1440000"/>
            <a:ext cx="8999280" cy="3509280"/>
          </a:xfrm>
          <a:prstGeom prst="rect">
            <a:avLst/>
          </a:prstGeom>
          <a:noFill/>
          <a:ln w="0">
            <a:noFill/>
          </a:ln>
        </p:spPr>
        <p:style>
          <a:lnRef idx="0"/>
          <a:fillRef idx="0"/>
          <a:effectRef idx="0"/>
          <a:fontRef idx="minor"/>
        </p:style>
        <p:txBody>
          <a:bodyPr lIns="0" rIns="0" tIns="0" bIns="0">
            <a:normAutofit/>
          </a:bodyPr>
          <a:p>
            <a:pPr>
              <a:lnSpc>
                <a:spcPct val="100000"/>
              </a:lnSpc>
            </a:pPr>
            <a:endParaRPr b="0" lang="es-MX" sz="1800" spc="-1" strike="noStrike">
              <a:latin typeface="Arial"/>
            </a:endParaRPr>
          </a:p>
          <a:p>
            <a:pPr algn="just"/>
            <a:r>
              <a:rPr b="0" lang="de-AT" sz="1800" spc="-1" strike="noStrike">
                <a:solidFill>
                  <a:srgbClr val="000000"/>
                </a:solidFill>
                <a:latin typeface="URWBookmanL-Ligh"/>
                <a:ea typeface="DejaVu Sans"/>
              </a:rPr>
              <a:t>* Mientras se están evaluando las sucesivas llamadas, existen múltiples instancias de la misma función ejecutándose “a la vez”. El código a ejecutar es el mismo, pero los argumentos son distintos.</a:t>
            </a:r>
            <a:endParaRPr b="0" lang="es-MX" sz="1800" spc="-1" strike="noStrike">
              <a:latin typeface="Arial"/>
            </a:endParaRPr>
          </a:p>
          <a:p>
            <a:pPr algn="just"/>
            <a:r>
              <a:rPr b="0" lang="de-AT" sz="1800" spc="-1" strike="noStrike">
                <a:solidFill>
                  <a:srgbClr val="000000"/>
                </a:solidFill>
                <a:latin typeface="URWBookmanL-Ligh"/>
                <a:ea typeface="DejaVu Sans"/>
              </a:rPr>
              <a:t>* El proceso necesita gran cantidad de memoria para almacenar en la pila los argumentos y las variables locales. Además, las sucesivas llamadas recursivas a la función consumen tiempo de CPU, por lo que el proceso es </a:t>
            </a:r>
            <a:r>
              <a:rPr b="0" lang="de-AT" sz="1800" spc="-1" strike="noStrike">
                <a:solidFill>
                  <a:srgbClr val="000000"/>
                </a:solidFill>
                <a:latin typeface="URWBookmanL-DemiBold"/>
                <a:ea typeface="DejaVu Sans"/>
              </a:rPr>
              <a:t>ineficiente</a:t>
            </a:r>
            <a:r>
              <a:rPr b="0" lang="de-AT" sz="1800" spc="-1" strike="noStrike">
                <a:solidFill>
                  <a:srgbClr val="000000"/>
                </a:solidFill>
                <a:latin typeface="URWBookmanL-Ligh"/>
                <a:ea typeface="DejaVu Sans"/>
              </a:rPr>
              <a:t>.</a:t>
            </a:r>
            <a:endParaRPr b="0" lang="es-MX" sz="1800" spc="-1" strike="noStrike">
              <a:latin typeface="Arial"/>
            </a:endParaRPr>
          </a:p>
          <a:p>
            <a:r>
              <a:rPr b="0" lang="de-AT" sz="1800" spc="-1" strike="noStrike">
                <a:solidFill>
                  <a:srgbClr val="000000"/>
                </a:solidFill>
                <a:latin typeface="URWBookmanL-Ligh"/>
                <a:ea typeface="DejaVu Sans"/>
              </a:rPr>
              <a:t>* Todas las funciones recursivas tienen que tener una condición de salida (en este ejemplo cuando </a:t>
            </a:r>
            <a:r>
              <a:rPr b="0" lang="de-AT" sz="1800" spc="-1" strike="noStrike">
                <a:solidFill>
                  <a:srgbClr val="000000"/>
                </a:solidFill>
                <a:latin typeface="t1xtt"/>
                <a:ea typeface="DejaVu Sans"/>
              </a:rPr>
              <a:t>n </a:t>
            </a:r>
            <a:r>
              <a:rPr b="0" lang="de-AT" sz="1800" spc="-1" strike="noStrike">
                <a:solidFill>
                  <a:srgbClr val="000000"/>
                </a:solidFill>
                <a:latin typeface="URWBookmanL-Ligh"/>
                <a:ea typeface="DejaVu Sans"/>
              </a:rPr>
              <a:t>vale 0) y debe estar garantizado que la llamada recursiva siempre se realiza con distintos argumentos. Si no se cumplen estas condiciones, el algoritmo será infinito y el programa sólo terminará cuando se agote la memoria del ordenador.</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Referencias</a:t>
            </a:r>
            <a:endParaRPr b="0" lang="es-MX" sz="4500" spc="-1" strike="noStrike">
              <a:latin typeface="Arial"/>
            </a:endParaRPr>
          </a:p>
        </p:txBody>
      </p:sp>
      <p:sp>
        <p:nvSpPr>
          <p:cNvPr id="183" name="CustomShape 2"/>
          <p:cNvSpPr/>
          <p:nvPr/>
        </p:nvSpPr>
        <p:spPr>
          <a:xfrm>
            <a:off x="540000" y="1440000"/>
            <a:ext cx="8999280" cy="3509280"/>
          </a:xfrm>
          <a:prstGeom prst="rect">
            <a:avLst/>
          </a:prstGeom>
          <a:noFill/>
          <a:ln w="0">
            <a:noFill/>
          </a:ln>
        </p:spPr>
        <p:style>
          <a:lnRef idx="0"/>
          <a:fillRef idx="0"/>
          <a:effectRef idx="0"/>
          <a:fontRef idx="minor"/>
        </p:style>
        <p:txBody>
          <a:bodyPr lIns="0" rIns="0" tIns="0" bIns="0">
            <a:normAutofit fontScale="76000"/>
          </a:bodyPr>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[1] García, F., &amp; Carretero, J., &amp; Fernández, J., &amp; Calderón, A. (2002). El Lenguaje de Programación C. Diseño e Implementación de Programas (1/a edición). Pearson Educación.</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[2]</a:t>
            </a:r>
            <a:r>
              <a:rPr b="0" lang="de-AT" sz="2400" spc="-1" strike="noStrike">
                <a:solidFill>
                  <a:srgbClr val="000000"/>
                </a:solidFill>
                <a:latin typeface="Source Sans Pro"/>
                <a:ea typeface="DejaVu Sans"/>
              </a:rPr>
              <a:t> Muñoz Frías, J.D., &amp; Palacios Hielscher, R. (2006). FUNDAMENTOS DE PROGRAMACIÓN UTILIZANDO EL LENGUAJE C (Núm. de edición no disponible). PUBLICACIONES DE LA UNIVERSIDAD PONTIFICIA COMILLAS MADRID.</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[3] Schildt, H. (2001). C Manual de referencia (4/a edición). Mc Graw Hill.</a:t>
            </a:r>
            <a:r>
              <a:rPr b="0" lang="de-AT" sz="2400" spc="-1" strike="noStrike">
                <a:solidFill>
                  <a:srgbClr val="000000"/>
                </a:solidFill>
                <a:latin typeface="Source Sans Pro"/>
                <a:ea typeface="DejaVu Sans"/>
              </a:rPr>
              <a:t> </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540000" y="270000"/>
            <a:ext cx="8999280" cy="45896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9" name="CustomShape 1"/>
          <p:cNvSpPr/>
          <p:nvPr/>
        </p:nvSpPr>
        <p:spPr>
          <a:xfrm>
            <a:off x="502920" y="90720"/>
            <a:ext cx="9070920" cy="9460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3.1 Funciones</a:t>
            </a:r>
            <a:endParaRPr b="0" lang="es-MX" sz="4500" spc="-1" strike="noStrike">
              <a:latin typeface="Arial"/>
            </a:endParaRPr>
          </a:p>
        </p:txBody>
      </p:sp>
      <p:sp>
        <p:nvSpPr>
          <p:cNvPr id="160" name="CustomShape 2"/>
          <p:cNvSpPr/>
          <p:nvPr/>
        </p:nvSpPr>
        <p:spPr>
          <a:xfrm>
            <a:off x="502920" y="1440000"/>
            <a:ext cx="9021240" cy="349704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3.1.1 Definición de función</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En programación estructurada, una </a:t>
            </a:r>
            <a:r>
              <a:rPr b="1" lang="de-AT" sz="2400" spc="-1" strike="noStrike">
                <a:solidFill>
                  <a:srgbClr val="000000"/>
                </a:solidFill>
                <a:latin typeface="Source Sans Pro"/>
                <a:ea typeface="DejaVu Sans"/>
              </a:rPr>
              <a:t>función</a:t>
            </a:r>
            <a:r>
              <a:rPr b="0" lang="de-AT" sz="2400" spc="-1" strike="noStrike">
                <a:solidFill>
                  <a:srgbClr val="000000"/>
                </a:solidFill>
                <a:latin typeface="Source Sans Pro"/>
                <a:ea typeface="DejaVu Sans"/>
              </a:rPr>
              <a:t> es la unidad mínima de programa con sentido y nombre propio, relativamente independiente del resto de un programa.</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Una </a:t>
            </a:r>
            <a:r>
              <a:rPr b="1" lang="de-AT" sz="2400" spc="-1" strike="noStrike">
                <a:solidFill>
                  <a:srgbClr val="000000"/>
                </a:solidFill>
                <a:latin typeface="Source Sans Pro"/>
                <a:ea typeface="DejaVu Sans"/>
              </a:rPr>
              <a:t>función</a:t>
            </a:r>
            <a:r>
              <a:rPr b="0" lang="de-AT" sz="2400" spc="-1" strike="noStrike">
                <a:solidFill>
                  <a:srgbClr val="000000"/>
                </a:solidFill>
                <a:latin typeface="Source Sans Pro"/>
                <a:ea typeface="DejaVu Sans"/>
              </a:rPr>
              <a:t> o un procedimiento es, en sí mismo, un pequeño programa que, a partir de unos parámetros de entrada obtiene unos resultados. ([1], pág. 196)</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Sobre las funciones</a:t>
            </a:r>
            <a:endParaRPr b="0" lang="es-MX" sz="4500" spc="-1" strike="noStrike">
              <a:latin typeface="Arial"/>
            </a:endParaRPr>
          </a:p>
        </p:txBody>
      </p:sp>
      <p:sp>
        <p:nvSpPr>
          <p:cNvPr id="162" name="CustomShape 2"/>
          <p:cNvSpPr/>
          <p:nvPr/>
        </p:nvSpPr>
        <p:spPr>
          <a:xfrm>
            <a:off x="540000" y="1440000"/>
            <a:ext cx="8999280" cy="350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La diferencia entre una función y un procedimiento se encuentra en que una función devuelve siempre un valor de retorno, al igual que ocurre con las funciones matemáticas. Por el contrario, los procedimientos están formados por un fragmento de programa que realiza una determinada tarea sin devolver un valor de retorno. Cuando se usan procedimientos, todo el intercambio de datos se realiza a través de sus parámetros. ([1], pág. 196)</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3.1.1 Definición de función</a:t>
            </a:r>
            <a:endParaRPr b="0" lang="es-MX" sz="4500" spc="-1" strike="noStrike">
              <a:latin typeface="Arial"/>
            </a:endParaRPr>
          </a:p>
        </p:txBody>
      </p:sp>
      <p:sp>
        <p:nvSpPr>
          <p:cNvPr id="164" name="CustomShape 2"/>
          <p:cNvSpPr/>
          <p:nvPr/>
        </p:nvSpPr>
        <p:spPr>
          <a:xfrm>
            <a:off x="540000" y="1440000"/>
            <a:ext cx="8999280" cy="3509280"/>
          </a:xfrm>
          <a:prstGeom prst="rect">
            <a:avLst/>
          </a:prstGeom>
          <a:noFill/>
          <a:ln w="0">
            <a:noFill/>
          </a:ln>
        </p:spPr>
        <p:style>
          <a:lnRef idx="0"/>
          <a:fillRef idx="0"/>
          <a:effectRef idx="0"/>
          <a:fontRef idx="minor"/>
        </p:style>
        <p:txBody>
          <a:bodyPr lIns="0" rIns="0" tIns="0" bIns="0">
            <a:normAutofit fontScale="61000"/>
          </a:bodyPr>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La forma general de una función es</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tipo_dev </a:t>
            </a:r>
            <a:r>
              <a:rPr b="1" lang="de-AT" sz="2400" spc="-1" strike="noStrike">
                <a:solidFill>
                  <a:srgbClr val="000000"/>
                </a:solidFill>
                <a:latin typeface="Source Sans Pro"/>
                <a:ea typeface="DejaVu Sans"/>
              </a:rPr>
              <a:t>nombre_de_la_funcion</a:t>
            </a:r>
            <a:r>
              <a:rPr b="0" lang="de-AT" sz="2400" spc="-1" strike="noStrike">
                <a:solidFill>
                  <a:srgbClr val="000000"/>
                </a:solidFill>
                <a:latin typeface="Source Sans Pro"/>
                <a:ea typeface="DejaVu Sans"/>
              </a:rPr>
              <a:t>(lista de parámetros)</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cuerpo de la función</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1" lang="de-AT" sz="2400" spc="-1" strike="noStrike">
                <a:solidFill>
                  <a:srgbClr val="000000"/>
                </a:solidFill>
                <a:latin typeface="Source Sans Pro"/>
                <a:ea typeface="DejaVu Sans"/>
              </a:rPr>
              <a:t>tipo_dev</a:t>
            </a:r>
            <a:r>
              <a:rPr b="0" lang="de-AT" sz="2400" spc="-1" strike="noStrike">
                <a:solidFill>
                  <a:srgbClr val="000000"/>
                </a:solidFill>
                <a:latin typeface="Source Sans Pro"/>
                <a:ea typeface="DejaVu Sans"/>
              </a:rPr>
              <a:t> especifica el tipo de dato que devuelve la función. Una función puede devolver cualquier tipo de dato excepto un array.</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La lista de parámetros es una lista de nombres de variable separados por comas con sus tipos asociados.</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Una función puede no tener parámetros. </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3.1.2 Prototipo de función</a:t>
            </a:r>
            <a:endParaRPr b="0" lang="es-MX" sz="4500" spc="-1" strike="noStrike">
              <a:latin typeface="Arial"/>
            </a:endParaRPr>
          </a:p>
        </p:txBody>
      </p:sp>
      <p:sp>
        <p:nvSpPr>
          <p:cNvPr id="166" name="CustomShape 2"/>
          <p:cNvSpPr/>
          <p:nvPr/>
        </p:nvSpPr>
        <p:spPr>
          <a:xfrm>
            <a:off x="540000" y="1440000"/>
            <a:ext cx="8999280" cy="3509280"/>
          </a:xfrm>
          <a:prstGeom prst="rect">
            <a:avLst/>
          </a:prstGeom>
          <a:noFill/>
          <a:ln w="0">
            <a:noFill/>
          </a:ln>
        </p:spPr>
        <p:style>
          <a:lnRef idx="0"/>
          <a:fillRef idx="0"/>
          <a:effectRef idx="0"/>
          <a:fontRef idx="minor"/>
        </p:style>
        <p:txBody>
          <a:bodyPr lIns="0" rIns="0" tIns="0" bIns="0">
            <a:normAutofit fontScale="73000"/>
          </a:bodyPr>
          <a:p>
            <a:pPr marL="432000" indent="-323280">
              <a:lnSpc>
                <a:spcPct val="100000"/>
              </a:lnSpc>
              <a:spcAft>
                <a:spcPts val="1054"/>
              </a:spcAft>
              <a:buClr>
                <a:srgbClr val="009eda"/>
              </a:buClr>
              <a:buSzPct val="45000"/>
              <a:buFont typeface="Wingdings" charset="2"/>
              <a:buChar char=""/>
            </a:pPr>
            <a:r>
              <a:rPr b="1" lang="de-AT" sz="2400" spc="-1" strike="noStrike">
                <a:solidFill>
                  <a:srgbClr val="000000"/>
                </a:solidFill>
                <a:latin typeface="Source Sans Pro"/>
                <a:ea typeface="DejaVu Sans"/>
              </a:rPr>
              <a:t>Ejemplos</a:t>
            </a:r>
            <a:r>
              <a:rPr b="0" lang="de-AT" sz="2400" spc="-1" strike="noStrike">
                <a:solidFill>
                  <a:srgbClr val="000000"/>
                </a:solidFill>
                <a:latin typeface="Source Sans Pro"/>
                <a:ea typeface="DejaVu Sans"/>
              </a:rPr>
              <a:t> de prototipos de función</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void print_matriz(struct matriz *M);</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float **get_traspose(float **A,unsigned int rows,unsigned int cols);</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float **MSUBM(struct matriz *M, int row,int col);</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float det(struct matriz *M);</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void MultByScalar(float factor,float **A,int r,int c);</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struct matriz *Mult(struct matriz *A,struct matriz *B);</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struct matriz *inv(struct matriz *M);</a:t>
            </a:r>
            <a:endParaRPr b="0" lang="es-MX" sz="2400" spc="-1" strike="noStrike">
              <a:latin typeface="Arial"/>
            </a:endParaRPr>
          </a:p>
          <a:p>
            <a:pPr>
              <a:lnSpc>
                <a:spcPct val="100000"/>
              </a:lnSpc>
              <a:spcAft>
                <a:spcPts val="1054"/>
              </a:spcAft>
            </a:pP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3.1.3 Llamado a una función</a:t>
            </a:r>
            <a:endParaRPr b="0" lang="es-MX" sz="4500" spc="-1" strike="noStrike">
              <a:latin typeface="Arial"/>
            </a:endParaRPr>
          </a:p>
        </p:txBody>
      </p:sp>
      <p:sp>
        <p:nvSpPr>
          <p:cNvPr id="168" name="CustomShape 2"/>
          <p:cNvSpPr/>
          <p:nvPr/>
        </p:nvSpPr>
        <p:spPr>
          <a:xfrm>
            <a:off x="540000" y="1440000"/>
            <a:ext cx="8999280" cy="3509280"/>
          </a:xfrm>
          <a:prstGeom prst="rect">
            <a:avLst/>
          </a:prstGeom>
          <a:noFill/>
          <a:ln w="0">
            <a:noFill/>
          </a:ln>
        </p:spPr>
        <p:style>
          <a:lnRef idx="0"/>
          <a:fillRef idx="0"/>
          <a:effectRef idx="0"/>
          <a:fontRef idx="minor"/>
        </p:style>
        <p:txBody>
          <a:bodyPr lIns="0" rIns="0" tIns="0" bIns="0">
            <a:normAutofit fontScale="73000"/>
          </a:bodyPr>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void print_matriz(struct matriz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int main(){</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 .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struct matriz *MA =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(struct matriz*)malloc(sizeof(*MA));</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 .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print_matriz(MA);</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 .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3.1.4 Llamado entre funciones</a:t>
            </a:r>
            <a:endParaRPr b="0" lang="es-MX" sz="4500" spc="-1" strike="noStrike">
              <a:latin typeface="Arial"/>
            </a:endParaRPr>
          </a:p>
        </p:txBody>
      </p:sp>
      <p:sp>
        <p:nvSpPr>
          <p:cNvPr id="170" name="CustomShape 2"/>
          <p:cNvSpPr/>
          <p:nvPr/>
        </p:nvSpPr>
        <p:spPr>
          <a:xfrm>
            <a:off x="540000" y="1440000"/>
            <a:ext cx="8999280" cy="350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struct matriz *inv(struct matriz *M){</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 .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floatDetDA = det(M);</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 .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TrDMCof = get_traspose(MCof,M→m,M→m);</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 .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fontScale="63000"/>
          </a:bodyPr>
          <a:p>
            <a:pPr>
              <a:lnSpc>
                <a:spcPct val="100000"/>
              </a:lnSpc>
            </a:pPr>
            <a:r>
              <a:rPr b="0" lang="de-AT" sz="4500" spc="-1" strike="noStrike">
                <a:solidFill>
                  <a:srgbClr val="ffffff"/>
                </a:solidFill>
                <a:latin typeface="Source Sans Pro Light"/>
                <a:ea typeface="DejaVu Sans"/>
              </a:rPr>
              <a:t>3.1.5 Devolución de valores con diferentes tipos de datos</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172" name="CustomShape 2"/>
          <p:cNvSpPr/>
          <p:nvPr/>
        </p:nvSpPr>
        <p:spPr>
          <a:xfrm>
            <a:off x="540000" y="1440000"/>
            <a:ext cx="8999280" cy="3509280"/>
          </a:xfrm>
          <a:prstGeom prst="rect">
            <a:avLst/>
          </a:prstGeom>
          <a:noFill/>
          <a:ln w="0">
            <a:noFill/>
          </a:ln>
        </p:spPr>
        <p:style>
          <a:lnRef idx="0"/>
          <a:fillRef idx="0"/>
          <a:effectRef idx="0"/>
          <a:fontRef idx="minor"/>
        </p:style>
        <p:txBody>
          <a:bodyPr lIns="0" rIns="0" tIns="0" bIns="0">
            <a:normAutofit fontScale="32000"/>
          </a:bodyPr>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struct matriz *inv(struct matriz *M){</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 .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float floatDetDA;   /** determinante de la matriz M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 .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struct matriz *Minv;/** Matriz inversa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 .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floatDetDA = det(M);</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 .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 obtener adjunta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TrDMCof = get_traspose(MCof,M→m,M→m);</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 .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MultByScalar((1/floatDetDA),TrDMCof,M-&gt;m,M-&gt;m);</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Minv-&gt;A = TrDMCof;</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return Minv;</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a:t>
            </a:r>
            <a:endParaRPr b="0" lang="es-MX" sz="2400" spc="-1" strike="noStrike">
              <a:latin typeface="Arial"/>
            </a:endParaRPr>
          </a:p>
          <a:p>
            <a:pPr>
              <a:lnSpc>
                <a:spcPct val="100000"/>
              </a:lnSpc>
              <a:spcAft>
                <a:spcPts val="1054"/>
              </a:spcAft>
            </a:pP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40000" y="90000"/>
            <a:ext cx="8999280" cy="989280"/>
          </a:xfrm>
          <a:prstGeom prst="rect">
            <a:avLst/>
          </a:prstGeom>
          <a:noFill/>
          <a:ln w="0">
            <a:noFill/>
          </a:ln>
        </p:spPr>
        <p:style>
          <a:lnRef idx="0"/>
          <a:fillRef idx="0"/>
          <a:effectRef idx="0"/>
          <a:fontRef idx="minor"/>
        </p:style>
        <p:txBody>
          <a:bodyPr lIns="0" rIns="0" tIns="0" bIns="0" anchor="b">
            <a:normAutofit fontScale="63000"/>
          </a:bodyPr>
          <a:p>
            <a:pPr>
              <a:lnSpc>
                <a:spcPct val="100000"/>
              </a:lnSpc>
            </a:pPr>
            <a:r>
              <a:rPr b="0" lang="de-AT" sz="4500" spc="-1" strike="noStrike">
                <a:solidFill>
                  <a:srgbClr val="ffffff"/>
                </a:solidFill>
                <a:latin typeface="Source Sans Pro Light"/>
                <a:ea typeface="DejaVu Sans"/>
              </a:rPr>
              <a:t>3.1.6 Creación de archivos con extensión .h</a:t>
            </a:r>
            <a:endParaRPr b="0" lang="es-MX" sz="4500" spc="-1" strike="noStrike">
              <a:latin typeface="Arial"/>
            </a:endParaRPr>
          </a:p>
        </p:txBody>
      </p:sp>
      <p:sp>
        <p:nvSpPr>
          <p:cNvPr id="174" name="CustomShape 2"/>
          <p:cNvSpPr/>
          <p:nvPr/>
        </p:nvSpPr>
        <p:spPr>
          <a:xfrm>
            <a:off x="540000" y="1440000"/>
            <a:ext cx="8999280" cy="3509280"/>
          </a:xfrm>
          <a:prstGeom prst="rect">
            <a:avLst/>
          </a:prstGeom>
          <a:noFill/>
          <a:ln w="0">
            <a:noFill/>
          </a:ln>
        </p:spPr>
        <p:style>
          <a:lnRef idx="0"/>
          <a:fillRef idx="0"/>
          <a:effectRef idx="0"/>
          <a:fontRef idx="minor"/>
        </p:style>
        <p:txBody>
          <a:bodyPr lIns="0" rIns="0" tIns="0" bIns="0">
            <a:normAutofit fontScale="27000"/>
          </a:bodyPr>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#ifndef STRUCT_MATRIZ_H_INCLUDED</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#define STRUCT_MATRIZ_H_INCLUDED</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#include &lt;stdlib.h&gt;</a:t>
            </a:r>
            <a:endParaRPr b="0" lang="es-MX" sz="2400" spc="-1" strike="noStrike">
              <a:latin typeface="Arial"/>
            </a:endParaRPr>
          </a:p>
          <a:p>
            <a:pPr>
              <a:lnSpc>
                <a:spcPct val="100000"/>
              </a:lnSpc>
              <a:spcAft>
                <a:spcPts val="1054"/>
              </a:spcAft>
            </a:pP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struct matriz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int m;      /** Num. de filas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int n;      /** Num. de columnas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float **A;</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 .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#define set_entries_of_A(M,a,I,J) \</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for(I=0;I &lt; (M)-&gt;m;I++){\</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for(J=0;J &lt; (M)-&gt;n;J++){\</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(M)-&gt;A[I][J]=a[I][J];\</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  </a:t>
            </a:r>
            <a:r>
              <a:rPr b="0" lang="de-AT" sz="2400" spc="-1" strike="noStrike">
                <a:solidFill>
                  <a:srgbClr val="000000"/>
                </a:solidFill>
                <a:latin typeface="Source Sans Pro"/>
                <a:ea typeface="DejaVu Sans"/>
              </a:rPr>
              <a:t>}\</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a:t>
            </a:r>
            <a:endParaRPr b="0" lang="es-MX" sz="2400" spc="-1" strike="noStrike">
              <a:latin typeface="Arial"/>
            </a:endParaRPr>
          </a:p>
          <a:p>
            <a:pPr marL="432000" indent="-32328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#endif // STRUCT_MATRIZ_H_INCLUDED</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187</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2021-11-25T11:43:26Z</dcterms:created>
  <dc:creator/>
  <dc:description/>
  <dc:language>es-MX</dc:language>
  <cp:lastModifiedBy/>
  <dcterms:modified xsi:type="dcterms:W3CDTF">2021-11-29T10:47:30Z</dcterms:modified>
  <cp:revision>18</cp:revision>
  <dc:subject/>
  <dc:title>Vivid</dc:title>
</cp:coreProperties>
</file>

<file path=docProps/custom.xml><?xml version="1.0" encoding="utf-8"?>
<Properties xmlns="http://schemas.openxmlformats.org/officeDocument/2006/custom-properties" xmlns:vt="http://schemas.openxmlformats.org/officeDocument/2006/docPropsVTypes"/>
</file>