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56" r:id="rId2"/>
    <p:sldId id="257" r:id="rId3"/>
    <p:sldId id="259" r:id="rId4"/>
    <p:sldId id="260" r:id="rId5"/>
    <p:sldId id="261" r:id="rId6"/>
    <p:sldId id="262" r:id="rId7"/>
    <p:sldId id="263" r:id="rId8"/>
    <p:sldId id="264" r:id="rId9"/>
    <p:sldId id="265" r:id="rId10"/>
    <p:sldId id="266" r:id="rId11"/>
    <p:sldId id="268" r:id="rId12"/>
    <p:sldId id="267" r:id="rId13"/>
    <p:sldId id="290" r:id="rId14"/>
    <p:sldId id="291" r:id="rId15"/>
    <p:sldId id="292" r:id="rId16"/>
    <p:sldId id="293" r:id="rId17"/>
    <p:sldId id="294" r:id="rId18"/>
    <p:sldId id="295" r:id="rId19"/>
    <p:sldId id="296" r:id="rId20"/>
    <p:sldId id="297" r:id="rId21"/>
    <p:sldId id="298" r:id="rId22"/>
    <p:sldId id="300" r:id="rId23"/>
    <p:sldId id="310" r:id="rId24"/>
    <p:sldId id="311" r:id="rId25"/>
    <p:sldId id="312" r:id="rId26"/>
    <p:sldId id="313" r:id="rId27"/>
    <p:sldId id="314" r:id="rId28"/>
    <p:sldId id="315" r:id="rId29"/>
    <p:sldId id="299" r:id="rId30"/>
    <p:sldId id="301" r:id="rId31"/>
    <p:sldId id="302" r:id="rId32"/>
    <p:sldId id="303" r:id="rId33"/>
    <p:sldId id="304" r:id="rId34"/>
    <p:sldId id="305" r:id="rId35"/>
    <p:sldId id="306" r:id="rId36"/>
    <p:sldId id="307" r:id="rId37"/>
    <p:sldId id="308" r:id="rId38"/>
    <p:sldId id="309" r:id="rId39"/>
    <p:sldId id="283" r:id="rId40"/>
    <p:sldId id="286" r:id="rId41"/>
    <p:sldId id="316" r:id="rId42"/>
    <p:sldId id="287" r:id="rId43"/>
    <p:sldId id="288" r:id="rId44"/>
    <p:sldId id="289" r:id="rId45"/>
    <p:sldId id="318" r:id="rId46"/>
    <p:sldId id="317" r:id="rId47"/>
    <p:sldId id="280" r:id="rId48"/>
    <p:sldId id="281" r:id="rId49"/>
    <p:sldId id="282" r:id="rId50"/>
    <p:sldId id="284" r:id="rId51"/>
    <p:sldId id="285" r:id="rId52"/>
    <p:sldId id="269" r:id="rId53"/>
    <p:sldId id="278" r:id="rId54"/>
    <p:sldId id="279" r:id="rId55"/>
    <p:sldId id="270" r:id="rId56"/>
    <p:sldId id="271" r:id="rId57"/>
    <p:sldId id="272" r:id="rId58"/>
    <p:sldId id="273" r:id="rId59"/>
    <p:sldId id="274" r:id="rId60"/>
    <p:sldId id="275" r:id="rId61"/>
    <p:sldId id="276" r:id="rId62"/>
    <p:sldId id="277" r:id="rId63"/>
    <p:sldId id="258" r:id="rId64"/>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6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26FC67-98A6-4184-80F3-0AE673C55B89}" type="datetimeFigureOut">
              <a:rPr lang="es-MX" smtClean="0"/>
              <a:t>21/04/2021</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90B975-7486-411C-86E1-8837393DF3AE}" type="slidenum">
              <a:rPr lang="es-MX" smtClean="0"/>
              <a:t>‹Nº›</a:t>
            </a:fld>
            <a:endParaRPr lang="es-MX"/>
          </a:p>
        </p:txBody>
      </p:sp>
    </p:spTree>
    <p:extLst>
      <p:ext uri="{BB962C8B-B14F-4D97-AF65-F5344CB8AC3E}">
        <p14:creationId xmlns:p14="http://schemas.microsoft.com/office/powerpoint/2010/main" val="1323357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9290B975-7486-411C-86E1-8837393DF3AE}" type="slidenum">
              <a:rPr lang="es-MX" smtClean="0"/>
              <a:t>50</a:t>
            </a:fld>
            <a:endParaRPr lang="es-MX"/>
          </a:p>
        </p:txBody>
      </p:sp>
    </p:spTree>
    <p:extLst>
      <p:ext uri="{BB962C8B-B14F-4D97-AF65-F5344CB8AC3E}">
        <p14:creationId xmlns:p14="http://schemas.microsoft.com/office/powerpoint/2010/main" val="2622935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MX"/>
          </a:p>
        </p:txBody>
      </p:sp>
      <p:sp>
        <p:nvSpPr>
          <p:cNvPr id="4" name="Marcador de fecha 3"/>
          <p:cNvSpPr>
            <a:spLocks noGrp="1"/>
          </p:cNvSpPr>
          <p:nvPr>
            <p:ph type="dt" sz="half" idx="10"/>
          </p:nvPr>
        </p:nvSpPr>
        <p:spPr/>
        <p:txBody>
          <a:bodyPr/>
          <a:lstStyle/>
          <a:p>
            <a:fld id="{2B576659-C031-4C59-9D56-5FF21FD77A8D}" type="datetimeFigureOut">
              <a:rPr lang="es-MX" smtClean="0"/>
              <a:t>21/04/2021</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E3265A04-E139-4EB9-B511-7DAA950DE1A7}" type="slidenum">
              <a:rPr lang="es-MX" smtClean="0"/>
              <a:t>‹Nº›</a:t>
            </a:fld>
            <a:endParaRPr lang="es-MX"/>
          </a:p>
        </p:txBody>
      </p:sp>
    </p:spTree>
    <p:extLst>
      <p:ext uri="{BB962C8B-B14F-4D97-AF65-F5344CB8AC3E}">
        <p14:creationId xmlns:p14="http://schemas.microsoft.com/office/powerpoint/2010/main" val="948277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2B576659-C031-4C59-9D56-5FF21FD77A8D}" type="datetimeFigureOut">
              <a:rPr lang="es-MX" smtClean="0"/>
              <a:t>21/04/2021</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E3265A04-E139-4EB9-B511-7DAA950DE1A7}" type="slidenum">
              <a:rPr lang="es-MX" smtClean="0"/>
              <a:t>‹Nº›</a:t>
            </a:fld>
            <a:endParaRPr lang="es-MX"/>
          </a:p>
        </p:txBody>
      </p:sp>
    </p:spTree>
    <p:extLst>
      <p:ext uri="{BB962C8B-B14F-4D97-AF65-F5344CB8AC3E}">
        <p14:creationId xmlns:p14="http://schemas.microsoft.com/office/powerpoint/2010/main" val="3743991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2B576659-C031-4C59-9D56-5FF21FD77A8D}" type="datetimeFigureOut">
              <a:rPr lang="es-MX" smtClean="0"/>
              <a:t>21/04/2021</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E3265A04-E139-4EB9-B511-7DAA950DE1A7}" type="slidenum">
              <a:rPr lang="es-MX" smtClean="0"/>
              <a:t>‹Nº›</a:t>
            </a:fld>
            <a:endParaRPr lang="es-MX"/>
          </a:p>
        </p:txBody>
      </p:sp>
    </p:spTree>
    <p:extLst>
      <p:ext uri="{BB962C8B-B14F-4D97-AF65-F5344CB8AC3E}">
        <p14:creationId xmlns:p14="http://schemas.microsoft.com/office/powerpoint/2010/main" val="4093394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2B576659-C031-4C59-9D56-5FF21FD77A8D}" type="datetimeFigureOut">
              <a:rPr lang="es-MX" smtClean="0"/>
              <a:t>21/04/2021</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E3265A04-E139-4EB9-B511-7DAA950DE1A7}" type="slidenum">
              <a:rPr lang="es-MX" smtClean="0"/>
              <a:t>‹Nº›</a:t>
            </a:fld>
            <a:endParaRPr lang="es-MX"/>
          </a:p>
        </p:txBody>
      </p:sp>
    </p:spTree>
    <p:extLst>
      <p:ext uri="{BB962C8B-B14F-4D97-AF65-F5344CB8AC3E}">
        <p14:creationId xmlns:p14="http://schemas.microsoft.com/office/powerpoint/2010/main" val="1309267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2B576659-C031-4C59-9D56-5FF21FD77A8D}" type="datetimeFigureOut">
              <a:rPr lang="es-MX" smtClean="0"/>
              <a:t>21/04/2021</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E3265A04-E139-4EB9-B511-7DAA950DE1A7}" type="slidenum">
              <a:rPr lang="es-MX" smtClean="0"/>
              <a:t>‹Nº›</a:t>
            </a:fld>
            <a:endParaRPr lang="es-MX"/>
          </a:p>
        </p:txBody>
      </p:sp>
    </p:spTree>
    <p:extLst>
      <p:ext uri="{BB962C8B-B14F-4D97-AF65-F5344CB8AC3E}">
        <p14:creationId xmlns:p14="http://schemas.microsoft.com/office/powerpoint/2010/main" val="900106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p>
            <a:fld id="{2B576659-C031-4C59-9D56-5FF21FD77A8D}" type="datetimeFigureOut">
              <a:rPr lang="es-MX" smtClean="0"/>
              <a:t>21/04/2021</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E3265A04-E139-4EB9-B511-7DAA950DE1A7}" type="slidenum">
              <a:rPr lang="es-MX" smtClean="0"/>
              <a:t>‹Nº›</a:t>
            </a:fld>
            <a:endParaRPr lang="es-MX"/>
          </a:p>
        </p:txBody>
      </p:sp>
    </p:spTree>
    <p:extLst>
      <p:ext uri="{BB962C8B-B14F-4D97-AF65-F5344CB8AC3E}">
        <p14:creationId xmlns:p14="http://schemas.microsoft.com/office/powerpoint/2010/main" val="2924259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p>
            <a:fld id="{2B576659-C031-4C59-9D56-5FF21FD77A8D}" type="datetimeFigureOut">
              <a:rPr lang="es-MX" smtClean="0"/>
              <a:t>21/04/2021</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E3265A04-E139-4EB9-B511-7DAA950DE1A7}" type="slidenum">
              <a:rPr lang="es-MX" smtClean="0"/>
              <a:t>‹Nº›</a:t>
            </a:fld>
            <a:endParaRPr lang="es-MX"/>
          </a:p>
        </p:txBody>
      </p:sp>
    </p:spTree>
    <p:extLst>
      <p:ext uri="{BB962C8B-B14F-4D97-AF65-F5344CB8AC3E}">
        <p14:creationId xmlns:p14="http://schemas.microsoft.com/office/powerpoint/2010/main" val="3895598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fecha 2"/>
          <p:cNvSpPr>
            <a:spLocks noGrp="1"/>
          </p:cNvSpPr>
          <p:nvPr>
            <p:ph type="dt" sz="half" idx="10"/>
          </p:nvPr>
        </p:nvSpPr>
        <p:spPr/>
        <p:txBody>
          <a:bodyPr/>
          <a:lstStyle/>
          <a:p>
            <a:fld id="{2B576659-C031-4C59-9D56-5FF21FD77A8D}" type="datetimeFigureOut">
              <a:rPr lang="es-MX" smtClean="0"/>
              <a:t>21/04/2021</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E3265A04-E139-4EB9-B511-7DAA950DE1A7}" type="slidenum">
              <a:rPr lang="es-MX" smtClean="0"/>
              <a:t>‹Nº›</a:t>
            </a:fld>
            <a:endParaRPr lang="es-MX"/>
          </a:p>
        </p:txBody>
      </p:sp>
    </p:spTree>
    <p:extLst>
      <p:ext uri="{BB962C8B-B14F-4D97-AF65-F5344CB8AC3E}">
        <p14:creationId xmlns:p14="http://schemas.microsoft.com/office/powerpoint/2010/main" val="3355630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2B576659-C031-4C59-9D56-5FF21FD77A8D}" type="datetimeFigureOut">
              <a:rPr lang="es-MX" smtClean="0"/>
              <a:t>21/04/2021</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E3265A04-E139-4EB9-B511-7DAA950DE1A7}" type="slidenum">
              <a:rPr lang="es-MX" smtClean="0"/>
              <a:t>‹Nº›</a:t>
            </a:fld>
            <a:endParaRPr lang="es-MX"/>
          </a:p>
        </p:txBody>
      </p:sp>
    </p:spTree>
    <p:extLst>
      <p:ext uri="{BB962C8B-B14F-4D97-AF65-F5344CB8AC3E}">
        <p14:creationId xmlns:p14="http://schemas.microsoft.com/office/powerpoint/2010/main" val="1537848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2B576659-C031-4C59-9D56-5FF21FD77A8D}" type="datetimeFigureOut">
              <a:rPr lang="es-MX" smtClean="0"/>
              <a:t>21/04/2021</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E3265A04-E139-4EB9-B511-7DAA950DE1A7}" type="slidenum">
              <a:rPr lang="es-MX" smtClean="0"/>
              <a:t>‹Nº›</a:t>
            </a:fld>
            <a:endParaRPr lang="es-MX"/>
          </a:p>
        </p:txBody>
      </p:sp>
    </p:spTree>
    <p:extLst>
      <p:ext uri="{BB962C8B-B14F-4D97-AF65-F5344CB8AC3E}">
        <p14:creationId xmlns:p14="http://schemas.microsoft.com/office/powerpoint/2010/main" val="1825147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2B576659-C031-4C59-9D56-5FF21FD77A8D}" type="datetimeFigureOut">
              <a:rPr lang="es-MX" smtClean="0"/>
              <a:t>21/04/2021</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E3265A04-E139-4EB9-B511-7DAA950DE1A7}" type="slidenum">
              <a:rPr lang="es-MX" smtClean="0"/>
              <a:t>‹Nº›</a:t>
            </a:fld>
            <a:endParaRPr lang="es-MX"/>
          </a:p>
        </p:txBody>
      </p:sp>
    </p:spTree>
    <p:extLst>
      <p:ext uri="{BB962C8B-B14F-4D97-AF65-F5344CB8AC3E}">
        <p14:creationId xmlns:p14="http://schemas.microsoft.com/office/powerpoint/2010/main" val="3850787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576659-C031-4C59-9D56-5FF21FD77A8D}" type="datetimeFigureOut">
              <a:rPr lang="es-MX" smtClean="0"/>
              <a:t>21/04/2021</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265A04-E139-4EB9-B511-7DAA950DE1A7}" type="slidenum">
              <a:rPr lang="es-MX" smtClean="0"/>
              <a:t>‹Nº›</a:t>
            </a:fld>
            <a:endParaRPr lang="es-MX"/>
          </a:p>
        </p:txBody>
      </p:sp>
    </p:spTree>
    <p:extLst>
      <p:ext uri="{BB962C8B-B14F-4D97-AF65-F5344CB8AC3E}">
        <p14:creationId xmlns:p14="http://schemas.microsoft.com/office/powerpoint/2010/main" val="26383506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5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U.T. II Estructuras de Control y Aplicaciones con Arreglos</a:t>
            </a:r>
            <a:endParaRPr lang="es-MX" dirty="0"/>
          </a:p>
        </p:txBody>
      </p:sp>
      <p:sp>
        <p:nvSpPr>
          <p:cNvPr id="3" name="Subtítulo 2"/>
          <p:cNvSpPr>
            <a:spLocks noGrp="1"/>
          </p:cNvSpPr>
          <p:nvPr>
            <p:ph type="subTitle" idx="1"/>
          </p:nvPr>
        </p:nvSpPr>
        <p:spPr/>
        <p:txBody>
          <a:bodyPr/>
          <a:lstStyle/>
          <a:p>
            <a:r>
              <a:rPr lang="es-MX" dirty="0" smtClean="0"/>
              <a:t>Abril, 2021</a:t>
            </a:r>
            <a:endParaRPr lang="es-MX" dirty="0"/>
          </a:p>
        </p:txBody>
      </p:sp>
    </p:spTree>
    <p:extLst>
      <p:ext uri="{BB962C8B-B14F-4D97-AF65-F5344CB8AC3E}">
        <p14:creationId xmlns:p14="http://schemas.microsoft.com/office/powerpoint/2010/main" val="22092608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42828"/>
            <a:ext cx="10515600" cy="1325563"/>
          </a:xfrm>
        </p:spPr>
        <p:txBody>
          <a:bodyPr/>
          <a:lstStyle/>
          <a:p>
            <a:r>
              <a:rPr lang="es-MX" dirty="0" smtClean="0"/>
              <a:t>Ejemplos de código</a:t>
            </a:r>
            <a:endParaRPr lang="es-MX" dirty="0"/>
          </a:p>
        </p:txBody>
      </p:sp>
      <p:sp>
        <p:nvSpPr>
          <p:cNvPr id="3" name="Marcador de contenido 2"/>
          <p:cNvSpPr>
            <a:spLocks noGrp="1"/>
          </p:cNvSpPr>
          <p:nvPr>
            <p:ph idx="1"/>
          </p:nvPr>
        </p:nvSpPr>
        <p:spPr>
          <a:xfrm>
            <a:off x="592015" y="749055"/>
            <a:ext cx="10890740" cy="4403237"/>
          </a:xfrm>
        </p:spPr>
        <p:txBody>
          <a:bodyPr>
            <a:normAutofit fontScale="55000" lnSpcReduction="20000"/>
          </a:bodyPr>
          <a:lstStyle/>
          <a:p>
            <a:pPr marL="0" indent="0">
              <a:buNone/>
            </a:pPr>
            <a:r>
              <a:rPr lang="es-MX" dirty="0" smtClean="0"/>
              <a:t>Suponga que escribimos un archivo de código C </a:t>
            </a:r>
            <a:r>
              <a:rPr lang="es-MX" dirty="0" err="1" smtClean="0"/>
              <a:t>code.c</a:t>
            </a:r>
            <a:r>
              <a:rPr lang="es-MX" dirty="0" smtClean="0"/>
              <a:t> que contiene la siguiente definición de procedimiento:</a:t>
            </a:r>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smtClean="0"/>
          </a:p>
          <a:p>
            <a:pPr marL="0" indent="0">
              <a:buNone/>
            </a:pPr>
            <a:r>
              <a:rPr lang="es-MX" dirty="0" smtClean="0"/>
              <a:t>Para ver el código ensamblador generado por el compilador de C, podemos usar la opción “–S” en la línea de comando:</a:t>
            </a:r>
          </a:p>
          <a:p>
            <a:pPr marL="0" indent="0">
              <a:buNone/>
            </a:pPr>
            <a:r>
              <a:rPr lang="es-MX" dirty="0" smtClean="0"/>
              <a:t>$ </a:t>
            </a:r>
            <a:r>
              <a:rPr lang="es-MX" dirty="0" err="1" smtClean="0"/>
              <a:t>gcc</a:t>
            </a:r>
            <a:r>
              <a:rPr lang="es-MX" dirty="0" smtClean="0"/>
              <a:t>  -O2  -S  </a:t>
            </a:r>
            <a:r>
              <a:rPr lang="es-MX" dirty="0" err="1" smtClean="0"/>
              <a:t>code.c</a:t>
            </a:r>
            <a:endParaRPr lang="es-MX" dirty="0" smtClean="0"/>
          </a:p>
          <a:p>
            <a:pPr marL="0" indent="0">
              <a:buNone/>
            </a:pPr>
            <a:r>
              <a:rPr lang="es-MX" dirty="0" smtClean="0"/>
              <a:t> Esto causará que el compilador genere un archivo de ensamblador </a:t>
            </a:r>
            <a:r>
              <a:rPr lang="es-MX" dirty="0" err="1" smtClean="0"/>
              <a:t>code.s</a:t>
            </a:r>
            <a:r>
              <a:rPr lang="es-MX" dirty="0" smtClean="0"/>
              <a:t> y no continúa. (Normalmente invocaría al ensamblador para generar un archivo de código objeto). El archivo de código ensamblador contiene varias declaraciones incluyendo el conjunto de líneas:</a:t>
            </a:r>
          </a:p>
          <a:p>
            <a:pPr marL="0" indent="0">
              <a:buNone/>
            </a:pPr>
            <a:r>
              <a:rPr lang="es-MX" dirty="0" smtClean="0"/>
              <a:t>Cada línea indexada en el código ensamblador de arriba corresponde a una sola instrucción de máquina. Por ejemplo, la instrucción </a:t>
            </a:r>
            <a:r>
              <a:rPr lang="es-MX" dirty="0" err="1" smtClean="0"/>
              <a:t>pushl</a:t>
            </a:r>
            <a:r>
              <a:rPr lang="es-MX" dirty="0" smtClean="0"/>
              <a:t> indica que el registro %</a:t>
            </a:r>
            <a:r>
              <a:rPr lang="es-MX" dirty="0" err="1" smtClean="0"/>
              <a:t>ebp</a:t>
            </a:r>
            <a:r>
              <a:rPr lang="es-MX" dirty="0" smtClean="0"/>
              <a:t> debe ser puesto sobre la pila del programa. Toda la información acerca de los nombres de las variables locales o tipos de datos ha sido retirada. Aun vemos una referencia a la variable local </a:t>
            </a:r>
            <a:r>
              <a:rPr lang="es-MX" dirty="0" err="1" smtClean="0"/>
              <a:t>accum</a:t>
            </a:r>
            <a:r>
              <a:rPr lang="es-MX" dirty="0" smtClean="0"/>
              <a:t>, dado que el compilador aun no ha determinado dónde será almacenada esta variable en la memoria.</a:t>
            </a:r>
            <a:endParaRPr lang="es-MX" dirty="0"/>
          </a:p>
        </p:txBody>
      </p:sp>
      <p:pic>
        <p:nvPicPr>
          <p:cNvPr id="5" name="Imagen 4"/>
          <p:cNvPicPr>
            <a:picLocks noChangeAspect="1"/>
          </p:cNvPicPr>
          <p:nvPr/>
        </p:nvPicPr>
        <p:blipFill>
          <a:blip r:embed="rId2"/>
          <a:stretch>
            <a:fillRect/>
          </a:stretch>
        </p:blipFill>
        <p:spPr>
          <a:xfrm>
            <a:off x="592015" y="1082735"/>
            <a:ext cx="9765323" cy="2208690"/>
          </a:xfrm>
          <a:prstGeom prst="rect">
            <a:avLst/>
          </a:prstGeom>
        </p:spPr>
      </p:pic>
      <p:pic>
        <p:nvPicPr>
          <p:cNvPr id="6" name="Imagen 5"/>
          <p:cNvPicPr>
            <a:picLocks noChangeAspect="1"/>
          </p:cNvPicPr>
          <p:nvPr/>
        </p:nvPicPr>
        <p:blipFill rotWithShape="1">
          <a:blip r:embed="rId3"/>
          <a:srcRect r="69131"/>
          <a:stretch/>
        </p:blipFill>
        <p:spPr>
          <a:xfrm>
            <a:off x="6096000" y="1145838"/>
            <a:ext cx="2619741" cy="1971675"/>
          </a:xfrm>
          <a:prstGeom prst="rect">
            <a:avLst/>
          </a:prstGeom>
        </p:spPr>
      </p:pic>
    </p:spTree>
    <p:extLst>
      <p:ext uri="{BB962C8B-B14F-4D97-AF65-F5344CB8AC3E}">
        <p14:creationId xmlns:p14="http://schemas.microsoft.com/office/powerpoint/2010/main" val="21873983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Ejemplos de código</a:t>
            </a:r>
            <a:endParaRPr lang="es-MX" dirty="0"/>
          </a:p>
        </p:txBody>
      </p:sp>
      <p:sp>
        <p:nvSpPr>
          <p:cNvPr id="3" name="Marcador de contenido 2"/>
          <p:cNvSpPr>
            <a:spLocks noGrp="1"/>
          </p:cNvSpPr>
          <p:nvPr>
            <p:ph idx="1"/>
          </p:nvPr>
        </p:nvSpPr>
        <p:spPr/>
        <p:txBody>
          <a:bodyPr>
            <a:normAutofit fontScale="92500" lnSpcReduction="20000"/>
          </a:bodyPr>
          <a:lstStyle/>
          <a:p>
            <a:pPr marL="0" indent="0">
              <a:buNone/>
            </a:pPr>
            <a:r>
              <a:rPr lang="es-MX" dirty="0" smtClean="0"/>
              <a:t>Si usamos la opción de línea de comando ‘–c’, GCC compilará y ensamblará el código:</a:t>
            </a:r>
          </a:p>
          <a:p>
            <a:pPr marL="0" indent="0">
              <a:buNone/>
            </a:pPr>
            <a:r>
              <a:rPr lang="es-MX" dirty="0" smtClean="0"/>
              <a:t>$ </a:t>
            </a:r>
            <a:r>
              <a:rPr lang="es-MX" dirty="0" err="1" smtClean="0"/>
              <a:t>gcc</a:t>
            </a:r>
            <a:r>
              <a:rPr lang="es-MX" dirty="0" smtClean="0"/>
              <a:t>  -O2  -c  </a:t>
            </a:r>
            <a:r>
              <a:rPr lang="es-MX" dirty="0" err="1" smtClean="0"/>
              <a:t>code.c</a:t>
            </a:r>
            <a:endParaRPr lang="es-MX" dirty="0" smtClean="0"/>
          </a:p>
          <a:p>
            <a:pPr marL="0" indent="0">
              <a:buNone/>
            </a:pPr>
            <a:r>
              <a:rPr lang="es-MX" dirty="0" smtClean="0"/>
              <a:t>Esto generará un archivo de código objeto </a:t>
            </a:r>
            <a:r>
              <a:rPr lang="es-MX" dirty="0" err="1" smtClean="0"/>
              <a:t>code.o</a:t>
            </a:r>
            <a:r>
              <a:rPr lang="es-MX" dirty="0" smtClean="0"/>
              <a:t> que está en formato binario y por lo tanto no puede ser visto directamente. Dentro del archivo </a:t>
            </a:r>
            <a:r>
              <a:rPr lang="es-MX" dirty="0" err="1" smtClean="0"/>
              <a:t>code.o</a:t>
            </a:r>
            <a:r>
              <a:rPr lang="es-MX" dirty="0" smtClean="0"/>
              <a:t> hay una secuencia de 19 bytes que tiene la representación hexadecimal:</a:t>
            </a:r>
          </a:p>
          <a:p>
            <a:pPr marL="0" indent="0">
              <a:buNone/>
            </a:pPr>
            <a:endParaRPr lang="es-MX" dirty="0"/>
          </a:p>
          <a:p>
            <a:pPr marL="0" indent="0">
              <a:buNone/>
            </a:pPr>
            <a:r>
              <a:rPr lang="es-MX" dirty="0" smtClean="0"/>
              <a:t>Este es el código objeto correspondiente a las instrucciones de ensamblador listadas en la diapositiva anterior. El programa realmente ejecutado por la máquina es simplemente una secuencia de bytes codificando una serie de instrucciones. La máquina tiene muy poca información acerca del código fuente desde el cual esas instrucciones fueron generadas.</a:t>
            </a:r>
            <a:endParaRPr lang="es-MX" dirty="0"/>
          </a:p>
        </p:txBody>
      </p:sp>
      <p:pic>
        <p:nvPicPr>
          <p:cNvPr id="4" name="Imagen 3"/>
          <p:cNvPicPr>
            <a:picLocks noChangeAspect="1"/>
          </p:cNvPicPr>
          <p:nvPr/>
        </p:nvPicPr>
        <p:blipFill>
          <a:blip r:embed="rId2"/>
          <a:stretch>
            <a:fillRect/>
          </a:stretch>
        </p:blipFill>
        <p:spPr>
          <a:xfrm>
            <a:off x="838200" y="4001294"/>
            <a:ext cx="11364093" cy="443415"/>
          </a:xfrm>
          <a:prstGeom prst="rect">
            <a:avLst/>
          </a:prstGeom>
        </p:spPr>
      </p:pic>
    </p:spTree>
    <p:extLst>
      <p:ext uri="{BB962C8B-B14F-4D97-AF65-F5344CB8AC3E}">
        <p14:creationId xmlns:p14="http://schemas.microsoft.com/office/powerpoint/2010/main" val="41371207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93822" y="-404896"/>
            <a:ext cx="10515600" cy="1325563"/>
          </a:xfrm>
        </p:spPr>
        <p:txBody>
          <a:bodyPr/>
          <a:lstStyle/>
          <a:p>
            <a:r>
              <a:rPr lang="es-MX" dirty="0" smtClean="0"/>
              <a:t>Desensamblador</a:t>
            </a:r>
            <a:endParaRPr lang="es-MX" dirty="0"/>
          </a:p>
        </p:txBody>
      </p:sp>
      <p:sp>
        <p:nvSpPr>
          <p:cNvPr id="3" name="Marcador de contenido 2"/>
          <p:cNvSpPr>
            <a:spLocks noGrp="1"/>
          </p:cNvSpPr>
          <p:nvPr>
            <p:ph idx="1"/>
          </p:nvPr>
        </p:nvSpPr>
        <p:spPr>
          <a:xfrm>
            <a:off x="693822" y="345741"/>
            <a:ext cx="10647946" cy="2557880"/>
          </a:xfrm>
        </p:spPr>
        <p:txBody>
          <a:bodyPr>
            <a:normAutofit fontScale="85000" lnSpcReduction="20000"/>
          </a:bodyPr>
          <a:lstStyle/>
          <a:p>
            <a:pPr marL="0" indent="0">
              <a:buNone/>
            </a:pPr>
            <a:r>
              <a:rPr lang="es-MX" dirty="0" smtClean="0"/>
              <a:t>Para inspeccionar los contenidos de los archivos de código objeto, una clase de programas conocidos como desensambladores puede ser invaluable. Estos programas generan un formato similar al código ensamblador desde el código objeto. Con sistemas Linux, el programa OBJDUMP  (de “</a:t>
            </a:r>
            <a:r>
              <a:rPr lang="es-MX" dirty="0" err="1" smtClean="0"/>
              <a:t>object</a:t>
            </a:r>
            <a:r>
              <a:rPr lang="es-MX" dirty="0" smtClean="0"/>
              <a:t> </a:t>
            </a:r>
            <a:r>
              <a:rPr lang="es-MX" dirty="0" err="1" smtClean="0"/>
              <a:t>dump</a:t>
            </a:r>
            <a:r>
              <a:rPr lang="es-MX" dirty="0" smtClean="0"/>
              <a:t>”) puede servir para este propósito usando la bandera de línea de comandos ‘-d’:</a:t>
            </a:r>
          </a:p>
          <a:p>
            <a:pPr marL="0" indent="0">
              <a:buNone/>
            </a:pPr>
            <a:r>
              <a:rPr lang="es-MX" dirty="0" smtClean="0"/>
              <a:t>$ </a:t>
            </a:r>
            <a:r>
              <a:rPr lang="es-MX" dirty="0" err="1" smtClean="0"/>
              <a:t>objdump</a:t>
            </a:r>
            <a:r>
              <a:rPr lang="es-MX" dirty="0" smtClean="0"/>
              <a:t>  -d  </a:t>
            </a:r>
            <a:r>
              <a:rPr lang="es-MX" dirty="0" err="1" smtClean="0"/>
              <a:t>code.o</a:t>
            </a:r>
            <a:endParaRPr lang="es-MX" dirty="0" smtClean="0"/>
          </a:p>
          <a:p>
            <a:pPr marL="0" indent="0">
              <a:buNone/>
            </a:pPr>
            <a:r>
              <a:rPr lang="es-MX" dirty="0" smtClean="0"/>
              <a:t>El resultado es (con números de línea agregados en el lado izquierdo y anotaciones del lado derecho)</a:t>
            </a:r>
            <a:endParaRPr lang="es-MX" dirty="0"/>
          </a:p>
        </p:txBody>
      </p:sp>
      <p:pic>
        <p:nvPicPr>
          <p:cNvPr id="4" name="Imagen 3"/>
          <p:cNvPicPr>
            <a:picLocks noChangeAspect="1"/>
          </p:cNvPicPr>
          <p:nvPr/>
        </p:nvPicPr>
        <p:blipFill>
          <a:blip r:embed="rId2"/>
          <a:stretch>
            <a:fillRect/>
          </a:stretch>
        </p:blipFill>
        <p:spPr>
          <a:xfrm>
            <a:off x="858754" y="2689058"/>
            <a:ext cx="8324850" cy="2667000"/>
          </a:xfrm>
          <a:prstGeom prst="rect">
            <a:avLst/>
          </a:prstGeom>
        </p:spPr>
      </p:pic>
    </p:spTree>
    <p:extLst>
      <p:ext uri="{BB962C8B-B14F-4D97-AF65-F5344CB8AC3E}">
        <p14:creationId xmlns:p14="http://schemas.microsoft.com/office/powerpoint/2010/main" val="36471431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85506"/>
            <a:ext cx="10515600" cy="1325563"/>
          </a:xfrm>
        </p:spPr>
        <p:txBody>
          <a:bodyPr/>
          <a:lstStyle/>
          <a:p>
            <a:r>
              <a:rPr lang="es-MX" dirty="0" smtClean="0"/>
              <a:t>Control de flujo de ejecución</a:t>
            </a:r>
            <a:endParaRPr lang="es-MX" dirty="0"/>
          </a:p>
        </p:txBody>
      </p:sp>
      <p:sp>
        <p:nvSpPr>
          <p:cNvPr id="3" name="Marcador de contenido 2"/>
          <p:cNvSpPr>
            <a:spLocks noGrp="1"/>
          </p:cNvSpPr>
          <p:nvPr>
            <p:ph idx="1"/>
          </p:nvPr>
        </p:nvSpPr>
        <p:spPr>
          <a:xfrm>
            <a:off x="838200" y="612287"/>
            <a:ext cx="10515600" cy="5559913"/>
          </a:xfrm>
        </p:spPr>
        <p:txBody>
          <a:bodyPr>
            <a:normAutofit fontScale="92500" lnSpcReduction="20000"/>
          </a:bodyPr>
          <a:lstStyle/>
          <a:p>
            <a:pPr marL="0" indent="0">
              <a:buNone/>
            </a:pPr>
            <a:r>
              <a:rPr lang="es-MX" dirty="0" smtClean="0"/>
              <a:t>Una parte importante de la ejecución de los programas es el control de la secuencia de operaciones que se realizan. El comportamiento por defecto en C y en ensamblador es que el flujo de ejecución sea secuencial, con sentencias o instrucciones ejecutadas en el orden en el que aparecen en el programa. Algunas construcciones en C, tales como las condicionales, ciclos, y </a:t>
            </a:r>
            <a:r>
              <a:rPr lang="es-MX" dirty="0" err="1" smtClean="0"/>
              <a:t>switches</a:t>
            </a:r>
            <a:r>
              <a:rPr lang="es-MX" dirty="0" smtClean="0"/>
              <a:t> permiten el control de flujo en orden no secuencial, con la secuencia de ejecución exacta dependiendo de los valores de los datos del programa.</a:t>
            </a:r>
          </a:p>
          <a:p>
            <a:pPr marL="0" indent="0">
              <a:buNone/>
            </a:pPr>
            <a:endParaRPr lang="es-MX" dirty="0"/>
          </a:p>
          <a:p>
            <a:pPr marL="0" indent="0">
              <a:buNone/>
            </a:pPr>
            <a:r>
              <a:rPr lang="es-MX" dirty="0" smtClean="0"/>
              <a:t>El código ensamblador proporciona mecanismos de bajo nivel para implementar flujo de ejecución no secuencial. La operación básica es saltar a una parte diferente del programa, posiblemente dependiendo del resultado de alguna prueba.</a:t>
            </a:r>
          </a:p>
          <a:p>
            <a:pPr marL="0" indent="0">
              <a:buNone/>
            </a:pPr>
            <a:endParaRPr lang="es-MX" dirty="0" smtClean="0"/>
          </a:p>
          <a:p>
            <a:pPr marL="0" indent="0">
              <a:buNone/>
            </a:pPr>
            <a:r>
              <a:rPr lang="es-MX" dirty="0" smtClean="0"/>
              <a:t>El compilador de C debe generar secuencias de instrucciones que utilizan esos mecanismos de bajo nivel para implementar las construcciones de secuencias de control de flujo de C.</a:t>
            </a:r>
            <a:endParaRPr lang="es-MX" dirty="0"/>
          </a:p>
        </p:txBody>
      </p:sp>
    </p:spTree>
    <p:extLst>
      <p:ext uri="{BB962C8B-B14F-4D97-AF65-F5344CB8AC3E}">
        <p14:creationId xmlns:p14="http://schemas.microsoft.com/office/powerpoint/2010/main" val="9622002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20675"/>
            <a:ext cx="10515600" cy="1325563"/>
          </a:xfrm>
        </p:spPr>
        <p:txBody>
          <a:bodyPr/>
          <a:lstStyle/>
          <a:p>
            <a:r>
              <a:rPr lang="es-MX" dirty="0" smtClean="0"/>
              <a:t>Control</a:t>
            </a:r>
            <a:endParaRPr lang="es-MX" dirty="0"/>
          </a:p>
        </p:txBody>
      </p:sp>
      <p:sp>
        <p:nvSpPr>
          <p:cNvPr id="3" name="Marcador de contenido 2"/>
          <p:cNvSpPr>
            <a:spLocks noGrp="1"/>
          </p:cNvSpPr>
          <p:nvPr>
            <p:ph idx="1"/>
          </p:nvPr>
        </p:nvSpPr>
        <p:spPr>
          <a:xfrm>
            <a:off x="838200" y="612287"/>
            <a:ext cx="10515600" cy="3168405"/>
          </a:xfrm>
        </p:spPr>
        <p:txBody>
          <a:bodyPr>
            <a:normAutofit fontScale="85000" lnSpcReduction="10000"/>
          </a:bodyPr>
          <a:lstStyle/>
          <a:p>
            <a:pPr marL="0" indent="0">
              <a:buNone/>
            </a:pPr>
            <a:r>
              <a:rPr lang="es-MX" dirty="0" smtClean="0"/>
              <a:t>En estas diapositivas, se describen los mecanismos de bajo nivel y después se muestran como las diferentes construcciones de control de C son implementadas con esos mecanismos.</a:t>
            </a:r>
          </a:p>
          <a:p>
            <a:pPr marL="0" indent="0">
              <a:buNone/>
            </a:pPr>
            <a:endParaRPr lang="es-MX" dirty="0"/>
          </a:p>
          <a:p>
            <a:pPr marL="0" indent="0">
              <a:buNone/>
            </a:pPr>
            <a:r>
              <a:rPr lang="es-MX" dirty="0" smtClean="0"/>
              <a:t>Códigos de Condición</a:t>
            </a:r>
          </a:p>
          <a:p>
            <a:pPr marL="0" indent="0">
              <a:buNone/>
            </a:pPr>
            <a:r>
              <a:rPr lang="es-MX" dirty="0" smtClean="0"/>
              <a:t>Además de los registros enteros, la CPU mantiene un conjunto de registros de </a:t>
            </a:r>
            <a:r>
              <a:rPr lang="es-MX" b="1" dirty="0" smtClean="0"/>
              <a:t>código de condición</a:t>
            </a:r>
            <a:r>
              <a:rPr lang="es-MX" dirty="0" smtClean="0"/>
              <a:t> de un solo bit que describen los atributos de la operación aritmética o lógica más reciente. Esos registros se pueden “testear” para realizar ramificaciones condicionales. Los códigos de condición más útiles son:</a:t>
            </a:r>
          </a:p>
        </p:txBody>
      </p:sp>
      <p:pic>
        <p:nvPicPr>
          <p:cNvPr id="4" name="Imagen 3"/>
          <p:cNvPicPr>
            <a:picLocks noChangeAspect="1"/>
          </p:cNvPicPr>
          <p:nvPr/>
        </p:nvPicPr>
        <p:blipFill>
          <a:blip r:embed="rId2"/>
          <a:stretch>
            <a:fillRect/>
          </a:stretch>
        </p:blipFill>
        <p:spPr>
          <a:xfrm>
            <a:off x="838200" y="3908548"/>
            <a:ext cx="9677400" cy="545356"/>
          </a:xfrm>
          <a:prstGeom prst="rect">
            <a:avLst/>
          </a:prstGeom>
        </p:spPr>
      </p:pic>
      <p:pic>
        <p:nvPicPr>
          <p:cNvPr id="5" name="Imagen 4"/>
          <p:cNvPicPr>
            <a:picLocks noChangeAspect="1"/>
          </p:cNvPicPr>
          <p:nvPr/>
        </p:nvPicPr>
        <p:blipFill>
          <a:blip r:embed="rId3"/>
          <a:stretch>
            <a:fillRect/>
          </a:stretch>
        </p:blipFill>
        <p:spPr>
          <a:xfrm>
            <a:off x="828674" y="4627686"/>
            <a:ext cx="9686925" cy="1528952"/>
          </a:xfrm>
          <a:prstGeom prst="rect">
            <a:avLst/>
          </a:prstGeom>
        </p:spPr>
      </p:pic>
    </p:spTree>
    <p:extLst>
      <p:ext uri="{BB962C8B-B14F-4D97-AF65-F5344CB8AC3E}">
        <p14:creationId xmlns:p14="http://schemas.microsoft.com/office/powerpoint/2010/main" val="25251493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38260"/>
            <a:ext cx="10515600" cy="1325563"/>
          </a:xfrm>
        </p:spPr>
        <p:txBody>
          <a:bodyPr/>
          <a:lstStyle/>
          <a:p>
            <a:r>
              <a:rPr lang="es-MX" dirty="0" smtClean="0"/>
              <a:t>Control</a:t>
            </a:r>
            <a:endParaRPr lang="es-MX" dirty="0"/>
          </a:p>
        </p:txBody>
      </p:sp>
      <p:sp>
        <p:nvSpPr>
          <p:cNvPr id="3" name="Marcador de contenido 2"/>
          <p:cNvSpPr>
            <a:spLocks noGrp="1"/>
          </p:cNvSpPr>
          <p:nvPr>
            <p:ph idx="1"/>
          </p:nvPr>
        </p:nvSpPr>
        <p:spPr>
          <a:xfrm>
            <a:off x="838200" y="665041"/>
            <a:ext cx="10515600" cy="4351338"/>
          </a:xfrm>
        </p:spPr>
        <p:txBody>
          <a:bodyPr>
            <a:normAutofit fontScale="92500" lnSpcReduction="10000"/>
          </a:bodyPr>
          <a:lstStyle/>
          <a:p>
            <a:pPr marL="0" indent="0">
              <a:buNone/>
            </a:pPr>
            <a:r>
              <a:rPr lang="es-MX" dirty="0" smtClean="0"/>
              <a:t>Por ejemplo, suponga que usamos la instrucción </a:t>
            </a:r>
            <a:r>
              <a:rPr lang="es-MX" dirty="0" err="1" smtClean="0"/>
              <a:t>addl</a:t>
            </a:r>
            <a:r>
              <a:rPr lang="es-MX" dirty="0" smtClean="0"/>
              <a:t> para realizar el equivalente de la expresión de C: t = a + b, </a:t>
            </a:r>
            <a:r>
              <a:rPr lang="es-MX" dirty="0" err="1" smtClean="0"/>
              <a:t>dond</a:t>
            </a:r>
            <a:r>
              <a:rPr lang="es-MX" dirty="0" smtClean="0"/>
              <a:t> </a:t>
            </a:r>
            <a:r>
              <a:rPr lang="es-MX" dirty="0" err="1" smtClean="0"/>
              <a:t>elas</a:t>
            </a:r>
            <a:r>
              <a:rPr lang="es-MX" dirty="0" smtClean="0"/>
              <a:t> variables a, b y t son de tipo </a:t>
            </a:r>
            <a:r>
              <a:rPr lang="es-MX" dirty="0" err="1" smtClean="0"/>
              <a:t>int</a:t>
            </a:r>
            <a:r>
              <a:rPr lang="es-MX" dirty="0" smtClean="0"/>
              <a:t>. Entonces los códigos de condición serían establecidos de acuerdo a las siguientes expresiones de C:</a:t>
            </a:r>
          </a:p>
          <a:p>
            <a:pPr marL="0" indent="0">
              <a:buNone/>
            </a:pPr>
            <a:endParaRPr lang="es-MX" dirty="0"/>
          </a:p>
          <a:p>
            <a:pPr marL="0" indent="0">
              <a:buNone/>
            </a:pPr>
            <a:endParaRPr lang="es-MX" dirty="0" smtClean="0"/>
          </a:p>
          <a:p>
            <a:pPr marL="0" indent="0">
              <a:buNone/>
            </a:pPr>
            <a:endParaRPr lang="es-MX" dirty="0"/>
          </a:p>
          <a:p>
            <a:pPr marL="0" indent="0">
              <a:buNone/>
            </a:pPr>
            <a:r>
              <a:rPr lang="es-MX" dirty="0" smtClean="0"/>
              <a:t>La instrucción leal no altera ninguno de los códigos de condición, dado que esta se usa para calcular direcciones. En contraste, todas las instrucciones listadas en la Figura 3.6 causan que los códigos de condición sean establecidos.</a:t>
            </a:r>
            <a:endParaRPr lang="es-MX" dirty="0"/>
          </a:p>
        </p:txBody>
      </p:sp>
      <p:pic>
        <p:nvPicPr>
          <p:cNvPr id="4" name="Imagen 3"/>
          <p:cNvPicPr>
            <a:picLocks noChangeAspect="1"/>
          </p:cNvPicPr>
          <p:nvPr/>
        </p:nvPicPr>
        <p:blipFill>
          <a:blip r:embed="rId2"/>
          <a:stretch>
            <a:fillRect/>
          </a:stretch>
        </p:blipFill>
        <p:spPr>
          <a:xfrm>
            <a:off x="838200" y="2035360"/>
            <a:ext cx="10697337" cy="1332705"/>
          </a:xfrm>
          <a:prstGeom prst="rect">
            <a:avLst/>
          </a:prstGeom>
        </p:spPr>
      </p:pic>
    </p:spTree>
    <p:extLst>
      <p:ext uri="{BB962C8B-B14F-4D97-AF65-F5344CB8AC3E}">
        <p14:creationId xmlns:p14="http://schemas.microsoft.com/office/powerpoint/2010/main" val="4907088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87399"/>
            <a:ext cx="10515600" cy="1325563"/>
          </a:xfrm>
        </p:spPr>
        <p:txBody>
          <a:bodyPr/>
          <a:lstStyle/>
          <a:p>
            <a:r>
              <a:rPr lang="es-MX" dirty="0" smtClean="0"/>
              <a:t>Figura 3.6</a:t>
            </a:r>
            <a:endParaRPr lang="es-MX" dirty="0"/>
          </a:p>
        </p:txBody>
      </p:sp>
      <p:sp>
        <p:nvSpPr>
          <p:cNvPr id="3" name="Marcador de contenido 2"/>
          <p:cNvSpPr>
            <a:spLocks noGrp="1"/>
          </p:cNvSpPr>
          <p:nvPr>
            <p:ph idx="1"/>
          </p:nvPr>
        </p:nvSpPr>
        <p:spPr/>
        <p:txBody>
          <a:bodyPr>
            <a:normAutofit fontScale="92500" lnSpcReduction="10000"/>
          </a:bodyPr>
          <a:lstStyle/>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r>
              <a:rPr lang="es-MX" dirty="0" smtClean="0"/>
              <a:t>Figura 3.6: Operaciones aritméticas con enteros. La instrucción Load </a:t>
            </a:r>
            <a:r>
              <a:rPr lang="es-MX" dirty="0" err="1" smtClean="0"/>
              <a:t>Effective</a:t>
            </a:r>
            <a:r>
              <a:rPr lang="es-MX" dirty="0" smtClean="0"/>
              <a:t> </a:t>
            </a:r>
            <a:r>
              <a:rPr lang="es-MX" dirty="0" err="1" smtClean="0"/>
              <a:t>Address</a:t>
            </a:r>
            <a:r>
              <a:rPr lang="es-MX" dirty="0" smtClean="0"/>
              <a:t>, leal es comúnmente usada para realizar aritmética simple. Las demás son operaciones unarias o binarias más estándares.</a:t>
            </a:r>
            <a:endParaRPr lang="es-MX" dirty="0"/>
          </a:p>
        </p:txBody>
      </p:sp>
      <p:pic>
        <p:nvPicPr>
          <p:cNvPr id="4" name="Imagen 3"/>
          <p:cNvPicPr>
            <a:picLocks noChangeAspect="1"/>
          </p:cNvPicPr>
          <p:nvPr/>
        </p:nvPicPr>
        <p:blipFill>
          <a:blip r:embed="rId2"/>
          <a:stretch>
            <a:fillRect/>
          </a:stretch>
        </p:blipFill>
        <p:spPr>
          <a:xfrm>
            <a:off x="3419475" y="527538"/>
            <a:ext cx="5353050" cy="4114800"/>
          </a:xfrm>
          <a:prstGeom prst="rect">
            <a:avLst/>
          </a:prstGeom>
        </p:spPr>
      </p:pic>
    </p:spTree>
    <p:extLst>
      <p:ext uri="{BB962C8B-B14F-4D97-AF65-F5344CB8AC3E}">
        <p14:creationId xmlns:p14="http://schemas.microsoft.com/office/powerpoint/2010/main" val="31372289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55844"/>
            <a:ext cx="10515600" cy="1325563"/>
          </a:xfrm>
        </p:spPr>
        <p:txBody>
          <a:bodyPr/>
          <a:lstStyle/>
          <a:p>
            <a:r>
              <a:rPr lang="es-MX" dirty="0" smtClean="0"/>
              <a:t>Control</a:t>
            </a:r>
            <a:endParaRPr lang="es-MX" dirty="0"/>
          </a:p>
        </p:txBody>
      </p:sp>
      <p:sp>
        <p:nvSpPr>
          <p:cNvPr id="3" name="Marcador de contenido 2"/>
          <p:cNvSpPr>
            <a:spLocks noGrp="1"/>
          </p:cNvSpPr>
          <p:nvPr>
            <p:ph idx="1"/>
          </p:nvPr>
        </p:nvSpPr>
        <p:spPr>
          <a:xfrm>
            <a:off x="838200" y="612286"/>
            <a:ext cx="10515600" cy="5841268"/>
          </a:xfrm>
        </p:spPr>
        <p:txBody>
          <a:bodyPr>
            <a:normAutofit fontScale="62500" lnSpcReduction="20000"/>
          </a:bodyPr>
          <a:lstStyle/>
          <a:p>
            <a:pPr marL="0" indent="0">
              <a:buNone/>
            </a:pPr>
            <a:r>
              <a:rPr lang="es-MX" dirty="0" smtClean="0"/>
              <a:t>Para las operaciones lógicas, tales como </a:t>
            </a:r>
            <a:r>
              <a:rPr lang="es-MX" dirty="0" err="1" smtClean="0"/>
              <a:t>xorl</a:t>
            </a:r>
            <a:r>
              <a:rPr lang="es-MX" dirty="0" smtClean="0"/>
              <a:t>, las banderas </a:t>
            </a:r>
            <a:r>
              <a:rPr lang="es-MX" dirty="0" err="1" smtClean="0"/>
              <a:t>carry</a:t>
            </a:r>
            <a:r>
              <a:rPr lang="es-MX" dirty="0" smtClean="0"/>
              <a:t> y de </a:t>
            </a:r>
            <a:r>
              <a:rPr lang="es-MX" dirty="0" err="1" smtClean="0"/>
              <a:t>sobreflujo</a:t>
            </a:r>
            <a:r>
              <a:rPr lang="es-MX" dirty="0" smtClean="0"/>
              <a:t> son establecidas a 0. Para las operaciones de corrimiento, la bandera </a:t>
            </a:r>
            <a:r>
              <a:rPr lang="es-MX" dirty="0" err="1" smtClean="0"/>
              <a:t>carry</a:t>
            </a:r>
            <a:r>
              <a:rPr lang="es-MX" dirty="0" smtClean="0"/>
              <a:t> es establecida al último bit recorrido mientras que la bandera de </a:t>
            </a:r>
            <a:r>
              <a:rPr lang="es-MX" dirty="0" err="1" smtClean="0"/>
              <a:t>sobreflujo</a:t>
            </a:r>
            <a:r>
              <a:rPr lang="es-MX" dirty="0" smtClean="0"/>
              <a:t> es establecida a 0.</a:t>
            </a:r>
          </a:p>
          <a:p>
            <a:pPr marL="0" indent="0">
              <a:buNone/>
            </a:pPr>
            <a:endParaRPr lang="es-MX" dirty="0"/>
          </a:p>
          <a:p>
            <a:pPr marL="0" indent="0">
              <a:buNone/>
            </a:pPr>
            <a:r>
              <a:rPr lang="es-MX" dirty="0" smtClean="0"/>
              <a:t>Además de las operaciones en la Figura 3.6, dos operaciones (que tienen formas de 8, 16 y 32 bits) establecen códigos de condición sin alterar ningún otro registro.</a:t>
            </a:r>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smtClean="0"/>
          </a:p>
          <a:p>
            <a:pPr marL="0" indent="0">
              <a:buNone/>
            </a:pPr>
            <a:endParaRPr lang="es-MX" dirty="0" smtClean="0"/>
          </a:p>
          <a:p>
            <a:pPr marL="0" indent="0">
              <a:buNone/>
            </a:pPr>
            <a:endParaRPr lang="es-MX" dirty="0"/>
          </a:p>
          <a:p>
            <a:pPr marL="0" indent="0">
              <a:buNone/>
            </a:pPr>
            <a:r>
              <a:rPr lang="es-MX" dirty="0" smtClean="0"/>
              <a:t>Las instrucciones </a:t>
            </a:r>
            <a:r>
              <a:rPr lang="es-MX" dirty="0" err="1" smtClean="0"/>
              <a:t>cmpb</a:t>
            </a:r>
            <a:r>
              <a:rPr lang="es-MX" dirty="0" smtClean="0"/>
              <a:t>, </a:t>
            </a:r>
            <a:r>
              <a:rPr lang="es-MX" dirty="0" err="1" smtClean="0"/>
              <a:t>cmpw</a:t>
            </a:r>
            <a:r>
              <a:rPr lang="es-MX" dirty="0" smtClean="0"/>
              <a:t>, y </a:t>
            </a:r>
            <a:r>
              <a:rPr lang="es-MX" dirty="0" err="1" smtClean="0"/>
              <a:t>cmpl</a:t>
            </a:r>
            <a:r>
              <a:rPr lang="es-MX" dirty="0" smtClean="0"/>
              <a:t> establecen los códigos de condición de acuerdo a la diferencia de sus dos </a:t>
            </a:r>
            <a:r>
              <a:rPr lang="es-MX" dirty="0" err="1" smtClean="0"/>
              <a:t>operandos</a:t>
            </a:r>
            <a:r>
              <a:rPr lang="es-MX" dirty="0" smtClean="0"/>
              <a:t>. Con el ensamblador de GNU (GAS), los </a:t>
            </a:r>
            <a:r>
              <a:rPr lang="es-MX" dirty="0" err="1" smtClean="0"/>
              <a:t>operandos</a:t>
            </a:r>
            <a:r>
              <a:rPr lang="es-MX" dirty="0" smtClean="0"/>
              <a:t> son listados en orden inverso. Esas instrucciones establecen la bandera ZF si los dos </a:t>
            </a:r>
            <a:r>
              <a:rPr lang="es-MX" dirty="0" err="1" smtClean="0"/>
              <a:t>operandos</a:t>
            </a:r>
            <a:r>
              <a:rPr lang="es-MX" dirty="0" smtClean="0"/>
              <a:t> son iguales. Las otras banderas pueden ser usadas para determinar relaciones de orden entre los dos </a:t>
            </a:r>
            <a:r>
              <a:rPr lang="es-MX" dirty="0" err="1" smtClean="0"/>
              <a:t>operandos</a:t>
            </a:r>
            <a:r>
              <a:rPr lang="es-MX" dirty="0" smtClean="0"/>
              <a:t>.</a:t>
            </a:r>
          </a:p>
          <a:p>
            <a:pPr marL="0" indent="0">
              <a:buNone/>
            </a:pPr>
            <a:endParaRPr lang="es-MX" dirty="0"/>
          </a:p>
          <a:p>
            <a:pPr marL="0" indent="0">
              <a:buNone/>
            </a:pPr>
            <a:r>
              <a:rPr lang="es-MX" dirty="0" smtClean="0"/>
              <a:t>Las instrucciones </a:t>
            </a:r>
            <a:r>
              <a:rPr lang="es-MX" dirty="0" err="1" smtClean="0"/>
              <a:t>testb</a:t>
            </a:r>
            <a:r>
              <a:rPr lang="es-MX" dirty="0" smtClean="0"/>
              <a:t>, </a:t>
            </a:r>
            <a:r>
              <a:rPr lang="es-MX" dirty="0" err="1" smtClean="0"/>
              <a:t>testw</a:t>
            </a:r>
            <a:r>
              <a:rPr lang="es-MX" dirty="0" smtClean="0"/>
              <a:t>, y </a:t>
            </a:r>
            <a:r>
              <a:rPr lang="es-MX" dirty="0" err="1" smtClean="0"/>
              <a:t>testl</a:t>
            </a:r>
            <a:r>
              <a:rPr lang="es-MX" dirty="0" smtClean="0"/>
              <a:t> establecen las banderas </a:t>
            </a:r>
            <a:r>
              <a:rPr lang="es-MX" dirty="0" err="1" smtClean="0"/>
              <a:t>zero</a:t>
            </a:r>
            <a:r>
              <a:rPr lang="es-MX" dirty="0" smtClean="0"/>
              <a:t> y </a:t>
            </a:r>
            <a:r>
              <a:rPr lang="es-MX" dirty="0" err="1" smtClean="0"/>
              <a:t>negative</a:t>
            </a:r>
            <a:r>
              <a:rPr lang="es-MX" dirty="0" smtClean="0"/>
              <a:t> (ZF y SF) basado en el </a:t>
            </a:r>
            <a:r>
              <a:rPr lang="es-MX" dirty="0"/>
              <a:t>A</a:t>
            </a:r>
            <a:r>
              <a:rPr lang="es-MX" dirty="0" smtClean="0"/>
              <a:t>ND de sus dos </a:t>
            </a:r>
            <a:r>
              <a:rPr lang="es-MX" dirty="0" err="1" smtClean="0"/>
              <a:t>operandos</a:t>
            </a:r>
            <a:r>
              <a:rPr lang="es-MX" dirty="0" smtClean="0"/>
              <a:t>. Típicamente, se repite el mismo operando (por ejemplo, </a:t>
            </a:r>
            <a:r>
              <a:rPr lang="es-MX" dirty="0" err="1" smtClean="0"/>
              <a:t>testl</a:t>
            </a:r>
            <a:r>
              <a:rPr lang="es-MX" dirty="0" smtClean="0"/>
              <a:t> %</a:t>
            </a:r>
            <a:r>
              <a:rPr lang="es-MX" dirty="0" err="1" smtClean="0"/>
              <a:t>eax</a:t>
            </a:r>
            <a:r>
              <a:rPr lang="es-MX" dirty="0" smtClean="0"/>
              <a:t>,%</a:t>
            </a:r>
            <a:r>
              <a:rPr lang="es-MX" dirty="0" err="1" smtClean="0"/>
              <a:t>eax</a:t>
            </a:r>
            <a:r>
              <a:rPr lang="es-MX" dirty="0" smtClean="0"/>
              <a:t> se usa para saber si %</a:t>
            </a:r>
            <a:r>
              <a:rPr lang="es-MX" dirty="0" err="1" smtClean="0"/>
              <a:t>eax</a:t>
            </a:r>
            <a:r>
              <a:rPr lang="es-MX" dirty="0" smtClean="0"/>
              <a:t> es negativo, cero, o positivo), o uno de los </a:t>
            </a:r>
            <a:r>
              <a:rPr lang="es-MX" dirty="0" err="1" smtClean="0"/>
              <a:t>operandos</a:t>
            </a:r>
            <a:r>
              <a:rPr lang="es-MX" dirty="0" smtClean="0"/>
              <a:t> es una máscara indicando cuáles bits deben ser “testeados”.</a:t>
            </a:r>
            <a:endParaRPr lang="es-MX" dirty="0"/>
          </a:p>
        </p:txBody>
      </p:sp>
      <p:pic>
        <p:nvPicPr>
          <p:cNvPr id="4" name="Imagen 3"/>
          <p:cNvPicPr>
            <a:picLocks noChangeAspect="1"/>
          </p:cNvPicPr>
          <p:nvPr/>
        </p:nvPicPr>
        <p:blipFill>
          <a:blip r:embed="rId2"/>
          <a:stretch>
            <a:fillRect/>
          </a:stretch>
        </p:blipFill>
        <p:spPr>
          <a:xfrm>
            <a:off x="3508313" y="2083218"/>
            <a:ext cx="5175373" cy="2108095"/>
          </a:xfrm>
          <a:prstGeom prst="rect">
            <a:avLst/>
          </a:prstGeom>
        </p:spPr>
      </p:pic>
    </p:spTree>
    <p:extLst>
      <p:ext uri="{BB962C8B-B14F-4D97-AF65-F5344CB8AC3E}">
        <p14:creationId xmlns:p14="http://schemas.microsoft.com/office/powerpoint/2010/main" val="10783980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85505"/>
            <a:ext cx="10515600" cy="1325563"/>
          </a:xfrm>
        </p:spPr>
        <p:txBody>
          <a:bodyPr/>
          <a:lstStyle/>
          <a:p>
            <a:r>
              <a:rPr lang="es-MX" dirty="0" smtClean="0"/>
              <a:t>Accediendo a los códigos de condición</a:t>
            </a:r>
            <a:endParaRPr lang="es-MX" dirty="0"/>
          </a:p>
        </p:txBody>
      </p:sp>
      <p:sp>
        <p:nvSpPr>
          <p:cNvPr id="3" name="Marcador de contenido 2"/>
          <p:cNvSpPr>
            <a:spLocks noGrp="1"/>
          </p:cNvSpPr>
          <p:nvPr>
            <p:ph idx="1"/>
          </p:nvPr>
        </p:nvSpPr>
        <p:spPr>
          <a:xfrm>
            <a:off x="838200" y="735378"/>
            <a:ext cx="10515600" cy="5348899"/>
          </a:xfrm>
        </p:spPr>
        <p:txBody>
          <a:bodyPr>
            <a:normAutofit fontScale="70000" lnSpcReduction="20000"/>
          </a:bodyPr>
          <a:lstStyle/>
          <a:p>
            <a:pPr marL="0" indent="0">
              <a:buNone/>
            </a:pPr>
            <a:r>
              <a:rPr lang="es-MX" dirty="0" smtClean="0"/>
              <a:t>En lugar de leer los códigos de condición directamente, los dos métodos más comunes de acceder a ellos son establecer un registro entero o realizar una ramificación condicional basado en alguna combinación de códigos de condición.</a:t>
            </a:r>
          </a:p>
          <a:p>
            <a:pPr marL="0" indent="0">
              <a:buNone/>
            </a:pPr>
            <a:r>
              <a:rPr lang="es-MX" dirty="0" smtClean="0"/>
              <a:t>Las instrucciones set descritas en la Figura 3.9 establecen un solo byte a 0 o a 1 dependiendo de alguna combinación de códigos de condición. El operando destino es alguno de los ocho elementos de registro de un solo byte (Figura 3.2) o una ubicación de memoria donde el byte individual va a ser almacenado. Una secuencia de instrucciones típica para un predicado de C tal como a &lt; b es por lo tanto como sigue:</a:t>
            </a:r>
          </a:p>
          <a:p>
            <a:pPr marL="0" indent="0">
              <a:buNone/>
            </a:pPr>
            <a:endParaRPr lang="es-MX" dirty="0"/>
          </a:p>
          <a:p>
            <a:pPr marL="0" indent="0">
              <a:buNone/>
            </a:pPr>
            <a:endParaRPr lang="es-MX" dirty="0" smtClean="0"/>
          </a:p>
          <a:p>
            <a:pPr marL="0" indent="0">
              <a:buNone/>
            </a:pPr>
            <a:endParaRPr lang="es-MX" dirty="0" smtClean="0"/>
          </a:p>
          <a:p>
            <a:pPr marL="0" indent="0">
              <a:buNone/>
            </a:pPr>
            <a:endParaRPr lang="es-MX" dirty="0" smtClean="0"/>
          </a:p>
          <a:p>
            <a:pPr marL="0" indent="0">
              <a:buNone/>
            </a:pPr>
            <a:endParaRPr lang="es-MX" dirty="0"/>
          </a:p>
          <a:p>
            <a:pPr marL="0" indent="0">
              <a:buNone/>
            </a:pPr>
            <a:r>
              <a:rPr lang="es-MX" dirty="0" smtClean="0"/>
              <a:t>usando la instrucción </a:t>
            </a:r>
            <a:r>
              <a:rPr lang="es-MX" dirty="0" err="1" smtClean="0"/>
              <a:t>movzbl</a:t>
            </a:r>
            <a:r>
              <a:rPr lang="es-MX" dirty="0" smtClean="0"/>
              <a:t> para limpiar los tres bytes de orden alto.</a:t>
            </a:r>
          </a:p>
          <a:p>
            <a:pPr marL="0" indent="0">
              <a:buNone/>
            </a:pPr>
            <a:endParaRPr lang="es-MX" dirty="0"/>
          </a:p>
          <a:p>
            <a:pPr marL="0" indent="0">
              <a:buNone/>
            </a:pPr>
            <a:r>
              <a:rPr lang="es-MX" dirty="0" smtClean="0"/>
              <a:t>Para </a:t>
            </a:r>
            <a:r>
              <a:rPr lang="es-MX" dirty="0"/>
              <a:t>a</a:t>
            </a:r>
            <a:r>
              <a:rPr lang="es-MX" dirty="0" smtClean="0"/>
              <a:t>lgunas de las instrucciones de máquina subyacentes, hay múltiples nombres posibles, los cuales son conocidos como “sinónimos.” Por ejemplo, “</a:t>
            </a:r>
            <a:r>
              <a:rPr lang="es-MX" dirty="0" err="1" smtClean="0"/>
              <a:t>setg</a:t>
            </a:r>
            <a:r>
              <a:rPr lang="es-MX" dirty="0" smtClean="0"/>
              <a:t>” (SET-</a:t>
            </a:r>
            <a:r>
              <a:rPr lang="es-MX" dirty="0" err="1" smtClean="0"/>
              <a:t>Greater</a:t>
            </a:r>
            <a:r>
              <a:rPr lang="es-MX" dirty="0" smtClean="0"/>
              <a:t>) y “</a:t>
            </a:r>
            <a:r>
              <a:rPr lang="es-MX" dirty="0" err="1" smtClean="0"/>
              <a:t>setnle</a:t>
            </a:r>
            <a:r>
              <a:rPr lang="es-MX" dirty="0" smtClean="0"/>
              <a:t>” (“SET-</a:t>
            </a:r>
            <a:r>
              <a:rPr lang="es-MX" dirty="0" err="1" smtClean="0"/>
              <a:t>Not</a:t>
            </a:r>
            <a:r>
              <a:rPr lang="es-MX" dirty="0" smtClean="0"/>
              <a:t>-</a:t>
            </a:r>
            <a:r>
              <a:rPr lang="es-MX" dirty="0" err="1" smtClean="0"/>
              <a:t>Less-or-Equal</a:t>
            </a:r>
            <a:r>
              <a:rPr lang="es-MX" dirty="0" smtClean="0"/>
              <a:t>”) se refieren a la misma instrucción de máquina. Los compiladores y desensambladores hacen elecciones arbitrarias de cuáles nombres usar.</a:t>
            </a:r>
          </a:p>
        </p:txBody>
      </p:sp>
      <p:pic>
        <p:nvPicPr>
          <p:cNvPr id="4" name="Imagen 3"/>
          <p:cNvPicPr>
            <a:picLocks noChangeAspect="1"/>
          </p:cNvPicPr>
          <p:nvPr/>
        </p:nvPicPr>
        <p:blipFill>
          <a:blip r:embed="rId2"/>
          <a:stretch>
            <a:fillRect/>
          </a:stretch>
        </p:blipFill>
        <p:spPr>
          <a:xfrm>
            <a:off x="1895109" y="2693803"/>
            <a:ext cx="9260571" cy="1432047"/>
          </a:xfrm>
          <a:prstGeom prst="rect">
            <a:avLst/>
          </a:prstGeom>
        </p:spPr>
      </p:pic>
    </p:spTree>
    <p:extLst>
      <p:ext uri="{BB962C8B-B14F-4D97-AF65-F5344CB8AC3E}">
        <p14:creationId xmlns:p14="http://schemas.microsoft.com/office/powerpoint/2010/main" val="38721798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25365"/>
            <a:ext cx="10515600" cy="1325563"/>
          </a:xfrm>
        </p:spPr>
        <p:txBody>
          <a:bodyPr/>
          <a:lstStyle/>
          <a:p>
            <a:r>
              <a:rPr lang="es-MX" dirty="0" smtClean="0"/>
              <a:t>Figura 3.9</a:t>
            </a:r>
            <a:endParaRPr lang="es-MX" dirty="0"/>
          </a:p>
        </p:txBody>
      </p:sp>
      <p:sp>
        <p:nvSpPr>
          <p:cNvPr id="3" name="Marcador de contenido 2"/>
          <p:cNvSpPr>
            <a:spLocks noGrp="1"/>
          </p:cNvSpPr>
          <p:nvPr>
            <p:ph idx="1"/>
          </p:nvPr>
        </p:nvSpPr>
        <p:spPr/>
        <p:txBody>
          <a:bodyPr/>
          <a:lstStyle/>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a:p>
        </p:txBody>
      </p:sp>
      <p:pic>
        <p:nvPicPr>
          <p:cNvPr id="4" name="Imagen 3"/>
          <p:cNvPicPr>
            <a:picLocks noChangeAspect="1"/>
          </p:cNvPicPr>
          <p:nvPr/>
        </p:nvPicPr>
        <p:blipFill>
          <a:blip r:embed="rId2"/>
          <a:stretch>
            <a:fillRect/>
          </a:stretch>
        </p:blipFill>
        <p:spPr>
          <a:xfrm>
            <a:off x="1714499" y="730921"/>
            <a:ext cx="8607669" cy="3904510"/>
          </a:xfrm>
          <a:prstGeom prst="rect">
            <a:avLst/>
          </a:prstGeom>
        </p:spPr>
      </p:pic>
      <p:sp>
        <p:nvSpPr>
          <p:cNvPr id="5" name="CuadroTexto 4"/>
          <p:cNvSpPr txBox="1"/>
          <p:nvPr/>
        </p:nvSpPr>
        <p:spPr>
          <a:xfrm>
            <a:off x="1037492" y="5029200"/>
            <a:ext cx="10023231" cy="1569660"/>
          </a:xfrm>
          <a:prstGeom prst="rect">
            <a:avLst/>
          </a:prstGeom>
          <a:noFill/>
        </p:spPr>
        <p:txBody>
          <a:bodyPr wrap="square" rtlCol="0">
            <a:spAutoFit/>
          </a:bodyPr>
          <a:lstStyle/>
          <a:p>
            <a:r>
              <a:rPr lang="es-MX" sz="2400" dirty="0" smtClean="0"/>
              <a:t>Figura 3.9 Las instrucciones set. Cada instrucción establece un solo byte a 0 o a 1 basado en alguna combinación de los códigos de condición. Algunas instrucciones tienen “sinónimos,” i.e., nombres alternos para la misma instrucción de máquina.</a:t>
            </a:r>
            <a:endParaRPr lang="es-MX" sz="2400" dirty="0"/>
          </a:p>
        </p:txBody>
      </p:sp>
    </p:spTree>
    <p:extLst>
      <p:ext uri="{BB962C8B-B14F-4D97-AF65-F5344CB8AC3E}">
        <p14:creationId xmlns:p14="http://schemas.microsoft.com/office/powerpoint/2010/main" val="31728860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Representación de programas C a nivel de máquina</a:t>
            </a:r>
            <a:endParaRPr lang="es-MX" dirty="0"/>
          </a:p>
        </p:txBody>
      </p:sp>
      <p:sp>
        <p:nvSpPr>
          <p:cNvPr id="3" name="Marcador de contenido 2"/>
          <p:cNvSpPr>
            <a:spLocks noGrp="1"/>
          </p:cNvSpPr>
          <p:nvPr>
            <p:ph idx="1"/>
          </p:nvPr>
        </p:nvSpPr>
        <p:spPr/>
        <p:txBody>
          <a:bodyPr/>
          <a:lstStyle/>
          <a:p>
            <a:r>
              <a:rPr lang="es-MX" dirty="0" smtClean="0"/>
              <a:t>“La capacidad de leer y entender código ensamblador es una habilidad importante para programadores serios” [</a:t>
            </a:r>
            <a:r>
              <a:rPr lang="es-MX" dirty="0" err="1" smtClean="0"/>
              <a:t>Waldron</a:t>
            </a:r>
            <a:r>
              <a:rPr lang="es-MX" dirty="0" smtClean="0"/>
              <a:t> Bryant, </a:t>
            </a:r>
            <a:r>
              <a:rPr lang="es-MX" dirty="0" err="1" smtClean="0"/>
              <a:t>pag</a:t>
            </a:r>
            <a:r>
              <a:rPr lang="es-MX" dirty="0" smtClean="0"/>
              <a:t>. 89].</a:t>
            </a:r>
          </a:p>
          <a:p>
            <a:endParaRPr lang="es-MX" dirty="0"/>
          </a:p>
          <a:p>
            <a:r>
              <a:rPr lang="es-MX" dirty="0" smtClean="0"/>
              <a:t>“Leer el código ensamblador generado por un compilador involucra un conjunto de habilidades diferente de las que se requieren para escribir código ensamblador manualmente” [</a:t>
            </a:r>
            <a:r>
              <a:rPr lang="es-MX" dirty="0" err="1" smtClean="0"/>
              <a:t>Waldron</a:t>
            </a:r>
            <a:r>
              <a:rPr lang="es-MX" dirty="0" smtClean="0"/>
              <a:t> Bryant, </a:t>
            </a:r>
            <a:r>
              <a:rPr lang="es-MX" dirty="0" err="1" smtClean="0"/>
              <a:t>pag</a:t>
            </a:r>
            <a:r>
              <a:rPr lang="es-MX" dirty="0" smtClean="0"/>
              <a:t>. 89].</a:t>
            </a:r>
            <a:endParaRPr lang="es-MX" dirty="0"/>
          </a:p>
        </p:txBody>
      </p:sp>
    </p:spTree>
    <p:extLst>
      <p:ext uri="{BB962C8B-B14F-4D97-AF65-F5344CB8AC3E}">
        <p14:creationId xmlns:p14="http://schemas.microsoft.com/office/powerpoint/2010/main" val="27403918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Figura 3.2</a:t>
            </a:r>
            <a:endParaRPr lang="es-MX" dirty="0"/>
          </a:p>
        </p:txBody>
      </p:sp>
      <p:sp>
        <p:nvSpPr>
          <p:cNvPr id="3" name="Marcador de contenido 2"/>
          <p:cNvSpPr>
            <a:spLocks noGrp="1"/>
          </p:cNvSpPr>
          <p:nvPr>
            <p:ph idx="1"/>
          </p:nvPr>
        </p:nvSpPr>
        <p:spPr/>
        <p:txBody>
          <a:bodyPr>
            <a:normAutofit fontScale="70000" lnSpcReduction="20000"/>
          </a:bodyPr>
          <a:lstStyle/>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smtClean="0"/>
          </a:p>
          <a:p>
            <a:pPr marL="0" indent="0">
              <a:buNone/>
            </a:pPr>
            <a:endParaRPr lang="es-MX" dirty="0"/>
          </a:p>
          <a:p>
            <a:pPr marL="0" indent="0">
              <a:buNone/>
            </a:pPr>
            <a:endParaRPr lang="es-MX" dirty="0" smtClean="0"/>
          </a:p>
          <a:p>
            <a:pPr marL="0" indent="0">
              <a:buNone/>
            </a:pPr>
            <a:r>
              <a:rPr lang="es-MX" dirty="0" smtClean="0"/>
              <a:t>Figura 3.2 Los ocho registros pueden ser accedidos ya sea como registros de 16 bits (</a:t>
            </a:r>
            <a:r>
              <a:rPr lang="es-MX" dirty="0" err="1" smtClean="0"/>
              <a:t>words</a:t>
            </a:r>
            <a:r>
              <a:rPr lang="es-MX" dirty="0" smtClean="0"/>
              <a:t>) o como registros de 32 bits (</a:t>
            </a:r>
            <a:r>
              <a:rPr lang="es-MX" dirty="0" err="1" smtClean="0"/>
              <a:t>double</a:t>
            </a:r>
            <a:r>
              <a:rPr lang="es-MX" dirty="0" smtClean="0"/>
              <a:t> </a:t>
            </a:r>
            <a:r>
              <a:rPr lang="es-MX" dirty="0" err="1" smtClean="0"/>
              <a:t>words</a:t>
            </a:r>
            <a:r>
              <a:rPr lang="es-MX" dirty="0" smtClean="0"/>
              <a:t>). Los dos bytes de orden bajo de los primeros cuatro registros pueden ser accedidos de forma independiente.</a:t>
            </a:r>
            <a:endParaRPr lang="es-MX" dirty="0"/>
          </a:p>
        </p:txBody>
      </p:sp>
      <p:pic>
        <p:nvPicPr>
          <p:cNvPr id="4" name="Imagen 3"/>
          <p:cNvPicPr>
            <a:picLocks noChangeAspect="1"/>
          </p:cNvPicPr>
          <p:nvPr/>
        </p:nvPicPr>
        <p:blipFill>
          <a:blip r:embed="rId2"/>
          <a:stretch>
            <a:fillRect/>
          </a:stretch>
        </p:blipFill>
        <p:spPr>
          <a:xfrm>
            <a:off x="3841506" y="492002"/>
            <a:ext cx="4895850" cy="4467225"/>
          </a:xfrm>
          <a:prstGeom prst="rect">
            <a:avLst/>
          </a:prstGeom>
        </p:spPr>
      </p:pic>
    </p:spTree>
    <p:extLst>
      <p:ext uri="{BB962C8B-B14F-4D97-AF65-F5344CB8AC3E}">
        <p14:creationId xmlns:p14="http://schemas.microsoft.com/office/powerpoint/2010/main" val="19421322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20675"/>
            <a:ext cx="10515600" cy="1325563"/>
          </a:xfrm>
        </p:spPr>
        <p:txBody>
          <a:bodyPr/>
          <a:lstStyle/>
          <a:p>
            <a:r>
              <a:rPr lang="es-MX" dirty="0" smtClean="0"/>
              <a:t>Accediendo a los códigos de condición 2</a:t>
            </a:r>
            <a:endParaRPr lang="es-MX" dirty="0"/>
          </a:p>
        </p:txBody>
      </p:sp>
      <p:sp>
        <p:nvSpPr>
          <p:cNvPr id="3" name="Marcador de contenido 2"/>
          <p:cNvSpPr>
            <a:spLocks noGrp="1"/>
          </p:cNvSpPr>
          <p:nvPr>
            <p:ph idx="1"/>
          </p:nvPr>
        </p:nvSpPr>
        <p:spPr>
          <a:xfrm>
            <a:off x="838200" y="1004888"/>
            <a:ext cx="10515600" cy="4926867"/>
          </a:xfrm>
        </p:spPr>
        <p:txBody>
          <a:bodyPr>
            <a:normAutofit fontScale="70000" lnSpcReduction="20000"/>
          </a:bodyPr>
          <a:lstStyle/>
          <a:p>
            <a:pPr marL="0" indent="0">
              <a:buNone/>
            </a:pPr>
            <a:r>
              <a:rPr lang="es-MX" dirty="0" smtClean="0"/>
              <a:t>Aunque todas las operaciones aritméticas establecen los códigos de condición, las descripciones de los diferentes comandos set aplican al caso donde se ha ejecutado una  instrucción de comparación, estableciendo los códigos de condición de acuerdo al cálculo t=a-b. Por ejemplo, considere la instrucción sete, o “Set </a:t>
            </a:r>
            <a:r>
              <a:rPr lang="es-MX" dirty="0" err="1" smtClean="0"/>
              <a:t>when</a:t>
            </a:r>
            <a:r>
              <a:rPr lang="es-MX" dirty="0" smtClean="0"/>
              <a:t> </a:t>
            </a:r>
            <a:r>
              <a:rPr lang="es-MX" dirty="0" err="1" smtClean="0"/>
              <a:t>equal</a:t>
            </a:r>
            <a:r>
              <a:rPr lang="es-MX" dirty="0" smtClean="0"/>
              <a:t>.” Cuando a=b, tendremos t=0, y por lo tanto la bandera </a:t>
            </a:r>
            <a:r>
              <a:rPr lang="es-MX" dirty="0" err="1" smtClean="0"/>
              <a:t>zero</a:t>
            </a:r>
            <a:r>
              <a:rPr lang="es-MX" dirty="0" smtClean="0"/>
              <a:t> indica igualdad. </a:t>
            </a:r>
          </a:p>
          <a:p>
            <a:pPr marL="0" indent="0">
              <a:buNone/>
            </a:pPr>
            <a:endParaRPr lang="es-MX" dirty="0"/>
          </a:p>
          <a:p>
            <a:pPr marL="0" indent="0">
              <a:buNone/>
            </a:pPr>
            <a:r>
              <a:rPr lang="es-MX" dirty="0" smtClean="0"/>
              <a:t>Similarmente, considere el testeo de una comparación con signo con la instrucción </a:t>
            </a:r>
            <a:r>
              <a:rPr lang="es-MX" dirty="0" err="1" smtClean="0"/>
              <a:t>setl</a:t>
            </a:r>
            <a:r>
              <a:rPr lang="es-MX" dirty="0" smtClean="0"/>
              <a:t>, o “Set </a:t>
            </a:r>
            <a:r>
              <a:rPr lang="es-MX" dirty="0" err="1" smtClean="0"/>
              <a:t>when</a:t>
            </a:r>
            <a:r>
              <a:rPr lang="es-MX" dirty="0" smtClean="0"/>
              <a:t> </a:t>
            </a:r>
            <a:r>
              <a:rPr lang="es-MX" dirty="0" err="1" smtClean="0"/>
              <a:t>less</a:t>
            </a:r>
            <a:r>
              <a:rPr lang="es-MX" dirty="0" smtClean="0"/>
              <a:t>.” Cuando a y b están en la forma de complemento a dos, entonces para a&lt;b tendremos a-b&lt;0 si se calculara la verdadera diferencia. Cuando no hay </a:t>
            </a:r>
            <a:r>
              <a:rPr lang="es-MX" dirty="0" err="1" smtClean="0"/>
              <a:t>sobreflujo</a:t>
            </a:r>
            <a:r>
              <a:rPr lang="es-MX" dirty="0" smtClean="0"/>
              <a:t>, esto sería indicado teniendo la bandera de signo establecida. Cuando hay </a:t>
            </a:r>
            <a:r>
              <a:rPr lang="es-MX" dirty="0" err="1" smtClean="0"/>
              <a:t>sobreflujo</a:t>
            </a:r>
            <a:r>
              <a:rPr lang="es-MX" dirty="0" smtClean="0"/>
              <a:t> positivo, porque a-b es un número positivo grande, sin embargo, tendremos t&lt;0. Cuando hay </a:t>
            </a:r>
            <a:r>
              <a:rPr lang="es-MX" dirty="0" err="1" smtClean="0"/>
              <a:t>sobreflujo</a:t>
            </a:r>
            <a:r>
              <a:rPr lang="es-MX" dirty="0" smtClean="0"/>
              <a:t> negativo, porque a-b es un número negativo pequeño, tendremos t&gt;0. En cualquier caso, la bandera de signo indicará lo opuesto del signo de la verdadera diferencia. Por lo tanto, el OR-EXCLUSIVO de los bits de </a:t>
            </a:r>
            <a:r>
              <a:rPr lang="es-MX" dirty="0" err="1" smtClean="0"/>
              <a:t>sobreflujo</a:t>
            </a:r>
            <a:r>
              <a:rPr lang="es-MX" dirty="0" smtClean="0"/>
              <a:t> y de signo proporcionan una prueba para saber si a&lt;b. Las otras pruebas de comparaciones con signo están basadas en otras combinaciones de SF ^ OF  y ZF.</a:t>
            </a:r>
          </a:p>
          <a:p>
            <a:pPr marL="0" indent="0">
              <a:buNone/>
            </a:pPr>
            <a:endParaRPr lang="es-MX" dirty="0" smtClean="0"/>
          </a:p>
          <a:p>
            <a:pPr marL="0" indent="0">
              <a:buNone/>
            </a:pPr>
            <a:r>
              <a:rPr lang="es-MX" dirty="0" smtClean="0"/>
              <a:t>Para testear otras comparaciones sin signo, la bandera </a:t>
            </a:r>
            <a:r>
              <a:rPr lang="es-MX" dirty="0" err="1" smtClean="0"/>
              <a:t>carry</a:t>
            </a:r>
            <a:r>
              <a:rPr lang="es-MX" dirty="0" smtClean="0"/>
              <a:t> será establecida por la instrucción </a:t>
            </a:r>
            <a:r>
              <a:rPr lang="es-MX" dirty="0" err="1" smtClean="0"/>
              <a:t>cmpl</a:t>
            </a:r>
            <a:r>
              <a:rPr lang="es-MX" dirty="0" smtClean="0"/>
              <a:t> cuando la diferencia entera a-b de argumentos sin signo a y b sería negativa, esto es, cuando (</a:t>
            </a:r>
            <a:r>
              <a:rPr lang="es-MX" dirty="0" err="1" smtClean="0"/>
              <a:t>unsigned</a:t>
            </a:r>
            <a:r>
              <a:rPr lang="es-MX" dirty="0" smtClean="0"/>
              <a:t>) a &lt; (</a:t>
            </a:r>
            <a:r>
              <a:rPr lang="es-MX" dirty="0" err="1" smtClean="0"/>
              <a:t>unsigned</a:t>
            </a:r>
            <a:r>
              <a:rPr lang="es-MX" dirty="0" smtClean="0"/>
              <a:t>)b. Entonces esas pruebas usan combinaciones  de las banderas </a:t>
            </a:r>
            <a:r>
              <a:rPr lang="es-MX" dirty="0" err="1" smtClean="0"/>
              <a:t>carry</a:t>
            </a:r>
            <a:r>
              <a:rPr lang="es-MX" dirty="0" smtClean="0"/>
              <a:t> y </a:t>
            </a:r>
            <a:r>
              <a:rPr lang="es-MX" dirty="0" err="1" smtClean="0"/>
              <a:t>zero</a:t>
            </a:r>
            <a:r>
              <a:rPr lang="es-MX" dirty="0" smtClean="0"/>
              <a:t>. </a:t>
            </a:r>
          </a:p>
          <a:p>
            <a:pPr marL="0" indent="0">
              <a:buNone/>
            </a:pPr>
            <a:endParaRPr lang="es-MX" dirty="0"/>
          </a:p>
        </p:txBody>
      </p:sp>
    </p:spTree>
    <p:extLst>
      <p:ext uri="{BB962C8B-B14F-4D97-AF65-F5344CB8AC3E}">
        <p14:creationId xmlns:p14="http://schemas.microsoft.com/office/powerpoint/2010/main" val="7743180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03090"/>
            <a:ext cx="10515600" cy="1325563"/>
          </a:xfrm>
        </p:spPr>
        <p:txBody>
          <a:bodyPr/>
          <a:lstStyle/>
          <a:p>
            <a:r>
              <a:rPr lang="es-MX" dirty="0" smtClean="0"/>
              <a:t>Instrucciones de salto y sus codificaciones</a:t>
            </a:r>
            <a:endParaRPr lang="es-MX" dirty="0"/>
          </a:p>
        </p:txBody>
      </p:sp>
      <p:pic>
        <p:nvPicPr>
          <p:cNvPr id="4" name="Marcador de contenido 3"/>
          <p:cNvPicPr>
            <a:picLocks noGrp="1" noChangeAspect="1"/>
          </p:cNvPicPr>
          <p:nvPr>
            <p:ph idx="1"/>
          </p:nvPr>
        </p:nvPicPr>
        <p:blipFill>
          <a:blip r:embed="rId2"/>
          <a:stretch>
            <a:fillRect/>
          </a:stretch>
        </p:blipFill>
        <p:spPr>
          <a:xfrm>
            <a:off x="2524125" y="740813"/>
            <a:ext cx="7143750" cy="3848100"/>
          </a:xfrm>
          <a:prstGeom prst="rect">
            <a:avLst/>
          </a:prstGeom>
        </p:spPr>
      </p:pic>
      <p:sp>
        <p:nvSpPr>
          <p:cNvPr id="5" name="CuadroTexto 4"/>
          <p:cNvSpPr txBox="1"/>
          <p:nvPr/>
        </p:nvSpPr>
        <p:spPr>
          <a:xfrm>
            <a:off x="1002323" y="4976445"/>
            <a:ext cx="10093569" cy="1569660"/>
          </a:xfrm>
          <a:prstGeom prst="rect">
            <a:avLst/>
          </a:prstGeom>
          <a:noFill/>
        </p:spPr>
        <p:txBody>
          <a:bodyPr wrap="square" rtlCol="0">
            <a:spAutoFit/>
          </a:bodyPr>
          <a:lstStyle/>
          <a:p>
            <a:r>
              <a:rPr lang="es-MX" sz="2400" dirty="0" smtClean="0"/>
              <a:t>Figura 3.10 Las instrucciones </a:t>
            </a:r>
            <a:r>
              <a:rPr lang="es-MX" sz="2400" dirty="0" err="1" smtClean="0"/>
              <a:t>jump</a:t>
            </a:r>
            <a:r>
              <a:rPr lang="es-MX" sz="2400" dirty="0" smtClean="0"/>
              <a:t>. Estas instrucciones saltan a un destino etiquetado cuando la condición de salto se cumple. Algunas instrucciones tienen “sinónimos,” nombres alternos para las mismas instrucciones de máquina.</a:t>
            </a:r>
            <a:endParaRPr lang="es-MX" sz="2400" dirty="0"/>
          </a:p>
        </p:txBody>
      </p:sp>
    </p:spTree>
    <p:extLst>
      <p:ext uri="{BB962C8B-B14F-4D97-AF65-F5344CB8AC3E}">
        <p14:creationId xmlns:p14="http://schemas.microsoft.com/office/powerpoint/2010/main" val="29634006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08643"/>
            <a:ext cx="10515600" cy="1325563"/>
          </a:xfrm>
        </p:spPr>
        <p:txBody>
          <a:bodyPr/>
          <a:lstStyle/>
          <a:p>
            <a:r>
              <a:rPr lang="es-MX" dirty="0" smtClean="0"/>
              <a:t>Instrucciones de salto y sus codificaciones</a:t>
            </a:r>
            <a:endParaRPr lang="es-MX" dirty="0"/>
          </a:p>
        </p:txBody>
      </p:sp>
      <p:sp>
        <p:nvSpPr>
          <p:cNvPr id="3" name="Marcador de contenido 2"/>
          <p:cNvSpPr>
            <a:spLocks noGrp="1"/>
          </p:cNvSpPr>
          <p:nvPr>
            <p:ph idx="1"/>
          </p:nvPr>
        </p:nvSpPr>
        <p:spPr>
          <a:xfrm>
            <a:off x="838200" y="622467"/>
            <a:ext cx="10515600" cy="5585828"/>
          </a:xfrm>
        </p:spPr>
        <p:txBody>
          <a:bodyPr>
            <a:normAutofit lnSpcReduction="10000"/>
          </a:bodyPr>
          <a:lstStyle/>
          <a:p>
            <a:pPr marL="0" indent="0">
              <a:buNone/>
            </a:pPr>
            <a:r>
              <a:rPr lang="es-MX" dirty="0" smtClean="0"/>
              <a:t>Una instrucción de salto puede hacer que la ejecución de un programa se mueva a una posición completamente nueva en el programa. Los destinos de salto son generalmente indicados por una etiqueta. Considere la siguiente secuencia de código ensamblador:</a:t>
            </a:r>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a:p>
          <a:p>
            <a:pPr marL="0" indent="0">
              <a:buNone/>
            </a:pPr>
            <a:r>
              <a:rPr lang="es-MX" dirty="0" smtClean="0"/>
              <a:t>La instrucción </a:t>
            </a:r>
            <a:r>
              <a:rPr lang="es-MX" dirty="0" err="1" smtClean="0"/>
              <a:t>jmp</a:t>
            </a:r>
            <a:r>
              <a:rPr lang="es-MX" dirty="0" smtClean="0"/>
              <a:t>  .L1  causará que el programa se salte la instrucción </a:t>
            </a:r>
            <a:r>
              <a:rPr lang="es-MX" dirty="0" err="1" smtClean="0"/>
              <a:t>movl</a:t>
            </a:r>
            <a:r>
              <a:rPr lang="es-MX" dirty="0" smtClean="0"/>
              <a:t> para continuar la ejecución de la instrucción </a:t>
            </a:r>
            <a:r>
              <a:rPr lang="es-MX" dirty="0" err="1" smtClean="0"/>
              <a:t>popl</a:t>
            </a:r>
            <a:r>
              <a:rPr lang="es-MX" dirty="0" smtClean="0"/>
              <a:t>. Al generar el archivo de código objeto, el ensamblador determina las direcciones de todas las instrucciones etiquetadas y codifica los </a:t>
            </a:r>
            <a:r>
              <a:rPr lang="es-MX" dirty="0" err="1" smtClean="0"/>
              <a:t>jump</a:t>
            </a:r>
            <a:r>
              <a:rPr lang="es-MX" dirty="0" smtClean="0"/>
              <a:t> targets (las direcciones de las instrucciones destino) como parte de las instrucciones de salto.</a:t>
            </a:r>
          </a:p>
          <a:p>
            <a:pPr marL="0" indent="0">
              <a:buNone/>
            </a:pPr>
            <a:endParaRPr lang="es-MX" dirty="0" smtClean="0"/>
          </a:p>
          <a:p>
            <a:pPr marL="0" indent="0">
              <a:buNone/>
            </a:pPr>
            <a:endParaRPr lang="es-MX" dirty="0"/>
          </a:p>
        </p:txBody>
      </p:sp>
      <p:pic>
        <p:nvPicPr>
          <p:cNvPr id="4" name="Imagen 3"/>
          <p:cNvPicPr>
            <a:picLocks noChangeAspect="1"/>
          </p:cNvPicPr>
          <p:nvPr/>
        </p:nvPicPr>
        <p:blipFill>
          <a:blip r:embed="rId2"/>
          <a:stretch>
            <a:fillRect/>
          </a:stretch>
        </p:blipFill>
        <p:spPr>
          <a:xfrm>
            <a:off x="687305" y="2322596"/>
            <a:ext cx="9451306" cy="1290011"/>
          </a:xfrm>
          <a:prstGeom prst="rect">
            <a:avLst/>
          </a:prstGeom>
        </p:spPr>
      </p:pic>
    </p:spTree>
    <p:extLst>
      <p:ext uri="{BB962C8B-B14F-4D97-AF65-F5344CB8AC3E}">
        <p14:creationId xmlns:p14="http://schemas.microsoft.com/office/powerpoint/2010/main" val="14421052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24685"/>
            <a:ext cx="10515600" cy="1325563"/>
          </a:xfrm>
        </p:spPr>
        <p:txBody>
          <a:bodyPr/>
          <a:lstStyle/>
          <a:p>
            <a:r>
              <a:rPr lang="es-MX" dirty="0" smtClean="0"/>
              <a:t>Instrucciones de salto y sus codificaciones</a:t>
            </a:r>
            <a:endParaRPr lang="es-MX" dirty="0"/>
          </a:p>
        </p:txBody>
      </p:sp>
      <p:sp>
        <p:nvSpPr>
          <p:cNvPr id="3" name="Marcador de contenido 2"/>
          <p:cNvSpPr>
            <a:spLocks noGrp="1"/>
          </p:cNvSpPr>
          <p:nvPr>
            <p:ph idx="1"/>
          </p:nvPr>
        </p:nvSpPr>
        <p:spPr>
          <a:xfrm>
            <a:off x="838200" y="670592"/>
            <a:ext cx="10515600" cy="5521659"/>
          </a:xfrm>
        </p:spPr>
        <p:txBody>
          <a:bodyPr>
            <a:normAutofit fontScale="85000" lnSpcReduction="20000"/>
          </a:bodyPr>
          <a:lstStyle/>
          <a:p>
            <a:pPr marL="0" indent="0">
              <a:buNone/>
            </a:pPr>
            <a:r>
              <a:rPr lang="es-MX" dirty="0" smtClean="0"/>
              <a:t>La instrucción </a:t>
            </a:r>
            <a:r>
              <a:rPr lang="es-MX" dirty="0" err="1" smtClean="0"/>
              <a:t>jmp</a:t>
            </a:r>
            <a:r>
              <a:rPr lang="es-MX" dirty="0" smtClean="0"/>
              <a:t> salta incondicionalmente. Puede ser un salto directo, donde el </a:t>
            </a:r>
            <a:r>
              <a:rPr lang="es-MX" dirty="0" err="1" smtClean="0"/>
              <a:t>jump</a:t>
            </a:r>
            <a:r>
              <a:rPr lang="es-MX" dirty="0" smtClean="0"/>
              <a:t> target es codificado como parte de la instrucción, o un salto indirecto, donde el </a:t>
            </a:r>
            <a:r>
              <a:rPr lang="es-MX" dirty="0" err="1" smtClean="0"/>
              <a:t>jump</a:t>
            </a:r>
            <a:r>
              <a:rPr lang="es-MX" dirty="0" smtClean="0"/>
              <a:t> target es leído de un registro o de una localidad de memoria. Los saltos directos son escritos en ensamblador dando una etiqueta como el </a:t>
            </a:r>
            <a:r>
              <a:rPr lang="es-MX" dirty="0" err="1" smtClean="0"/>
              <a:t>jump</a:t>
            </a:r>
            <a:r>
              <a:rPr lang="es-MX" dirty="0" smtClean="0"/>
              <a:t> target, por ejemplo, la etiqueta .L1 en el código de la diapositiva anterior. Los saltos indirectos son escritos usando ‘*’ seguido de un especificador operando usando la misma sintaxis que se usa para la instrucción </a:t>
            </a:r>
            <a:r>
              <a:rPr lang="es-MX" dirty="0" err="1" smtClean="0"/>
              <a:t>movl</a:t>
            </a:r>
            <a:r>
              <a:rPr lang="es-MX" dirty="0" smtClean="0"/>
              <a:t>. Como ejemplos, la instrucción</a:t>
            </a:r>
          </a:p>
          <a:p>
            <a:pPr marL="0" indent="0">
              <a:buNone/>
            </a:pPr>
            <a:r>
              <a:rPr lang="es-MX" dirty="0" err="1" smtClean="0"/>
              <a:t>jmp</a:t>
            </a:r>
            <a:r>
              <a:rPr lang="es-MX" dirty="0" smtClean="0"/>
              <a:t> *%</a:t>
            </a:r>
            <a:r>
              <a:rPr lang="es-MX" dirty="0" err="1" smtClean="0"/>
              <a:t>eax</a:t>
            </a:r>
            <a:endParaRPr lang="es-MX" dirty="0" smtClean="0"/>
          </a:p>
          <a:p>
            <a:pPr marL="0" indent="0">
              <a:buNone/>
            </a:pPr>
            <a:r>
              <a:rPr lang="es-MX" dirty="0" smtClean="0"/>
              <a:t>usa el valor en el registro %</a:t>
            </a:r>
            <a:r>
              <a:rPr lang="es-MX" dirty="0" err="1" smtClean="0"/>
              <a:t>eax</a:t>
            </a:r>
            <a:r>
              <a:rPr lang="es-MX" dirty="0" smtClean="0"/>
              <a:t> como el </a:t>
            </a:r>
            <a:r>
              <a:rPr lang="es-MX" dirty="0" err="1" smtClean="0"/>
              <a:t>jump</a:t>
            </a:r>
            <a:r>
              <a:rPr lang="es-MX" dirty="0" smtClean="0"/>
              <a:t> target, mientras que</a:t>
            </a:r>
          </a:p>
          <a:p>
            <a:pPr marL="0" indent="0">
              <a:buNone/>
            </a:pPr>
            <a:r>
              <a:rPr lang="es-MX" dirty="0" err="1" smtClean="0"/>
              <a:t>jmp</a:t>
            </a:r>
            <a:r>
              <a:rPr lang="es-MX" dirty="0" smtClean="0"/>
              <a:t> *(%</a:t>
            </a:r>
            <a:r>
              <a:rPr lang="es-MX" dirty="0" err="1" smtClean="0"/>
              <a:t>eax</a:t>
            </a:r>
            <a:r>
              <a:rPr lang="es-MX" dirty="0" smtClean="0"/>
              <a:t>)</a:t>
            </a:r>
          </a:p>
          <a:p>
            <a:pPr marL="0" indent="0">
              <a:buNone/>
            </a:pPr>
            <a:r>
              <a:rPr lang="es-MX" dirty="0" smtClean="0"/>
              <a:t>lee el </a:t>
            </a:r>
            <a:r>
              <a:rPr lang="es-MX" dirty="0" err="1" smtClean="0"/>
              <a:t>jump</a:t>
            </a:r>
            <a:r>
              <a:rPr lang="es-MX" dirty="0" smtClean="0"/>
              <a:t> target de la memoria, usando el valor en %</a:t>
            </a:r>
            <a:r>
              <a:rPr lang="es-MX" dirty="0" err="1" smtClean="0"/>
              <a:t>eax</a:t>
            </a:r>
            <a:r>
              <a:rPr lang="es-MX" dirty="0" smtClean="0"/>
              <a:t> como la dirección de lectura.</a:t>
            </a:r>
          </a:p>
          <a:p>
            <a:pPr marL="0" indent="0">
              <a:buNone/>
            </a:pPr>
            <a:r>
              <a:rPr lang="es-MX" dirty="0" smtClean="0"/>
              <a:t>Las otras instrucciones de salto saltan o continúan la ejecución del programa en la siguiente instrucción en la secuencia de código dependiendo de alguna combinación de los códigos de ejecución. Nótese que los nombres de esas instrucciones y las condiciones bajo las cuales se hace el salto coinciden con los nombres de las instrucciones set análogas. </a:t>
            </a:r>
            <a:r>
              <a:rPr lang="es-MX" dirty="0"/>
              <a:t>C</a:t>
            </a:r>
            <a:r>
              <a:rPr lang="es-MX" dirty="0" smtClean="0"/>
              <a:t>omo sucede con las instrucciones set, algunas de las instrucciones de máquina subyacentes tienen múltiples nombres.</a:t>
            </a:r>
            <a:endParaRPr lang="es-MX" dirty="0"/>
          </a:p>
        </p:txBody>
      </p:sp>
    </p:spTree>
    <p:extLst>
      <p:ext uri="{BB962C8B-B14F-4D97-AF65-F5344CB8AC3E}">
        <p14:creationId xmlns:p14="http://schemas.microsoft.com/office/powerpoint/2010/main" val="21600223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24686"/>
            <a:ext cx="10515600" cy="1325563"/>
          </a:xfrm>
        </p:spPr>
        <p:txBody>
          <a:bodyPr/>
          <a:lstStyle/>
          <a:p>
            <a:r>
              <a:rPr lang="es-MX" dirty="0" smtClean="0"/>
              <a:t>Instrucciones de salto y sus codificaciones</a:t>
            </a:r>
            <a:endParaRPr lang="es-MX" dirty="0"/>
          </a:p>
        </p:txBody>
      </p:sp>
      <p:sp>
        <p:nvSpPr>
          <p:cNvPr id="3" name="Marcador de contenido 2"/>
          <p:cNvSpPr>
            <a:spLocks noGrp="1"/>
          </p:cNvSpPr>
          <p:nvPr>
            <p:ph idx="1"/>
          </p:nvPr>
        </p:nvSpPr>
        <p:spPr>
          <a:xfrm>
            <a:off x="838200" y="670594"/>
            <a:ext cx="10515600" cy="4351338"/>
          </a:xfrm>
        </p:spPr>
        <p:txBody>
          <a:bodyPr>
            <a:normAutofit fontScale="92500" lnSpcReduction="20000"/>
          </a:bodyPr>
          <a:lstStyle/>
          <a:p>
            <a:pPr marL="0" indent="0">
              <a:buNone/>
            </a:pPr>
            <a:r>
              <a:rPr lang="es-MX" dirty="0" smtClean="0"/>
              <a:t>En el código </a:t>
            </a:r>
            <a:r>
              <a:rPr lang="es-MX" dirty="0" err="1" smtClean="0"/>
              <a:t>enamblador</a:t>
            </a:r>
            <a:r>
              <a:rPr lang="es-MX" dirty="0" smtClean="0"/>
              <a:t>, los </a:t>
            </a:r>
            <a:r>
              <a:rPr lang="es-MX" dirty="0" err="1" smtClean="0"/>
              <a:t>jump</a:t>
            </a:r>
            <a:r>
              <a:rPr lang="es-MX" dirty="0" smtClean="0"/>
              <a:t> targets se escriben usando etiquetas simbólicas. El ensamblador, y más tarde el enlazador, generan las codificaciones apropiadas para los </a:t>
            </a:r>
            <a:r>
              <a:rPr lang="es-MX" dirty="0" err="1" smtClean="0"/>
              <a:t>jump</a:t>
            </a:r>
            <a:r>
              <a:rPr lang="es-MX" dirty="0" smtClean="0"/>
              <a:t> targets. Existen diferentes codificaciones para saltos, una de estas, es la llamada PC-</a:t>
            </a:r>
            <a:r>
              <a:rPr lang="es-MX" dirty="0" err="1" smtClean="0"/>
              <a:t>relative</a:t>
            </a:r>
            <a:r>
              <a:rPr lang="es-MX" dirty="0" smtClean="0"/>
              <a:t>, en la que se codifica la diferencia entre las direcciones de la instrucción objetivo (target) y la dirección de la instrucción inmediatamente de la instrucción de salto. Esos </a:t>
            </a:r>
            <a:r>
              <a:rPr lang="es-MX" dirty="0" err="1" smtClean="0"/>
              <a:t>offsets</a:t>
            </a:r>
            <a:r>
              <a:rPr lang="es-MX" dirty="0" smtClean="0"/>
              <a:t> pueden ser codificados en uno, dos, o cuatro bytes. Un segundo método de codificación es dar una dirección “absoluta,” usando cuatro bytes para especificar directamente el target. El ensamblador y el enlazador seleccionan las codificaciones adecuadas de los destinos de salto.</a:t>
            </a:r>
          </a:p>
          <a:p>
            <a:pPr marL="0" indent="0">
              <a:buNone/>
            </a:pPr>
            <a:endParaRPr lang="es-MX" dirty="0"/>
          </a:p>
          <a:p>
            <a:pPr marL="0" indent="0">
              <a:buNone/>
            </a:pPr>
            <a:r>
              <a:rPr lang="es-MX" dirty="0" smtClean="0"/>
              <a:t>El siguiente fragmento de código (generado compilando un archivo </a:t>
            </a:r>
            <a:r>
              <a:rPr lang="es-MX" dirty="0" err="1" smtClean="0"/>
              <a:t>silly.c</a:t>
            </a:r>
            <a:r>
              <a:rPr lang="es-MX" dirty="0" smtClean="0"/>
              <a:t>) contiene dos saltos: </a:t>
            </a:r>
            <a:endParaRPr lang="es-MX" dirty="0"/>
          </a:p>
        </p:txBody>
      </p:sp>
    </p:spTree>
    <p:extLst>
      <p:ext uri="{BB962C8B-B14F-4D97-AF65-F5344CB8AC3E}">
        <p14:creationId xmlns:p14="http://schemas.microsoft.com/office/powerpoint/2010/main" val="10628820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08643"/>
            <a:ext cx="10515600" cy="1325563"/>
          </a:xfrm>
        </p:spPr>
        <p:txBody>
          <a:bodyPr/>
          <a:lstStyle/>
          <a:p>
            <a:r>
              <a:rPr lang="es-MX" dirty="0" smtClean="0"/>
              <a:t>Instrucciones de salto y sus codificaciones</a:t>
            </a:r>
            <a:endParaRPr lang="es-MX" dirty="0"/>
          </a:p>
        </p:txBody>
      </p:sp>
      <p:sp>
        <p:nvSpPr>
          <p:cNvPr id="3" name="Marcador de contenido 2"/>
          <p:cNvSpPr>
            <a:spLocks noGrp="1"/>
          </p:cNvSpPr>
          <p:nvPr>
            <p:ph idx="1"/>
          </p:nvPr>
        </p:nvSpPr>
        <p:spPr>
          <a:xfrm>
            <a:off x="385011" y="590383"/>
            <a:ext cx="11598442" cy="4125996"/>
          </a:xfrm>
        </p:spPr>
        <p:txBody>
          <a:bodyPr>
            <a:normAutofit fontScale="85000" lnSpcReduction="20000"/>
          </a:bodyPr>
          <a:lstStyle/>
          <a:p>
            <a:pPr marL="0" indent="0">
              <a:buNone/>
            </a:pPr>
            <a:r>
              <a:rPr lang="es-MX" dirty="0"/>
              <a:t>L</a:t>
            </a:r>
            <a:r>
              <a:rPr lang="es-MX" dirty="0" smtClean="0"/>
              <a:t>a instrucción </a:t>
            </a:r>
            <a:r>
              <a:rPr lang="es-MX" dirty="0" err="1" smtClean="0"/>
              <a:t>jle</a:t>
            </a:r>
            <a:r>
              <a:rPr lang="es-MX" dirty="0" smtClean="0"/>
              <a:t> en la línea 1 salta hacia adelante hacia una dirección más alta, mientras que la instrucción </a:t>
            </a:r>
            <a:r>
              <a:rPr lang="es-MX" dirty="0" err="1" smtClean="0"/>
              <a:t>jg</a:t>
            </a:r>
            <a:r>
              <a:rPr lang="es-MX" dirty="0" smtClean="0"/>
              <a:t> en la línea 8 salta hacia atrás hacia una dirección más baja.</a:t>
            </a:r>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smtClean="0"/>
          </a:p>
          <a:p>
            <a:pPr marL="0" indent="0">
              <a:buNone/>
            </a:pPr>
            <a:r>
              <a:rPr lang="es-MX" dirty="0" smtClean="0"/>
              <a:t>Nótese que la línea 2 es una directiva para el ensamblador que causa que la dirección de la siguiente instrucción comience en un múltiplo de 16, pero dejando un máximo de 7 bytes desperdiciados. Esta directiva busca permitir al procesador hacer un uso óptimo de la memoria cache de instrucciones.</a:t>
            </a:r>
          </a:p>
          <a:p>
            <a:pPr marL="0" indent="0">
              <a:buNone/>
            </a:pPr>
            <a:r>
              <a:rPr lang="es-MX" dirty="0" smtClean="0"/>
              <a:t>La versión desensamblada del formato “.o” generado por el ensamblador  es como sigue:</a:t>
            </a:r>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a:p>
          <a:p>
            <a:pPr marL="0" indent="0">
              <a:buNone/>
            </a:pPr>
            <a:endParaRPr lang="es-MX" dirty="0"/>
          </a:p>
        </p:txBody>
      </p:sp>
      <p:pic>
        <p:nvPicPr>
          <p:cNvPr id="4" name="Imagen 3"/>
          <p:cNvPicPr>
            <a:picLocks noChangeAspect="1"/>
          </p:cNvPicPr>
          <p:nvPr/>
        </p:nvPicPr>
        <p:blipFill>
          <a:blip r:embed="rId2"/>
          <a:stretch>
            <a:fillRect/>
          </a:stretch>
        </p:blipFill>
        <p:spPr>
          <a:xfrm>
            <a:off x="838200" y="1272696"/>
            <a:ext cx="6407913" cy="1717213"/>
          </a:xfrm>
          <a:prstGeom prst="rect">
            <a:avLst/>
          </a:prstGeom>
        </p:spPr>
      </p:pic>
      <p:pic>
        <p:nvPicPr>
          <p:cNvPr id="5" name="Imagen 4"/>
          <p:cNvPicPr>
            <a:picLocks noChangeAspect="1"/>
          </p:cNvPicPr>
          <p:nvPr/>
        </p:nvPicPr>
        <p:blipFill>
          <a:blip r:embed="rId3"/>
          <a:stretch>
            <a:fillRect/>
          </a:stretch>
        </p:blipFill>
        <p:spPr>
          <a:xfrm>
            <a:off x="838200" y="4716379"/>
            <a:ext cx="6810375" cy="1390650"/>
          </a:xfrm>
          <a:prstGeom prst="rect">
            <a:avLst/>
          </a:prstGeom>
        </p:spPr>
      </p:pic>
    </p:spTree>
    <p:extLst>
      <p:ext uri="{BB962C8B-B14F-4D97-AF65-F5344CB8AC3E}">
        <p14:creationId xmlns:p14="http://schemas.microsoft.com/office/powerpoint/2010/main" val="20542696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6212"/>
            <a:ext cx="10515600" cy="1325563"/>
          </a:xfrm>
        </p:spPr>
        <p:txBody>
          <a:bodyPr/>
          <a:lstStyle/>
          <a:p>
            <a:r>
              <a:rPr lang="es-MX" dirty="0"/>
              <a:t>Instrucciones de salto y sus codificaciones</a:t>
            </a:r>
          </a:p>
        </p:txBody>
      </p:sp>
      <p:sp>
        <p:nvSpPr>
          <p:cNvPr id="3" name="Marcador de contenido 2"/>
          <p:cNvSpPr>
            <a:spLocks noGrp="1"/>
          </p:cNvSpPr>
          <p:nvPr>
            <p:ph idx="1"/>
          </p:nvPr>
        </p:nvSpPr>
        <p:spPr>
          <a:xfrm>
            <a:off x="838200" y="831013"/>
            <a:ext cx="10515600" cy="5248945"/>
          </a:xfrm>
        </p:spPr>
        <p:txBody>
          <a:bodyPr>
            <a:normAutofit fontScale="70000" lnSpcReduction="20000"/>
          </a:bodyPr>
          <a:lstStyle/>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a:p>
          <a:p>
            <a:pPr marL="0" indent="0">
              <a:buNone/>
            </a:pPr>
            <a:r>
              <a:rPr lang="es-MX" dirty="0" smtClean="0"/>
              <a:t>La instrucción “lea  0x0(%</a:t>
            </a:r>
            <a:r>
              <a:rPr lang="es-MX" dirty="0" err="1" smtClean="0"/>
              <a:t>esi</a:t>
            </a:r>
            <a:r>
              <a:rPr lang="es-MX" dirty="0" smtClean="0"/>
              <a:t>), %</a:t>
            </a:r>
            <a:r>
              <a:rPr lang="es-MX" dirty="0" err="1" smtClean="0"/>
              <a:t>esi</a:t>
            </a:r>
            <a:r>
              <a:rPr lang="es-MX" dirty="0" smtClean="0"/>
              <a:t>” en la línea 2 no tiene efecto real. Sirve como una instrucción </a:t>
            </a:r>
            <a:r>
              <a:rPr lang="es-MX" dirty="0" err="1" smtClean="0"/>
              <a:t>nop</a:t>
            </a:r>
            <a:r>
              <a:rPr lang="es-MX" dirty="0" smtClean="0"/>
              <a:t> de 6 bytes de tal manera que siguiente instrucción (línea 3) tenga una dirección de inicio que es un múltiplo de 16.</a:t>
            </a:r>
          </a:p>
          <a:p>
            <a:pPr marL="0" indent="0">
              <a:buNone/>
            </a:pPr>
            <a:r>
              <a:rPr lang="es-MX" dirty="0" smtClean="0"/>
              <a:t>En las anotaciones generadas por el desensamblador en el lado derecho, los </a:t>
            </a:r>
            <a:r>
              <a:rPr lang="es-MX" dirty="0" err="1" smtClean="0"/>
              <a:t>jump</a:t>
            </a:r>
            <a:r>
              <a:rPr lang="es-MX" dirty="0" smtClean="0"/>
              <a:t> targets están indicados explícitamente como 0x1b para la instrucción 1 y 0x10 para la instrucción 7. Sin embargo, observando los bytes de  codificación, vemos que el target de la instrucción de salto 1 está codificada (en el segundo byte) como 0x11 (decimal 17). Sumando este número a 0xa (decimal 10), la dirección de la siguiente instrucción, obtenemos la dirección </a:t>
            </a:r>
            <a:r>
              <a:rPr lang="es-MX" dirty="0" err="1" smtClean="0"/>
              <a:t>jump</a:t>
            </a:r>
            <a:r>
              <a:rPr lang="es-MX" dirty="0" smtClean="0"/>
              <a:t> target 0x1b (decimal 27), la dirección de la instrucción 8.</a:t>
            </a:r>
          </a:p>
          <a:p>
            <a:pPr marL="0" indent="0">
              <a:buNone/>
            </a:pPr>
            <a:r>
              <a:rPr lang="es-MX" dirty="0" smtClean="0"/>
              <a:t>Similarmente, el target de la instrucción de salto 7 está codificado como 0xf5 (decimal -11) usando un solo byte, representación de complemento a dos. Sumando este número a 0x1b (decimal 27), la dirección de la instrucción 8, obtenemos 0x10 (decimal 16), la dirección de la instrucción 3.</a:t>
            </a:r>
            <a:endParaRPr lang="es-MX" dirty="0"/>
          </a:p>
        </p:txBody>
      </p:sp>
      <p:pic>
        <p:nvPicPr>
          <p:cNvPr id="4" name="Imagen 3"/>
          <p:cNvPicPr>
            <a:picLocks noChangeAspect="1"/>
          </p:cNvPicPr>
          <p:nvPr/>
        </p:nvPicPr>
        <p:blipFill>
          <a:blip r:embed="rId2"/>
          <a:stretch>
            <a:fillRect/>
          </a:stretch>
        </p:blipFill>
        <p:spPr>
          <a:xfrm>
            <a:off x="838200" y="542256"/>
            <a:ext cx="9678720" cy="1976354"/>
          </a:xfrm>
          <a:prstGeom prst="rect">
            <a:avLst/>
          </a:prstGeom>
        </p:spPr>
      </p:pic>
    </p:spTree>
    <p:extLst>
      <p:ext uri="{BB962C8B-B14F-4D97-AF65-F5344CB8AC3E}">
        <p14:creationId xmlns:p14="http://schemas.microsoft.com/office/powerpoint/2010/main" val="30131170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40728"/>
            <a:ext cx="10515600" cy="1325563"/>
          </a:xfrm>
        </p:spPr>
        <p:txBody>
          <a:bodyPr/>
          <a:lstStyle/>
          <a:p>
            <a:r>
              <a:rPr lang="es-MX" dirty="0"/>
              <a:t>Instrucciones de salto y sus codificaciones</a:t>
            </a:r>
          </a:p>
        </p:txBody>
      </p:sp>
      <p:sp>
        <p:nvSpPr>
          <p:cNvPr id="3" name="Marcador de contenido 2"/>
          <p:cNvSpPr>
            <a:spLocks noGrp="1"/>
          </p:cNvSpPr>
          <p:nvPr>
            <p:ph idx="1"/>
          </p:nvPr>
        </p:nvSpPr>
        <p:spPr>
          <a:xfrm>
            <a:off x="838200" y="574340"/>
            <a:ext cx="10515600" cy="5762291"/>
          </a:xfrm>
        </p:spPr>
        <p:txBody>
          <a:bodyPr>
            <a:normAutofit fontScale="77500" lnSpcReduction="20000"/>
          </a:bodyPr>
          <a:lstStyle/>
          <a:p>
            <a:pPr marL="0" indent="0">
              <a:buNone/>
            </a:pPr>
            <a:r>
              <a:rPr lang="es-MX" dirty="0" smtClean="0"/>
              <a:t>Lo siguiente muestra la versión desensamblada del programa después del enlazado:</a:t>
            </a:r>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r>
              <a:rPr lang="es-MX" dirty="0" smtClean="0"/>
              <a:t>Las instrucciones han sido relocalizadas a diferentes direcciones, pero las codificaciones de los </a:t>
            </a:r>
            <a:r>
              <a:rPr lang="es-MX" dirty="0" err="1" smtClean="0"/>
              <a:t>jump</a:t>
            </a:r>
            <a:r>
              <a:rPr lang="es-MX" dirty="0" smtClean="0"/>
              <a:t> targets en las líneas 1 y 7 permanecen sin cambio. Utilizando codificación PC-</a:t>
            </a:r>
            <a:r>
              <a:rPr lang="es-MX" dirty="0" err="1" smtClean="0"/>
              <a:t>relative</a:t>
            </a:r>
            <a:r>
              <a:rPr lang="es-MX" dirty="0" smtClean="0"/>
              <a:t> de los </a:t>
            </a:r>
            <a:r>
              <a:rPr lang="es-MX" dirty="0" err="1" smtClean="0"/>
              <a:t>jump</a:t>
            </a:r>
            <a:r>
              <a:rPr lang="es-MX" dirty="0" smtClean="0"/>
              <a:t> targets, las instrucciones pueden ser codificadas de forma compacta (requiriendo solo dos bytes), y el código puede ser recorrido (sin tener que modificarlo) a diferentes posiciones en la memoria.</a:t>
            </a:r>
          </a:p>
          <a:p>
            <a:pPr marL="0" indent="0">
              <a:buNone/>
            </a:pPr>
            <a:endParaRPr lang="es-MX" dirty="0"/>
          </a:p>
          <a:p>
            <a:pPr marL="0" indent="0">
              <a:buNone/>
            </a:pPr>
            <a:r>
              <a:rPr lang="es-MX" dirty="0" smtClean="0"/>
              <a:t>Para implementar las construcciones de control de C, el compilador debe usar los diferentes tipos de instrucciones de salto. En las siguientes diapositivas se revisarán las construcciones más comunes, comenzando con las ramificaciones condicionales simples hasta llegar a los ciclos y </a:t>
            </a:r>
            <a:r>
              <a:rPr lang="es-MX" dirty="0" err="1" smtClean="0"/>
              <a:t>senetencias</a:t>
            </a:r>
            <a:r>
              <a:rPr lang="es-MX" dirty="0" smtClean="0"/>
              <a:t> </a:t>
            </a:r>
            <a:r>
              <a:rPr lang="es-MX" dirty="0" err="1" smtClean="0"/>
              <a:t>switch</a:t>
            </a:r>
            <a:r>
              <a:rPr lang="es-MX" dirty="0" smtClean="0"/>
              <a:t>.</a:t>
            </a:r>
            <a:endParaRPr lang="es-MX" dirty="0"/>
          </a:p>
        </p:txBody>
      </p:sp>
      <p:pic>
        <p:nvPicPr>
          <p:cNvPr id="4" name="Imagen 3"/>
          <p:cNvPicPr>
            <a:picLocks noChangeAspect="1"/>
          </p:cNvPicPr>
          <p:nvPr/>
        </p:nvPicPr>
        <p:blipFill>
          <a:blip r:embed="rId2"/>
          <a:stretch>
            <a:fillRect/>
          </a:stretch>
        </p:blipFill>
        <p:spPr>
          <a:xfrm>
            <a:off x="636207" y="1168610"/>
            <a:ext cx="9233949" cy="1975936"/>
          </a:xfrm>
          <a:prstGeom prst="rect">
            <a:avLst/>
          </a:prstGeom>
        </p:spPr>
      </p:pic>
    </p:spTree>
    <p:extLst>
      <p:ext uri="{BB962C8B-B14F-4D97-AF65-F5344CB8AC3E}">
        <p14:creationId xmlns:p14="http://schemas.microsoft.com/office/powerpoint/2010/main" val="27468690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38259"/>
            <a:ext cx="10515600" cy="1325563"/>
          </a:xfrm>
        </p:spPr>
        <p:txBody>
          <a:bodyPr/>
          <a:lstStyle/>
          <a:p>
            <a:r>
              <a:rPr lang="es-MX" dirty="0" smtClean="0"/>
              <a:t>Traducción de ramificaciones condicionales</a:t>
            </a:r>
            <a:endParaRPr lang="es-MX" dirty="0"/>
          </a:p>
        </p:txBody>
      </p:sp>
      <p:sp>
        <p:nvSpPr>
          <p:cNvPr id="3" name="Marcador de contenido 2"/>
          <p:cNvSpPr>
            <a:spLocks noGrp="1"/>
          </p:cNvSpPr>
          <p:nvPr>
            <p:ph idx="1"/>
          </p:nvPr>
        </p:nvSpPr>
        <p:spPr>
          <a:xfrm>
            <a:off x="838200" y="577118"/>
            <a:ext cx="10515600" cy="4351338"/>
          </a:xfrm>
        </p:spPr>
        <p:txBody>
          <a:bodyPr>
            <a:normAutofit fontScale="85000" lnSpcReduction="20000"/>
          </a:bodyPr>
          <a:lstStyle/>
          <a:p>
            <a:pPr marL="0" indent="0">
              <a:buNone/>
            </a:pPr>
            <a:r>
              <a:rPr lang="es-MX" dirty="0" smtClean="0"/>
              <a:t>Las sentencias condicionales en C son implementadas usando combinaciones de saltos condicionales y saltos incondicionales. Por ejemplo, la </a:t>
            </a:r>
            <a:r>
              <a:rPr lang="es-MX" b="1" dirty="0" smtClean="0"/>
              <a:t>Figura 3.11 </a:t>
            </a:r>
            <a:r>
              <a:rPr lang="es-MX" dirty="0" smtClean="0"/>
              <a:t>muestra el código C para una función que calcula el valor absoluto de la diferencia de dos números (a). GCC genera el código ensamblador mostrado como (c). En la misma Figura, se muestra una versión llamada </a:t>
            </a:r>
            <a:r>
              <a:rPr lang="es-MX" dirty="0" err="1" smtClean="0"/>
              <a:t>gotodiff</a:t>
            </a:r>
            <a:r>
              <a:rPr lang="es-MX" dirty="0" smtClean="0"/>
              <a:t> (b), que sigue más cercanamente el flujo de control del código en ensamblador. Esta versión usa la sentencia </a:t>
            </a:r>
            <a:r>
              <a:rPr lang="es-MX" dirty="0" err="1" smtClean="0"/>
              <a:t>goto</a:t>
            </a:r>
            <a:r>
              <a:rPr lang="es-MX" dirty="0" smtClean="0"/>
              <a:t> de C, la cual es similar al salto incondicional de lenguaje ensamblador. La sentencia </a:t>
            </a:r>
            <a:r>
              <a:rPr lang="es-MX" dirty="0" err="1" smtClean="0"/>
              <a:t>goto</a:t>
            </a:r>
            <a:r>
              <a:rPr lang="es-MX" dirty="0" smtClean="0"/>
              <a:t> </a:t>
            </a:r>
            <a:r>
              <a:rPr lang="es-MX" dirty="0" err="1" smtClean="0"/>
              <a:t>less</a:t>
            </a:r>
            <a:r>
              <a:rPr lang="es-MX" dirty="0" smtClean="0"/>
              <a:t> en la línea 6 causa un salto a la etiqueta </a:t>
            </a:r>
            <a:r>
              <a:rPr lang="es-MX" b="1" dirty="0" err="1" smtClean="0"/>
              <a:t>less</a:t>
            </a:r>
            <a:r>
              <a:rPr lang="es-MX" dirty="0" smtClean="0"/>
              <a:t> en la línea 8, saltándose la sentencia en la línea 7. </a:t>
            </a:r>
          </a:p>
          <a:p>
            <a:pPr marL="0" indent="0">
              <a:buNone/>
            </a:pPr>
            <a:r>
              <a:rPr lang="es-MX" dirty="0" smtClean="0"/>
              <a:t>La implementación de código ensamblador primero compara los dos </a:t>
            </a:r>
            <a:r>
              <a:rPr lang="es-MX" dirty="0" err="1" smtClean="0"/>
              <a:t>operandos</a:t>
            </a:r>
            <a:r>
              <a:rPr lang="es-MX" dirty="0" smtClean="0"/>
              <a:t> (línea 3), estableciendo los códigos de condición. Si el resultado de la comparación indica que x es menor que y, entonces salta al bloque de código que calcula y-x (línea 9). En caso contrario, continúa con la ejecución del código y calcula x-y (líneas 5 y 6). En ambos casos, el resultado calculado es almacenado en el registro %</a:t>
            </a:r>
            <a:r>
              <a:rPr lang="es-MX" dirty="0" err="1" smtClean="0"/>
              <a:t>eax</a:t>
            </a:r>
            <a:r>
              <a:rPr lang="es-MX" dirty="0" smtClean="0"/>
              <a:t>.</a:t>
            </a:r>
          </a:p>
          <a:p>
            <a:pPr marL="0" indent="0">
              <a:buNone/>
            </a:pPr>
            <a:r>
              <a:rPr lang="es-MX" dirty="0" smtClean="0"/>
              <a:t>[REF. pág. 117, </a:t>
            </a:r>
            <a:r>
              <a:rPr lang="es-MX" dirty="0" err="1" smtClean="0"/>
              <a:t>Waldron</a:t>
            </a:r>
            <a:r>
              <a:rPr lang="es-MX" dirty="0" smtClean="0"/>
              <a:t>]</a:t>
            </a:r>
            <a:endParaRPr lang="es-MX" dirty="0"/>
          </a:p>
        </p:txBody>
      </p:sp>
    </p:spTree>
    <p:extLst>
      <p:ext uri="{BB962C8B-B14F-4D97-AF65-F5344CB8AC3E}">
        <p14:creationId xmlns:p14="http://schemas.microsoft.com/office/powerpoint/2010/main" val="16751659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Codificación de programas</a:t>
            </a:r>
            <a:endParaRPr lang="es-MX" dirty="0"/>
          </a:p>
        </p:txBody>
      </p:sp>
      <p:sp>
        <p:nvSpPr>
          <p:cNvPr id="3" name="Marcador de contenido 2"/>
          <p:cNvSpPr>
            <a:spLocks noGrp="1"/>
          </p:cNvSpPr>
          <p:nvPr>
            <p:ph idx="1"/>
          </p:nvPr>
        </p:nvSpPr>
        <p:spPr/>
        <p:txBody>
          <a:bodyPr/>
          <a:lstStyle/>
          <a:p>
            <a:pPr marL="0" indent="0">
              <a:buNone/>
            </a:pPr>
            <a:r>
              <a:rPr lang="es-MX" dirty="0" smtClean="0"/>
              <a:t>Si escribimos un programa en C en dos archivos p1.c y p2.c . Este código se puede usar para construir un programa ejecutable con un comando como el siguiente:</a:t>
            </a:r>
          </a:p>
          <a:p>
            <a:pPr marL="0" indent="0">
              <a:buNone/>
            </a:pPr>
            <a:r>
              <a:rPr lang="es-MX" dirty="0" smtClean="0"/>
              <a:t>$ </a:t>
            </a:r>
            <a:r>
              <a:rPr lang="es-MX" dirty="0" err="1" smtClean="0"/>
              <a:t>gcc</a:t>
            </a:r>
            <a:r>
              <a:rPr lang="es-MX" dirty="0" smtClean="0"/>
              <a:t> –O2 –o p p1.c  p2.c</a:t>
            </a:r>
          </a:p>
          <a:p>
            <a:pPr marL="0" indent="0">
              <a:buNone/>
            </a:pPr>
            <a:r>
              <a:rPr lang="es-MX" dirty="0" smtClean="0"/>
              <a:t>El comando </a:t>
            </a:r>
            <a:r>
              <a:rPr lang="es-MX" dirty="0" err="1" smtClean="0"/>
              <a:t>gcc</a:t>
            </a:r>
            <a:r>
              <a:rPr lang="es-MX" dirty="0" smtClean="0"/>
              <a:t> indica el compilador de C de GNU GCC.  La bandera </a:t>
            </a:r>
          </a:p>
          <a:p>
            <a:pPr marL="0" indent="0">
              <a:buNone/>
            </a:pPr>
            <a:r>
              <a:rPr lang="es-MX" dirty="0" smtClean="0"/>
              <a:t>–O2 instruye al compilador aplicar optimizaciones de nivel 2. A mayor optimización el programa ejecutable corre más rápido pero el tiempo de compilación puede ser mayor y se pueden tener más dificultades para utilizar herramientas de depuración.</a:t>
            </a:r>
            <a:endParaRPr lang="es-MX" dirty="0"/>
          </a:p>
        </p:txBody>
      </p:sp>
    </p:spTree>
    <p:extLst>
      <p:ext uri="{BB962C8B-B14F-4D97-AF65-F5344CB8AC3E}">
        <p14:creationId xmlns:p14="http://schemas.microsoft.com/office/powerpoint/2010/main" val="33933938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412751"/>
            <a:ext cx="10515600" cy="1325563"/>
          </a:xfrm>
        </p:spPr>
        <p:txBody>
          <a:bodyPr/>
          <a:lstStyle/>
          <a:p>
            <a:r>
              <a:rPr lang="es-MX" dirty="0" smtClean="0"/>
              <a:t>Figura 3.11</a:t>
            </a:r>
            <a:endParaRPr lang="es-MX" dirty="0"/>
          </a:p>
        </p:txBody>
      </p:sp>
      <p:sp>
        <p:nvSpPr>
          <p:cNvPr id="3" name="Marcador de contenido 2"/>
          <p:cNvSpPr>
            <a:spLocks noGrp="1"/>
          </p:cNvSpPr>
          <p:nvPr>
            <p:ph idx="1"/>
          </p:nvPr>
        </p:nvSpPr>
        <p:spPr/>
        <p:txBody>
          <a:bodyPr/>
          <a:lstStyle/>
          <a:p>
            <a:endParaRPr lang="es-MX" dirty="0"/>
          </a:p>
        </p:txBody>
      </p:sp>
      <p:pic>
        <p:nvPicPr>
          <p:cNvPr id="4" name="Imagen 3"/>
          <p:cNvPicPr>
            <a:picLocks noChangeAspect="1"/>
          </p:cNvPicPr>
          <p:nvPr/>
        </p:nvPicPr>
        <p:blipFill>
          <a:blip r:embed="rId2"/>
          <a:stretch>
            <a:fillRect/>
          </a:stretch>
        </p:blipFill>
        <p:spPr>
          <a:xfrm>
            <a:off x="2702535" y="0"/>
            <a:ext cx="7953742" cy="6626031"/>
          </a:xfrm>
          <a:prstGeom prst="rect">
            <a:avLst/>
          </a:prstGeom>
        </p:spPr>
      </p:pic>
      <p:sp>
        <p:nvSpPr>
          <p:cNvPr id="5" name="CuadroTexto 4"/>
          <p:cNvSpPr txBox="1"/>
          <p:nvPr/>
        </p:nvSpPr>
        <p:spPr>
          <a:xfrm>
            <a:off x="7980485" y="5603379"/>
            <a:ext cx="3024553" cy="307777"/>
          </a:xfrm>
          <a:prstGeom prst="rect">
            <a:avLst/>
          </a:prstGeom>
          <a:noFill/>
        </p:spPr>
        <p:txBody>
          <a:bodyPr wrap="square" rtlCol="0">
            <a:spAutoFit/>
          </a:bodyPr>
          <a:lstStyle/>
          <a:p>
            <a:r>
              <a:rPr lang="es-MX" sz="1400" dirty="0" smtClean="0"/>
              <a:t>Compute y – x as </a:t>
            </a:r>
            <a:r>
              <a:rPr lang="es-MX" sz="1400" dirty="0" err="1" smtClean="0"/>
              <a:t>return</a:t>
            </a:r>
            <a:r>
              <a:rPr lang="es-MX" sz="1400" dirty="0" smtClean="0"/>
              <a:t> </a:t>
            </a:r>
            <a:r>
              <a:rPr lang="es-MX" sz="1400" dirty="0" err="1" smtClean="0"/>
              <a:t>value</a:t>
            </a:r>
            <a:endParaRPr lang="es-MX" sz="1400" dirty="0"/>
          </a:p>
        </p:txBody>
      </p:sp>
      <p:pic>
        <p:nvPicPr>
          <p:cNvPr id="6" name="Imagen 5"/>
          <p:cNvPicPr>
            <a:picLocks noChangeAspect="1"/>
          </p:cNvPicPr>
          <p:nvPr/>
        </p:nvPicPr>
        <p:blipFill rotWithShape="1">
          <a:blip r:embed="rId3"/>
          <a:srcRect l="-1" r="-5001" b="855"/>
          <a:stretch/>
        </p:blipFill>
        <p:spPr>
          <a:xfrm>
            <a:off x="5867399" y="5728816"/>
            <a:ext cx="2286001" cy="254977"/>
          </a:xfrm>
          <a:prstGeom prst="rect">
            <a:avLst/>
          </a:prstGeom>
        </p:spPr>
      </p:pic>
      <p:pic>
        <p:nvPicPr>
          <p:cNvPr id="7" name="Imagen 6"/>
          <p:cNvPicPr>
            <a:picLocks noChangeAspect="1"/>
          </p:cNvPicPr>
          <p:nvPr/>
        </p:nvPicPr>
        <p:blipFill>
          <a:blip r:embed="rId4"/>
          <a:stretch>
            <a:fillRect/>
          </a:stretch>
        </p:blipFill>
        <p:spPr>
          <a:xfrm>
            <a:off x="5867399" y="4900935"/>
            <a:ext cx="990600" cy="247650"/>
          </a:xfrm>
          <a:prstGeom prst="rect">
            <a:avLst/>
          </a:prstGeom>
        </p:spPr>
      </p:pic>
      <p:sp>
        <p:nvSpPr>
          <p:cNvPr id="8" name="CuadroTexto 7"/>
          <p:cNvSpPr txBox="1"/>
          <p:nvPr/>
        </p:nvSpPr>
        <p:spPr>
          <a:xfrm>
            <a:off x="6857999" y="4840808"/>
            <a:ext cx="2124075" cy="307777"/>
          </a:xfrm>
          <a:prstGeom prst="rect">
            <a:avLst/>
          </a:prstGeom>
          <a:noFill/>
        </p:spPr>
        <p:txBody>
          <a:bodyPr wrap="square" rtlCol="0">
            <a:spAutoFit/>
          </a:bodyPr>
          <a:lstStyle/>
          <a:p>
            <a:r>
              <a:rPr lang="es-MX" sz="1400" dirty="0" smtClean="0"/>
              <a:t>Compute x - y</a:t>
            </a:r>
            <a:endParaRPr lang="es-MX" sz="1400" dirty="0"/>
          </a:p>
        </p:txBody>
      </p:sp>
    </p:spTree>
    <p:extLst>
      <p:ext uri="{BB962C8B-B14F-4D97-AF65-F5344CB8AC3E}">
        <p14:creationId xmlns:p14="http://schemas.microsoft.com/office/powerpoint/2010/main" val="16055571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03091"/>
            <a:ext cx="10515600" cy="1325563"/>
          </a:xfrm>
        </p:spPr>
        <p:txBody>
          <a:bodyPr/>
          <a:lstStyle/>
          <a:p>
            <a:r>
              <a:rPr lang="es-MX" dirty="0" smtClean="0"/>
              <a:t>Sentencia de control </a:t>
            </a:r>
            <a:r>
              <a:rPr lang="es-MX" dirty="0" err="1" smtClean="0"/>
              <a:t>if</a:t>
            </a:r>
            <a:r>
              <a:rPr lang="es-MX" dirty="0" smtClean="0"/>
              <a:t> () </a:t>
            </a:r>
            <a:endParaRPr lang="es-MX" dirty="0"/>
          </a:p>
        </p:txBody>
      </p:sp>
      <p:sp>
        <p:nvSpPr>
          <p:cNvPr id="3" name="Marcador de contenido 2"/>
          <p:cNvSpPr>
            <a:spLocks noGrp="1"/>
          </p:cNvSpPr>
          <p:nvPr>
            <p:ph idx="1"/>
          </p:nvPr>
        </p:nvSpPr>
        <p:spPr/>
        <p:txBody>
          <a:bodyPr/>
          <a:lstStyle/>
          <a:p>
            <a:endParaRPr lang="es-MX" dirty="0"/>
          </a:p>
        </p:txBody>
      </p:sp>
      <p:pic>
        <p:nvPicPr>
          <p:cNvPr id="4" name="Imagen 3"/>
          <p:cNvPicPr>
            <a:picLocks noChangeAspect="1"/>
          </p:cNvPicPr>
          <p:nvPr/>
        </p:nvPicPr>
        <p:blipFill>
          <a:blip r:embed="rId2"/>
          <a:stretch>
            <a:fillRect/>
          </a:stretch>
        </p:blipFill>
        <p:spPr>
          <a:xfrm>
            <a:off x="2022231" y="577255"/>
            <a:ext cx="8106508" cy="6057772"/>
          </a:xfrm>
          <a:prstGeom prst="rect">
            <a:avLst/>
          </a:prstGeom>
        </p:spPr>
      </p:pic>
    </p:spTree>
    <p:extLst>
      <p:ext uri="{BB962C8B-B14F-4D97-AF65-F5344CB8AC3E}">
        <p14:creationId xmlns:p14="http://schemas.microsoft.com/office/powerpoint/2010/main" val="35684277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846385" y="216632"/>
            <a:ext cx="8387861" cy="6340550"/>
          </a:xfrm>
          <a:prstGeom prst="rect">
            <a:avLst/>
          </a:prstGeom>
        </p:spPr>
      </p:pic>
    </p:spTree>
    <p:extLst>
      <p:ext uri="{BB962C8B-B14F-4D97-AF65-F5344CB8AC3E}">
        <p14:creationId xmlns:p14="http://schemas.microsoft.com/office/powerpoint/2010/main" val="7130976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408598"/>
            <a:ext cx="10515600" cy="1325563"/>
          </a:xfrm>
        </p:spPr>
        <p:txBody>
          <a:bodyPr/>
          <a:lstStyle/>
          <a:p>
            <a:r>
              <a:rPr lang="es-MX" dirty="0" smtClean="0"/>
              <a:t>Ejemplo de uso de sentencia </a:t>
            </a:r>
            <a:r>
              <a:rPr lang="es-MX" dirty="0" err="1" smtClean="0"/>
              <a:t>if</a:t>
            </a:r>
            <a:r>
              <a:rPr lang="es-MX" dirty="0" smtClean="0"/>
              <a:t> ()</a:t>
            </a:r>
            <a:endParaRPr lang="es-MX" dirty="0"/>
          </a:p>
        </p:txBody>
      </p:sp>
      <p:sp>
        <p:nvSpPr>
          <p:cNvPr id="3" name="Marcador de contenido 2"/>
          <p:cNvSpPr>
            <a:spLocks noGrp="1"/>
          </p:cNvSpPr>
          <p:nvPr>
            <p:ph idx="1"/>
          </p:nvPr>
        </p:nvSpPr>
        <p:spPr>
          <a:xfrm>
            <a:off x="838200" y="2933456"/>
            <a:ext cx="10515600" cy="4351338"/>
          </a:xfrm>
        </p:spPr>
        <p:txBody>
          <a:bodyPr>
            <a:normAutofit lnSpcReduction="10000"/>
          </a:bodyPr>
          <a:lstStyle/>
          <a:p>
            <a:pPr marL="0" indent="0">
              <a:buNone/>
            </a:pPr>
            <a:r>
              <a:rPr lang="en-US" dirty="0"/>
              <a:t>The first line of this function (1) tests quotient to ensure that it’s not null. If it is null, the function returns false to indicate that it is unable </a:t>
            </a:r>
            <a:r>
              <a:rPr lang="en-US" dirty="0" smtClean="0"/>
              <a:t>to return </a:t>
            </a:r>
            <a:r>
              <a:rPr lang="en-US" dirty="0"/>
              <a:t>a value</a:t>
            </a:r>
            <a:r>
              <a:rPr lang="en-US" dirty="0" smtClean="0"/>
              <a:t>.</a:t>
            </a:r>
          </a:p>
          <a:p>
            <a:pPr marL="0" indent="0">
              <a:buNone/>
            </a:pPr>
            <a:r>
              <a:rPr lang="en-US" dirty="0" smtClean="0"/>
              <a:t>The </a:t>
            </a:r>
            <a:r>
              <a:rPr lang="en-US" dirty="0"/>
              <a:t>second line of the function (2) contains a more complex if statement. Its controlling expression tests whether the divisor is 0 or whether the division would result in signed integer overflow if unchecked. If the result of this expression is not equal to 0, the function returns false (3) to indicate that it is unable to produce a quotient. If the controlling expression of the if statement evaluates to 0, the function does not return, and the </a:t>
            </a:r>
            <a:r>
              <a:rPr lang="en-US" dirty="0" smtClean="0"/>
              <a:t>remaining statements (4) are executed.</a:t>
            </a:r>
            <a:endParaRPr lang="en-US" dirty="0"/>
          </a:p>
          <a:p>
            <a:pPr marL="0" indent="0">
              <a:buNone/>
            </a:pPr>
            <a:endParaRPr lang="es-MX" dirty="0"/>
          </a:p>
        </p:txBody>
      </p:sp>
      <p:pic>
        <p:nvPicPr>
          <p:cNvPr id="4" name="Imagen 3"/>
          <p:cNvPicPr>
            <a:picLocks noChangeAspect="1"/>
          </p:cNvPicPr>
          <p:nvPr/>
        </p:nvPicPr>
        <p:blipFill>
          <a:blip r:embed="rId2"/>
          <a:stretch>
            <a:fillRect/>
          </a:stretch>
        </p:blipFill>
        <p:spPr>
          <a:xfrm>
            <a:off x="1449265" y="518379"/>
            <a:ext cx="8556381" cy="2284612"/>
          </a:xfrm>
          <a:prstGeom prst="rect">
            <a:avLst/>
          </a:prstGeom>
        </p:spPr>
      </p:pic>
    </p:spTree>
    <p:extLst>
      <p:ext uri="{BB962C8B-B14F-4D97-AF65-F5344CB8AC3E}">
        <p14:creationId xmlns:p14="http://schemas.microsoft.com/office/powerpoint/2010/main" val="30631379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811215" y="205655"/>
            <a:ext cx="8528539" cy="6415823"/>
          </a:xfrm>
          <a:prstGeom prst="rect">
            <a:avLst/>
          </a:prstGeom>
        </p:spPr>
      </p:pic>
    </p:spTree>
    <p:extLst>
      <p:ext uri="{BB962C8B-B14F-4D97-AF65-F5344CB8AC3E}">
        <p14:creationId xmlns:p14="http://schemas.microsoft.com/office/powerpoint/2010/main" val="13509240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920726" y="316523"/>
            <a:ext cx="8444904" cy="6295292"/>
          </a:xfrm>
          <a:prstGeom prst="rect">
            <a:avLst/>
          </a:prstGeom>
        </p:spPr>
      </p:pic>
    </p:spTree>
    <p:extLst>
      <p:ext uri="{BB962C8B-B14F-4D97-AF65-F5344CB8AC3E}">
        <p14:creationId xmlns:p14="http://schemas.microsoft.com/office/powerpoint/2010/main" val="5140928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61999" y="-295145"/>
            <a:ext cx="10515600" cy="1325563"/>
          </a:xfrm>
        </p:spPr>
        <p:txBody>
          <a:bodyPr/>
          <a:lstStyle/>
          <a:p>
            <a:r>
              <a:rPr lang="es-MX" dirty="0" smtClean="0"/>
              <a:t>Forma general de la sentencia </a:t>
            </a:r>
            <a:r>
              <a:rPr lang="es-MX" dirty="0" err="1" smtClean="0"/>
              <a:t>if</a:t>
            </a:r>
            <a:r>
              <a:rPr lang="es-MX" dirty="0" smtClean="0"/>
              <a:t> ()</a:t>
            </a:r>
            <a:endParaRPr lang="es-MX" dirty="0"/>
          </a:p>
        </p:txBody>
      </p:sp>
      <p:sp>
        <p:nvSpPr>
          <p:cNvPr id="3" name="Marcador de contenido 2"/>
          <p:cNvSpPr>
            <a:spLocks noGrp="1"/>
          </p:cNvSpPr>
          <p:nvPr>
            <p:ph idx="1"/>
          </p:nvPr>
        </p:nvSpPr>
        <p:spPr/>
        <p:txBody>
          <a:bodyPr>
            <a:normAutofit/>
          </a:bodyPr>
          <a:lstStyle/>
          <a:p>
            <a:pPr marL="0" indent="0">
              <a:buNone/>
            </a:pPr>
            <a:endParaRPr lang="es-MX" dirty="0" smtClean="0"/>
          </a:p>
          <a:p>
            <a:pPr marL="0" indent="0">
              <a:buNone/>
            </a:pPr>
            <a:r>
              <a:rPr lang="es-MX" dirty="0" smtClean="0"/>
              <a:t>Un uso común de esto es la sentencia </a:t>
            </a:r>
            <a:r>
              <a:rPr lang="es-MX" dirty="0" err="1" smtClean="0"/>
              <a:t>if</a:t>
            </a:r>
            <a:r>
              <a:rPr lang="es-MX" dirty="0" smtClean="0"/>
              <a:t> … </a:t>
            </a:r>
            <a:r>
              <a:rPr lang="es-MX" dirty="0" err="1" smtClean="0"/>
              <a:t>else</a:t>
            </a:r>
            <a:r>
              <a:rPr lang="es-MX" dirty="0" smtClean="0"/>
              <a:t> escalera:</a:t>
            </a:r>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a:p>
          <a:p>
            <a:pPr marL="0" indent="0">
              <a:buNone/>
            </a:pPr>
            <a:r>
              <a:rPr lang="es-MX" dirty="0" smtClean="0"/>
              <a:t>En la siguiente diapositiva se muestra un ejemplo.</a:t>
            </a:r>
            <a:endParaRPr lang="es-MX" dirty="0"/>
          </a:p>
        </p:txBody>
      </p:sp>
      <p:pic>
        <p:nvPicPr>
          <p:cNvPr id="4" name="Imagen 3"/>
          <p:cNvPicPr>
            <a:picLocks noChangeAspect="1"/>
          </p:cNvPicPr>
          <p:nvPr/>
        </p:nvPicPr>
        <p:blipFill>
          <a:blip r:embed="rId2"/>
          <a:stretch>
            <a:fillRect/>
          </a:stretch>
        </p:blipFill>
        <p:spPr>
          <a:xfrm>
            <a:off x="1379762" y="897233"/>
            <a:ext cx="9974038" cy="1315915"/>
          </a:xfrm>
          <a:prstGeom prst="rect">
            <a:avLst/>
          </a:prstGeom>
        </p:spPr>
      </p:pic>
      <p:pic>
        <p:nvPicPr>
          <p:cNvPr id="5" name="Imagen 4"/>
          <p:cNvPicPr>
            <a:picLocks noChangeAspect="1"/>
          </p:cNvPicPr>
          <p:nvPr/>
        </p:nvPicPr>
        <p:blipFill>
          <a:blip r:embed="rId3"/>
          <a:stretch>
            <a:fillRect/>
          </a:stretch>
        </p:blipFill>
        <p:spPr>
          <a:xfrm>
            <a:off x="1379762" y="2809923"/>
            <a:ext cx="9253904" cy="2382742"/>
          </a:xfrm>
          <a:prstGeom prst="rect">
            <a:avLst/>
          </a:prstGeom>
        </p:spPr>
      </p:pic>
    </p:spTree>
    <p:extLst>
      <p:ext uri="{BB962C8B-B14F-4D97-AF65-F5344CB8AC3E}">
        <p14:creationId xmlns:p14="http://schemas.microsoft.com/office/powerpoint/2010/main" val="210416759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55844"/>
            <a:ext cx="10515600" cy="1325563"/>
          </a:xfrm>
        </p:spPr>
        <p:txBody>
          <a:bodyPr/>
          <a:lstStyle/>
          <a:p>
            <a:r>
              <a:rPr lang="es-MX" dirty="0" smtClean="0"/>
              <a:t>Ejemplo de uso sentencia </a:t>
            </a:r>
            <a:r>
              <a:rPr lang="es-MX" dirty="0" err="1" smtClean="0"/>
              <a:t>if</a:t>
            </a:r>
            <a:r>
              <a:rPr lang="es-MX" dirty="0" smtClean="0"/>
              <a:t> … </a:t>
            </a:r>
            <a:r>
              <a:rPr lang="es-MX" dirty="0" err="1" smtClean="0"/>
              <a:t>else</a:t>
            </a:r>
            <a:r>
              <a:rPr lang="es-MX" dirty="0" smtClean="0"/>
              <a:t> escalera</a:t>
            </a:r>
            <a:endParaRPr lang="es-MX" dirty="0"/>
          </a:p>
        </p:txBody>
      </p:sp>
      <p:sp>
        <p:nvSpPr>
          <p:cNvPr id="3" name="Marcador de contenido 2"/>
          <p:cNvSpPr>
            <a:spLocks noGrp="1"/>
          </p:cNvSpPr>
          <p:nvPr>
            <p:ph idx="1"/>
          </p:nvPr>
        </p:nvSpPr>
        <p:spPr>
          <a:xfrm>
            <a:off x="5416061" y="682502"/>
            <a:ext cx="6641123" cy="5679830"/>
          </a:xfrm>
        </p:spPr>
        <p:txBody>
          <a:bodyPr>
            <a:normAutofit/>
          </a:bodyPr>
          <a:lstStyle/>
          <a:p>
            <a:pPr marL="0" indent="0">
              <a:buNone/>
            </a:pPr>
            <a:r>
              <a:rPr lang="en-US" dirty="0" smtClean="0"/>
              <a:t>In </a:t>
            </a:r>
            <a:r>
              <a:rPr lang="en-US" dirty="0"/>
              <a:t>this if...else ladder, the </a:t>
            </a:r>
            <a:r>
              <a:rPr lang="en-US" dirty="0" err="1"/>
              <a:t>printgrade</a:t>
            </a:r>
            <a:r>
              <a:rPr lang="en-US" dirty="0"/>
              <a:t> function tests the value of the unsigned </a:t>
            </a:r>
            <a:r>
              <a:rPr lang="en-US" dirty="0" err="1"/>
              <a:t>int</a:t>
            </a:r>
            <a:r>
              <a:rPr lang="en-US" dirty="0"/>
              <a:t> parameter marks to determine whether it is greater than or equal to 90. If so, the function prints YOUR GRADE : A. Otherwise, it tests whether marks is greater than or equal to 80, and so forth down the if...else ladder. If marks is not greater than or equal to 70, the function prints YOUR GRADE : </a:t>
            </a:r>
          </a:p>
          <a:p>
            <a:pPr marL="0" indent="0">
              <a:buNone/>
            </a:pPr>
            <a:r>
              <a:rPr lang="en-US" dirty="0"/>
              <a:t>Failed. This example uses a coding style in which the closing brace is </a:t>
            </a:r>
            <a:r>
              <a:rPr lang="en-US" dirty="0" smtClean="0"/>
              <a:t>followed </a:t>
            </a:r>
            <a:r>
              <a:rPr lang="en-US" dirty="0"/>
              <a:t>by the else clause on the same line.</a:t>
            </a:r>
            <a:endParaRPr lang="es-MX" dirty="0"/>
          </a:p>
        </p:txBody>
      </p:sp>
      <p:pic>
        <p:nvPicPr>
          <p:cNvPr id="4" name="Imagen 3"/>
          <p:cNvPicPr>
            <a:picLocks noChangeAspect="1"/>
          </p:cNvPicPr>
          <p:nvPr/>
        </p:nvPicPr>
        <p:blipFill rotWithShape="1">
          <a:blip r:embed="rId2"/>
          <a:srcRect r="51357"/>
          <a:stretch/>
        </p:blipFill>
        <p:spPr>
          <a:xfrm>
            <a:off x="451339" y="682502"/>
            <a:ext cx="4751444" cy="3379544"/>
          </a:xfrm>
          <a:prstGeom prst="rect">
            <a:avLst/>
          </a:prstGeom>
        </p:spPr>
      </p:pic>
    </p:spTree>
    <p:extLst>
      <p:ext uri="{BB962C8B-B14F-4D97-AF65-F5344CB8AC3E}">
        <p14:creationId xmlns:p14="http://schemas.microsoft.com/office/powerpoint/2010/main" val="54543463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15108" y="-232752"/>
            <a:ext cx="10515600" cy="1325563"/>
          </a:xfrm>
        </p:spPr>
        <p:txBody>
          <a:bodyPr/>
          <a:lstStyle/>
          <a:p>
            <a:r>
              <a:rPr lang="es-MX" dirty="0" smtClean="0"/>
              <a:t>Ejercicio</a:t>
            </a:r>
            <a:endParaRPr lang="es-MX" dirty="0"/>
          </a:p>
        </p:txBody>
      </p:sp>
      <p:sp>
        <p:nvSpPr>
          <p:cNvPr id="3" name="Marcador de contenido 2"/>
          <p:cNvSpPr>
            <a:spLocks noGrp="1"/>
          </p:cNvSpPr>
          <p:nvPr>
            <p:ph idx="1"/>
          </p:nvPr>
        </p:nvSpPr>
        <p:spPr>
          <a:xfrm>
            <a:off x="715108" y="1092811"/>
            <a:ext cx="10515600" cy="4351338"/>
          </a:xfrm>
        </p:spPr>
        <p:txBody>
          <a:bodyPr/>
          <a:lstStyle/>
          <a:p>
            <a:pPr marL="0" indent="0">
              <a:buNone/>
            </a:pPr>
            <a:r>
              <a:rPr lang="en-US" dirty="0" err="1" smtClean="0"/>
              <a:t>Explique</a:t>
            </a:r>
            <a:r>
              <a:rPr lang="en-US" dirty="0" smtClean="0"/>
              <a:t> lo que se </a:t>
            </a:r>
            <a:r>
              <a:rPr lang="en-US" dirty="0" err="1" smtClean="0"/>
              <a:t>hace</a:t>
            </a:r>
            <a:r>
              <a:rPr lang="en-US" dirty="0" smtClean="0"/>
              <a:t> con la </a:t>
            </a:r>
            <a:r>
              <a:rPr lang="en-US" dirty="0" err="1" smtClean="0"/>
              <a:t>siguiente</a:t>
            </a:r>
            <a:r>
              <a:rPr lang="en-US" dirty="0" smtClean="0"/>
              <a:t> </a:t>
            </a:r>
            <a:r>
              <a:rPr lang="en-US" dirty="0" err="1" smtClean="0"/>
              <a:t>función</a:t>
            </a:r>
            <a:r>
              <a:rPr lang="en-US" dirty="0" smtClean="0"/>
              <a:t>.</a:t>
            </a:r>
          </a:p>
          <a:p>
            <a:pPr marL="0" indent="0">
              <a:buNone/>
            </a:pPr>
            <a:endParaRPr lang="en-US" dirty="0"/>
          </a:p>
          <a:p>
            <a:pPr marL="0" indent="0">
              <a:buNone/>
            </a:pPr>
            <a:r>
              <a:rPr lang="en-US" dirty="0" smtClean="0"/>
              <a:t>void </a:t>
            </a:r>
            <a:r>
              <a:rPr lang="en-US" dirty="0" err="1"/>
              <a:t>cond</a:t>
            </a:r>
            <a:r>
              <a:rPr lang="en-US" dirty="0"/>
              <a:t>(</a:t>
            </a:r>
            <a:r>
              <a:rPr lang="en-US" dirty="0" err="1"/>
              <a:t>int</a:t>
            </a:r>
            <a:r>
              <a:rPr lang="en-US" dirty="0"/>
              <a:t> a, </a:t>
            </a:r>
            <a:r>
              <a:rPr lang="en-US" dirty="0" err="1"/>
              <a:t>int</a:t>
            </a:r>
            <a:r>
              <a:rPr lang="en-US" dirty="0"/>
              <a:t> *p)</a:t>
            </a:r>
          </a:p>
          <a:p>
            <a:pPr marL="0" indent="0">
              <a:buNone/>
            </a:pPr>
            <a:r>
              <a:rPr lang="en-US" dirty="0" smtClean="0"/>
              <a:t>{</a:t>
            </a:r>
            <a:endParaRPr lang="en-US" dirty="0"/>
          </a:p>
          <a:p>
            <a:pPr marL="0" indent="0">
              <a:buNone/>
            </a:pPr>
            <a:r>
              <a:rPr lang="en-US" dirty="0" smtClean="0"/>
              <a:t> </a:t>
            </a:r>
            <a:r>
              <a:rPr lang="en-US" dirty="0"/>
              <a:t>if (p &amp;&amp; a &gt; 0)</a:t>
            </a:r>
          </a:p>
          <a:p>
            <a:pPr marL="0" indent="0">
              <a:buNone/>
            </a:pPr>
            <a:r>
              <a:rPr lang="en-US" dirty="0" smtClean="0"/>
              <a:t> </a:t>
            </a:r>
            <a:r>
              <a:rPr lang="en-US" dirty="0"/>
              <a:t>*p += a</a:t>
            </a:r>
            <a:r>
              <a:rPr lang="en-US" dirty="0" smtClean="0"/>
              <a:t>;   // *p = *p + a;</a:t>
            </a:r>
            <a:endParaRPr lang="en-US" dirty="0"/>
          </a:p>
          <a:p>
            <a:pPr marL="0" indent="0">
              <a:buNone/>
            </a:pPr>
            <a:r>
              <a:rPr lang="en-US" dirty="0" smtClean="0"/>
              <a:t>}</a:t>
            </a:r>
            <a:endParaRPr lang="es-MX" dirty="0"/>
          </a:p>
        </p:txBody>
      </p:sp>
    </p:spTree>
    <p:extLst>
      <p:ext uri="{BB962C8B-B14F-4D97-AF65-F5344CB8AC3E}">
        <p14:creationId xmlns:p14="http://schemas.microsoft.com/office/powerpoint/2010/main" val="163346609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73429"/>
            <a:ext cx="10515600" cy="1325563"/>
          </a:xfrm>
        </p:spPr>
        <p:txBody>
          <a:bodyPr/>
          <a:lstStyle/>
          <a:p>
            <a:r>
              <a:rPr lang="es-MX" dirty="0" smtClean="0"/>
              <a:t>Ciclos</a:t>
            </a:r>
            <a:endParaRPr lang="es-MX" dirty="0"/>
          </a:p>
        </p:txBody>
      </p:sp>
      <p:sp>
        <p:nvSpPr>
          <p:cNvPr id="3" name="Marcador de contenido 2"/>
          <p:cNvSpPr>
            <a:spLocks noGrp="1"/>
          </p:cNvSpPr>
          <p:nvPr>
            <p:ph idx="1"/>
          </p:nvPr>
        </p:nvSpPr>
        <p:spPr>
          <a:xfrm>
            <a:off x="838200" y="700209"/>
            <a:ext cx="10515600" cy="5780802"/>
          </a:xfrm>
        </p:spPr>
        <p:txBody>
          <a:bodyPr>
            <a:normAutofit fontScale="92500" lnSpcReduction="10000"/>
          </a:bodyPr>
          <a:lstStyle/>
          <a:p>
            <a:pPr marL="0" indent="0">
              <a:buNone/>
            </a:pPr>
            <a:r>
              <a:rPr lang="es-MX" dirty="0" smtClean="0"/>
              <a:t>El lenguaje C proporciona varias construcciones de ciclo: </a:t>
            </a:r>
            <a:r>
              <a:rPr lang="es-MX" dirty="0" err="1" smtClean="0"/>
              <a:t>while</a:t>
            </a:r>
            <a:r>
              <a:rPr lang="es-MX" dirty="0" smtClean="0"/>
              <a:t>, </a:t>
            </a:r>
            <a:r>
              <a:rPr lang="es-MX" dirty="0" err="1" smtClean="0"/>
              <a:t>for</a:t>
            </a:r>
            <a:r>
              <a:rPr lang="es-MX" dirty="0" smtClean="0"/>
              <a:t>, y do-</a:t>
            </a:r>
            <a:r>
              <a:rPr lang="es-MX" dirty="0" err="1" smtClean="0"/>
              <a:t>while</a:t>
            </a:r>
            <a:r>
              <a:rPr lang="es-MX" dirty="0" smtClean="0"/>
              <a:t>.</a:t>
            </a:r>
          </a:p>
          <a:p>
            <a:pPr marL="0" indent="0">
              <a:buNone/>
            </a:pPr>
            <a:endParaRPr lang="es-MX" dirty="0" smtClean="0"/>
          </a:p>
          <a:p>
            <a:pPr marL="0" indent="0">
              <a:buNone/>
            </a:pPr>
            <a:r>
              <a:rPr lang="es-MX" dirty="0" smtClean="0"/>
              <a:t>En ensamblador no existen instrucciones que implementen estos ciclos directamente. En ensamblador se utilizan combinaciones de pruebas y saltos condicionales para implementar el efecto de ciclos.</a:t>
            </a:r>
          </a:p>
          <a:p>
            <a:pPr marL="0" indent="0">
              <a:buNone/>
            </a:pPr>
            <a:endParaRPr lang="es-MX" dirty="0" smtClean="0"/>
          </a:p>
          <a:p>
            <a:pPr marL="0" indent="0">
              <a:buNone/>
            </a:pPr>
            <a:r>
              <a:rPr lang="es-MX" dirty="0" smtClean="0"/>
              <a:t>La mayoría de los compiladores generan código de ciclo basado en la forma de un ciclo </a:t>
            </a:r>
            <a:r>
              <a:rPr lang="es-MX" dirty="0"/>
              <a:t>do-</a:t>
            </a:r>
            <a:r>
              <a:rPr lang="es-MX" dirty="0" err="1"/>
              <a:t>while</a:t>
            </a:r>
            <a:r>
              <a:rPr lang="es-MX" dirty="0" smtClean="0"/>
              <a:t>, aun si esta forma de ciclo es relativamente poco común en programas reales.</a:t>
            </a:r>
          </a:p>
          <a:p>
            <a:pPr marL="0" indent="0">
              <a:buNone/>
            </a:pPr>
            <a:endParaRPr lang="es-MX" dirty="0"/>
          </a:p>
          <a:p>
            <a:pPr marL="0" indent="0">
              <a:buNone/>
            </a:pPr>
            <a:r>
              <a:rPr lang="es-MX" dirty="0" smtClean="0"/>
              <a:t>Los otros ciclos son transformados en la forma do-</a:t>
            </a:r>
            <a:r>
              <a:rPr lang="es-MX" dirty="0" err="1" smtClean="0"/>
              <a:t>while</a:t>
            </a:r>
            <a:r>
              <a:rPr lang="es-MX" dirty="0" smtClean="0"/>
              <a:t> y entonces ensamblados en código máquina. En las siguientes diapositivas, se revisarán los ciclos en el siguiente orden: do-</a:t>
            </a:r>
            <a:r>
              <a:rPr lang="es-MX" dirty="0" err="1" smtClean="0"/>
              <a:t>while</a:t>
            </a:r>
            <a:r>
              <a:rPr lang="es-MX" dirty="0" smtClean="0"/>
              <a:t>, </a:t>
            </a:r>
            <a:r>
              <a:rPr lang="es-MX" dirty="0" err="1" smtClean="0"/>
              <a:t>while</a:t>
            </a:r>
            <a:r>
              <a:rPr lang="es-MX" dirty="0" smtClean="0"/>
              <a:t>, </a:t>
            </a:r>
            <a:r>
              <a:rPr lang="es-MX" dirty="0" err="1" smtClean="0"/>
              <a:t>for</a:t>
            </a:r>
            <a:r>
              <a:rPr lang="es-MX" dirty="0" smtClean="0"/>
              <a:t>.</a:t>
            </a:r>
            <a:endParaRPr lang="es-MX" dirty="0"/>
          </a:p>
        </p:txBody>
      </p:sp>
    </p:spTree>
    <p:extLst>
      <p:ext uri="{BB962C8B-B14F-4D97-AF65-F5344CB8AC3E}">
        <p14:creationId xmlns:p14="http://schemas.microsoft.com/office/powerpoint/2010/main" val="34824803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0"/>
            <a:ext cx="10515600" cy="1325563"/>
          </a:xfrm>
        </p:spPr>
        <p:txBody>
          <a:bodyPr/>
          <a:lstStyle/>
          <a:p>
            <a:r>
              <a:rPr lang="es-MX" dirty="0" smtClean="0"/>
              <a:t>Construcción de programa ejecutable</a:t>
            </a:r>
            <a:endParaRPr lang="es-MX" dirty="0"/>
          </a:p>
        </p:txBody>
      </p:sp>
      <p:sp>
        <p:nvSpPr>
          <p:cNvPr id="3" name="Marcador de contenido 2"/>
          <p:cNvSpPr>
            <a:spLocks noGrp="1"/>
          </p:cNvSpPr>
          <p:nvPr>
            <p:ph idx="1"/>
          </p:nvPr>
        </p:nvSpPr>
        <p:spPr>
          <a:xfrm>
            <a:off x="838200" y="893641"/>
            <a:ext cx="10996246" cy="5524744"/>
          </a:xfrm>
        </p:spPr>
        <p:txBody>
          <a:bodyPr>
            <a:normAutofit fontScale="85000" lnSpcReduction="20000"/>
          </a:bodyPr>
          <a:lstStyle/>
          <a:p>
            <a:pPr marL="0" indent="0">
              <a:buNone/>
            </a:pPr>
            <a:r>
              <a:rPr lang="es-MX" dirty="0" smtClean="0"/>
              <a:t>$ </a:t>
            </a:r>
            <a:r>
              <a:rPr lang="es-MX" dirty="0" err="1" smtClean="0"/>
              <a:t>gcc</a:t>
            </a:r>
            <a:r>
              <a:rPr lang="es-MX" dirty="0" smtClean="0"/>
              <a:t> –O2 –o p p1.c  p2.c</a:t>
            </a:r>
          </a:p>
          <a:p>
            <a:pPr marL="0" indent="0">
              <a:buNone/>
            </a:pPr>
            <a:r>
              <a:rPr lang="es-MX" dirty="0" smtClean="0"/>
              <a:t>Este comando en realidad invoca una secuencia de programas para convertir el código fuente en un código ejecutable.</a:t>
            </a:r>
          </a:p>
          <a:p>
            <a:pPr marL="0" indent="0">
              <a:buNone/>
            </a:pPr>
            <a:endParaRPr lang="es-MX" dirty="0" smtClean="0"/>
          </a:p>
          <a:p>
            <a:pPr marL="0" indent="0">
              <a:buNone/>
            </a:pPr>
            <a:r>
              <a:rPr lang="es-MX" dirty="0" smtClean="0"/>
              <a:t>Primero, el preprocesador de C expande el código fuente para incluir algunos archivos especificados con comandos #</a:t>
            </a:r>
            <a:r>
              <a:rPr lang="es-MX" dirty="0" err="1" smtClean="0"/>
              <a:t>include</a:t>
            </a:r>
            <a:r>
              <a:rPr lang="es-MX" dirty="0" smtClean="0"/>
              <a:t> y expandir algunas macros.</a:t>
            </a:r>
          </a:p>
          <a:p>
            <a:pPr marL="0" indent="0">
              <a:buNone/>
            </a:pPr>
            <a:endParaRPr lang="es-MX" dirty="0" smtClean="0"/>
          </a:p>
          <a:p>
            <a:pPr marL="0" indent="0">
              <a:buNone/>
            </a:pPr>
            <a:r>
              <a:rPr lang="es-MX" dirty="0" smtClean="0"/>
              <a:t>Segundo, el compilador genera versiones de código ensamblador de los dos archivos fuente, a partir de p1.c se crea p1.s  y a partir de p2.c se crea p2.s</a:t>
            </a:r>
          </a:p>
          <a:p>
            <a:pPr marL="0" indent="0">
              <a:buNone/>
            </a:pPr>
            <a:endParaRPr lang="es-MX" dirty="0" smtClean="0"/>
          </a:p>
          <a:p>
            <a:pPr marL="0" indent="0">
              <a:buNone/>
            </a:pPr>
            <a:r>
              <a:rPr lang="es-MX" dirty="0" smtClean="0"/>
              <a:t>A continuación, el ensamblador convierte los códigos de ensamblador en archivos de código objeto binario p1.o y p2.o.</a:t>
            </a:r>
          </a:p>
          <a:p>
            <a:pPr marL="0" indent="0">
              <a:buNone/>
            </a:pPr>
            <a:endParaRPr lang="es-MX" dirty="0"/>
          </a:p>
          <a:p>
            <a:pPr marL="0" indent="0">
              <a:buNone/>
            </a:pPr>
            <a:r>
              <a:rPr lang="es-MX" dirty="0" smtClean="0"/>
              <a:t>Finalmente, el programa </a:t>
            </a:r>
            <a:r>
              <a:rPr lang="es-MX" dirty="0" err="1" smtClean="0"/>
              <a:t>linker</a:t>
            </a:r>
            <a:r>
              <a:rPr lang="es-MX" dirty="0" smtClean="0"/>
              <a:t> mezcla esos dos archivos objeto junto con el código que implementa las funciones de biblioteca estándar (por ejemplo, </a:t>
            </a:r>
            <a:r>
              <a:rPr lang="es-MX" dirty="0" err="1" smtClean="0"/>
              <a:t>printf</a:t>
            </a:r>
            <a:r>
              <a:rPr lang="es-MX" dirty="0" smtClean="0"/>
              <a:t>) y genera el archivo ejecutable final.</a:t>
            </a:r>
          </a:p>
          <a:p>
            <a:pPr marL="0" indent="0">
              <a:buNone/>
            </a:pPr>
            <a:endParaRPr lang="es-MX" dirty="0"/>
          </a:p>
          <a:p>
            <a:pPr marL="0" indent="0">
              <a:buNone/>
            </a:pPr>
            <a:endParaRPr lang="es-MX" dirty="0" smtClean="0"/>
          </a:p>
          <a:p>
            <a:pPr marL="0" indent="0">
              <a:buNone/>
            </a:pPr>
            <a:endParaRPr lang="es-MX" dirty="0"/>
          </a:p>
        </p:txBody>
      </p:sp>
    </p:spTree>
    <p:extLst>
      <p:ext uri="{BB962C8B-B14F-4D97-AF65-F5344CB8AC3E}">
        <p14:creationId xmlns:p14="http://schemas.microsoft.com/office/powerpoint/2010/main" val="6771047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50336"/>
            <a:ext cx="10515600" cy="1325563"/>
          </a:xfrm>
        </p:spPr>
        <p:txBody>
          <a:bodyPr/>
          <a:lstStyle/>
          <a:p>
            <a:r>
              <a:rPr lang="es-MX" dirty="0" smtClean="0"/>
              <a:t>Ciclos Do-</a:t>
            </a:r>
            <a:r>
              <a:rPr lang="es-MX" dirty="0" err="1" smtClean="0"/>
              <a:t>While</a:t>
            </a:r>
            <a:endParaRPr lang="es-MX" dirty="0"/>
          </a:p>
        </p:txBody>
      </p:sp>
      <p:sp>
        <p:nvSpPr>
          <p:cNvPr id="3" name="Marcador de contenido 2"/>
          <p:cNvSpPr>
            <a:spLocks noGrp="1"/>
          </p:cNvSpPr>
          <p:nvPr>
            <p:ph idx="1"/>
          </p:nvPr>
        </p:nvSpPr>
        <p:spPr>
          <a:xfrm>
            <a:off x="838200" y="708024"/>
            <a:ext cx="10515600" cy="4351338"/>
          </a:xfrm>
        </p:spPr>
        <p:txBody>
          <a:bodyPr/>
          <a:lstStyle/>
          <a:p>
            <a:pPr marL="0" indent="0">
              <a:buNone/>
            </a:pPr>
            <a:r>
              <a:rPr lang="es-MX" dirty="0" smtClean="0"/>
              <a:t>La forma general de una sentencia do-</a:t>
            </a:r>
            <a:r>
              <a:rPr lang="es-MX" dirty="0" err="1" smtClean="0"/>
              <a:t>while</a:t>
            </a:r>
            <a:r>
              <a:rPr lang="es-MX" dirty="0" smtClean="0"/>
              <a:t> es como sigue:</a:t>
            </a:r>
          </a:p>
          <a:p>
            <a:pPr marL="0" indent="0">
              <a:buNone/>
            </a:pPr>
            <a:endParaRPr lang="es-MX" dirty="0"/>
          </a:p>
          <a:p>
            <a:pPr marL="0" indent="0">
              <a:buNone/>
            </a:pPr>
            <a:endParaRPr lang="es-MX" dirty="0" smtClean="0"/>
          </a:p>
          <a:p>
            <a:pPr marL="0" indent="0">
              <a:buNone/>
            </a:pPr>
            <a:r>
              <a:rPr lang="es-MX" dirty="0" smtClean="0"/>
              <a:t>El efecto del ciclo es ejecutar repetidamente </a:t>
            </a:r>
            <a:r>
              <a:rPr lang="es-MX" dirty="0" err="1" smtClean="0"/>
              <a:t>body-statement</a:t>
            </a:r>
            <a:r>
              <a:rPr lang="es-MX" dirty="0" smtClean="0"/>
              <a:t>, evaluar test-</a:t>
            </a:r>
            <a:r>
              <a:rPr lang="es-MX" dirty="0" err="1" smtClean="0"/>
              <a:t>expr</a:t>
            </a:r>
            <a:r>
              <a:rPr lang="es-MX" dirty="0" smtClean="0"/>
              <a:t> y continuar el ciclo si el resultado de la evaluación no es cero. Observe que </a:t>
            </a:r>
            <a:r>
              <a:rPr lang="es-MX" dirty="0" err="1" smtClean="0"/>
              <a:t>body-statement</a:t>
            </a:r>
            <a:r>
              <a:rPr lang="es-MX" dirty="0" smtClean="0"/>
              <a:t> es ejecutada al menos una vez.</a:t>
            </a:r>
          </a:p>
          <a:p>
            <a:pPr marL="0" indent="0">
              <a:buNone/>
            </a:pPr>
            <a:r>
              <a:rPr lang="es-MX" dirty="0" smtClean="0"/>
              <a:t>Típicamente, la implementación de do-</a:t>
            </a:r>
            <a:r>
              <a:rPr lang="es-MX" dirty="0" err="1" smtClean="0"/>
              <a:t>while</a:t>
            </a:r>
            <a:r>
              <a:rPr lang="es-MX" dirty="0" smtClean="0"/>
              <a:t> tiene la siguiente forma general:</a:t>
            </a:r>
          </a:p>
        </p:txBody>
      </p:sp>
      <p:pic>
        <p:nvPicPr>
          <p:cNvPr id="4" name="Imagen 3"/>
          <p:cNvPicPr>
            <a:picLocks noChangeAspect="1"/>
          </p:cNvPicPr>
          <p:nvPr/>
        </p:nvPicPr>
        <p:blipFill>
          <a:blip r:embed="rId2"/>
          <a:stretch>
            <a:fillRect/>
          </a:stretch>
        </p:blipFill>
        <p:spPr>
          <a:xfrm>
            <a:off x="1864701" y="1075227"/>
            <a:ext cx="9260300" cy="1160952"/>
          </a:xfrm>
          <a:prstGeom prst="rect">
            <a:avLst/>
          </a:prstGeom>
        </p:spPr>
      </p:pic>
      <p:pic>
        <p:nvPicPr>
          <p:cNvPr id="5" name="Imagen 4"/>
          <p:cNvPicPr>
            <a:picLocks noChangeAspect="1"/>
          </p:cNvPicPr>
          <p:nvPr/>
        </p:nvPicPr>
        <p:blipFill>
          <a:blip r:embed="rId3"/>
          <a:stretch>
            <a:fillRect/>
          </a:stretch>
        </p:blipFill>
        <p:spPr>
          <a:xfrm>
            <a:off x="1864701" y="4230059"/>
            <a:ext cx="8539828" cy="1959726"/>
          </a:xfrm>
          <a:prstGeom prst="rect">
            <a:avLst/>
          </a:prstGeom>
        </p:spPr>
      </p:pic>
    </p:spTree>
    <p:extLst>
      <p:ext uri="{BB962C8B-B14F-4D97-AF65-F5344CB8AC3E}">
        <p14:creationId xmlns:p14="http://schemas.microsoft.com/office/powerpoint/2010/main" val="11971554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844842" y="286508"/>
            <a:ext cx="8550442" cy="6320560"/>
          </a:xfrm>
          <a:prstGeom prst="rect">
            <a:avLst/>
          </a:prstGeom>
        </p:spPr>
      </p:pic>
    </p:spTree>
    <p:extLst>
      <p:ext uri="{BB962C8B-B14F-4D97-AF65-F5344CB8AC3E}">
        <p14:creationId xmlns:p14="http://schemas.microsoft.com/office/powerpoint/2010/main" val="166768514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03091"/>
            <a:ext cx="10515600" cy="1325563"/>
          </a:xfrm>
        </p:spPr>
        <p:txBody>
          <a:bodyPr/>
          <a:lstStyle/>
          <a:p>
            <a:r>
              <a:rPr lang="es-MX" dirty="0" smtClean="0"/>
              <a:t>Ejemplo de un ciclo do-</a:t>
            </a:r>
            <a:r>
              <a:rPr lang="es-MX" dirty="0" err="1" smtClean="0"/>
              <a:t>while</a:t>
            </a:r>
            <a:endParaRPr lang="es-MX" dirty="0"/>
          </a:p>
        </p:txBody>
      </p:sp>
      <p:sp>
        <p:nvSpPr>
          <p:cNvPr id="3" name="Marcador de contenido 2"/>
          <p:cNvSpPr>
            <a:spLocks noGrp="1"/>
          </p:cNvSpPr>
          <p:nvPr>
            <p:ph idx="1"/>
          </p:nvPr>
        </p:nvSpPr>
        <p:spPr>
          <a:xfrm>
            <a:off x="838200" y="805717"/>
            <a:ext cx="10515600" cy="4351338"/>
          </a:xfrm>
        </p:spPr>
        <p:txBody>
          <a:bodyPr>
            <a:normAutofit fontScale="92500" lnSpcReduction="20000"/>
          </a:bodyPr>
          <a:lstStyle/>
          <a:p>
            <a:pPr marL="0" indent="0">
              <a:buNone/>
            </a:pPr>
            <a:r>
              <a:rPr lang="es-MX" dirty="0" smtClean="0"/>
              <a:t>La Figura 3.12 muestra una implementación de una rutina para obtener el n-</a:t>
            </a:r>
            <a:r>
              <a:rPr lang="es-MX" dirty="0" err="1" smtClean="0"/>
              <a:t>ésimo</a:t>
            </a:r>
            <a:r>
              <a:rPr lang="es-MX" dirty="0" smtClean="0"/>
              <a:t> elemento en la secuencia de Fibonacci usando un ciclo do-</a:t>
            </a:r>
            <a:r>
              <a:rPr lang="es-MX" dirty="0" err="1" smtClean="0"/>
              <a:t>while</a:t>
            </a:r>
            <a:r>
              <a:rPr lang="es-MX" dirty="0" smtClean="0"/>
              <a:t>. Esta secuencia está definida por la recurrencia:</a:t>
            </a:r>
          </a:p>
          <a:p>
            <a:pPr marL="0" indent="0">
              <a:buNone/>
            </a:pPr>
            <a:endParaRPr lang="es-MX" dirty="0"/>
          </a:p>
          <a:p>
            <a:pPr marL="0" indent="0">
              <a:buNone/>
            </a:pPr>
            <a:endParaRPr lang="es-MX" dirty="0" smtClean="0"/>
          </a:p>
          <a:p>
            <a:pPr marL="0" indent="0">
              <a:buNone/>
            </a:pPr>
            <a:endParaRPr lang="es-MX" dirty="0" smtClean="0"/>
          </a:p>
          <a:p>
            <a:pPr marL="0" indent="0">
              <a:buNone/>
            </a:pPr>
            <a:r>
              <a:rPr lang="es-MX" dirty="0" smtClean="0"/>
              <a:t>Por ejemplo, los primeros elementos de la secuencia son</a:t>
            </a:r>
          </a:p>
          <a:p>
            <a:pPr marL="0" indent="0">
              <a:buNone/>
            </a:pPr>
            <a:r>
              <a:rPr lang="es-MX" dirty="0" smtClean="0"/>
              <a:t>1, 1, 2, 3, 5, 8, 13, 21, 34, 55. Para implementar esto, usando un ciclo do-</a:t>
            </a:r>
            <a:r>
              <a:rPr lang="es-MX" dirty="0" err="1" smtClean="0"/>
              <a:t>while</a:t>
            </a:r>
            <a:r>
              <a:rPr lang="es-MX" dirty="0" smtClean="0"/>
              <a:t>, hemos empezado la secuencia con valores F0=0, F1=1. En la siguiente diapositiva también se muestra el código de ensamblador con el que se implementa el ciclo junto con una tabla que muestra la correspondencia entre registros y valores del programa.</a:t>
            </a:r>
            <a:endParaRPr lang="es-MX" dirty="0"/>
          </a:p>
          <a:p>
            <a:pPr marL="0" indent="0">
              <a:buNone/>
            </a:pPr>
            <a:endParaRPr lang="es-MX" dirty="0"/>
          </a:p>
        </p:txBody>
      </p:sp>
      <p:pic>
        <p:nvPicPr>
          <p:cNvPr id="4" name="Imagen 3"/>
          <p:cNvPicPr>
            <a:picLocks noChangeAspect="1"/>
          </p:cNvPicPr>
          <p:nvPr/>
        </p:nvPicPr>
        <p:blipFill>
          <a:blip r:embed="rId2"/>
          <a:stretch>
            <a:fillRect/>
          </a:stretch>
        </p:blipFill>
        <p:spPr>
          <a:xfrm>
            <a:off x="2041280" y="1726835"/>
            <a:ext cx="8535998" cy="1121874"/>
          </a:xfrm>
          <a:prstGeom prst="rect">
            <a:avLst/>
          </a:prstGeom>
        </p:spPr>
      </p:pic>
    </p:spTree>
    <p:extLst>
      <p:ext uri="{BB962C8B-B14F-4D97-AF65-F5344CB8AC3E}">
        <p14:creationId xmlns:p14="http://schemas.microsoft.com/office/powerpoint/2010/main" val="227166699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50336"/>
            <a:ext cx="10515600" cy="1325563"/>
          </a:xfrm>
        </p:spPr>
        <p:txBody>
          <a:bodyPr/>
          <a:lstStyle/>
          <a:p>
            <a:r>
              <a:rPr lang="es-MX" dirty="0" smtClean="0"/>
              <a:t>Figura 3.12</a:t>
            </a:r>
            <a:endParaRPr lang="es-MX" dirty="0"/>
          </a:p>
        </p:txBody>
      </p:sp>
      <p:sp>
        <p:nvSpPr>
          <p:cNvPr id="3" name="Marcador de contenido 2"/>
          <p:cNvSpPr>
            <a:spLocks noGrp="1"/>
          </p:cNvSpPr>
          <p:nvPr>
            <p:ph idx="1"/>
          </p:nvPr>
        </p:nvSpPr>
        <p:spPr>
          <a:xfrm>
            <a:off x="838200" y="5240215"/>
            <a:ext cx="10515600" cy="1055077"/>
          </a:xfrm>
        </p:spPr>
        <p:txBody>
          <a:bodyPr>
            <a:normAutofit fontScale="77500" lnSpcReduction="20000"/>
          </a:bodyPr>
          <a:lstStyle/>
          <a:p>
            <a:pPr marL="0" indent="0">
              <a:buNone/>
            </a:pPr>
            <a:r>
              <a:rPr lang="es-MX" dirty="0" smtClean="0"/>
              <a:t>Figura 3.12(a) Código C                              Figura 3.12(b) Posible código                  </a:t>
            </a:r>
          </a:p>
          <a:p>
            <a:pPr marL="0" indent="0">
              <a:buNone/>
            </a:pPr>
            <a:r>
              <a:rPr lang="es-MX" dirty="0"/>
              <a:t> </a:t>
            </a:r>
            <a:r>
              <a:rPr lang="es-MX" dirty="0" smtClean="0"/>
              <a:t>                                                                      correspondiente en ensamblador </a:t>
            </a:r>
          </a:p>
          <a:p>
            <a:pPr marL="0" indent="0">
              <a:buNone/>
            </a:pPr>
            <a:r>
              <a:rPr lang="es-MX" dirty="0"/>
              <a:t> </a:t>
            </a:r>
            <a:r>
              <a:rPr lang="es-MX" dirty="0" smtClean="0"/>
              <a:t>                                                                      (solo se muestra el código correspondiente al ciclo)</a:t>
            </a:r>
            <a:endParaRPr lang="es-MX" dirty="0"/>
          </a:p>
        </p:txBody>
      </p:sp>
      <p:pic>
        <p:nvPicPr>
          <p:cNvPr id="4" name="Imagen 3"/>
          <p:cNvPicPr>
            <a:picLocks noChangeAspect="1"/>
          </p:cNvPicPr>
          <p:nvPr/>
        </p:nvPicPr>
        <p:blipFill>
          <a:blip r:embed="rId2"/>
          <a:stretch>
            <a:fillRect/>
          </a:stretch>
        </p:blipFill>
        <p:spPr>
          <a:xfrm>
            <a:off x="453537" y="951767"/>
            <a:ext cx="4288448" cy="4288448"/>
          </a:xfrm>
          <a:prstGeom prst="rect">
            <a:avLst/>
          </a:prstGeom>
        </p:spPr>
      </p:pic>
      <p:pic>
        <p:nvPicPr>
          <p:cNvPr id="5" name="Imagen 4"/>
          <p:cNvPicPr>
            <a:picLocks noChangeAspect="1"/>
          </p:cNvPicPr>
          <p:nvPr/>
        </p:nvPicPr>
        <p:blipFill>
          <a:blip r:embed="rId3"/>
          <a:stretch>
            <a:fillRect/>
          </a:stretch>
        </p:blipFill>
        <p:spPr>
          <a:xfrm>
            <a:off x="7356597" y="412445"/>
            <a:ext cx="2543175" cy="1657350"/>
          </a:xfrm>
          <a:prstGeom prst="rect">
            <a:avLst/>
          </a:prstGeom>
        </p:spPr>
      </p:pic>
      <p:pic>
        <p:nvPicPr>
          <p:cNvPr id="6" name="Imagen 5"/>
          <p:cNvPicPr>
            <a:picLocks noChangeAspect="1"/>
          </p:cNvPicPr>
          <p:nvPr/>
        </p:nvPicPr>
        <p:blipFill>
          <a:blip r:embed="rId4"/>
          <a:stretch>
            <a:fillRect/>
          </a:stretch>
        </p:blipFill>
        <p:spPr>
          <a:xfrm>
            <a:off x="5336198" y="2778368"/>
            <a:ext cx="6588370" cy="2250831"/>
          </a:xfrm>
          <a:prstGeom prst="rect">
            <a:avLst/>
          </a:prstGeom>
        </p:spPr>
      </p:pic>
    </p:spTree>
    <p:extLst>
      <p:ext uri="{BB962C8B-B14F-4D97-AF65-F5344CB8AC3E}">
        <p14:creationId xmlns:p14="http://schemas.microsoft.com/office/powerpoint/2010/main" val="204797540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50336"/>
            <a:ext cx="10515600" cy="1325563"/>
          </a:xfrm>
        </p:spPr>
        <p:txBody>
          <a:bodyPr/>
          <a:lstStyle/>
          <a:p>
            <a:r>
              <a:rPr lang="es-MX" dirty="0" smtClean="0"/>
              <a:t>Sobre la Figura 3.12</a:t>
            </a:r>
            <a:endParaRPr lang="es-MX" dirty="0"/>
          </a:p>
        </p:txBody>
      </p:sp>
      <p:sp>
        <p:nvSpPr>
          <p:cNvPr id="3" name="Marcador de contenido 2"/>
          <p:cNvSpPr>
            <a:spLocks noGrp="1"/>
          </p:cNvSpPr>
          <p:nvPr>
            <p:ph idx="1"/>
          </p:nvPr>
        </p:nvSpPr>
        <p:spPr>
          <a:xfrm>
            <a:off x="838200" y="1075227"/>
            <a:ext cx="10515600" cy="4351338"/>
          </a:xfrm>
        </p:spPr>
        <p:txBody>
          <a:bodyPr>
            <a:normAutofit lnSpcReduction="10000"/>
          </a:bodyPr>
          <a:lstStyle/>
          <a:p>
            <a:pPr marL="0" indent="0">
              <a:buNone/>
            </a:pPr>
            <a:r>
              <a:rPr lang="es-MX" dirty="0" smtClean="0"/>
              <a:t>En el ejemplo de la Figura 3.12, </a:t>
            </a:r>
            <a:r>
              <a:rPr lang="es-MX" dirty="0" err="1" smtClean="0"/>
              <a:t>body-statement</a:t>
            </a:r>
            <a:r>
              <a:rPr lang="es-MX" dirty="0" smtClean="0"/>
              <a:t> consiste de las líneas 8 a la 11, asignando valores a t, val, y </a:t>
            </a:r>
            <a:r>
              <a:rPr lang="es-MX" dirty="0" err="1" smtClean="0"/>
              <a:t>nval</a:t>
            </a:r>
            <a:r>
              <a:rPr lang="es-MX" dirty="0" smtClean="0"/>
              <a:t>, junto con el incremento de i. Estas líneas son implementadas por las líneas 2 a 5 de código ensamblador. La expresión i &lt; n corresponde a test-</a:t>
            </a:r>
            <a:r>
              <a:rPr lang="es-MX" dirty="0" err="1" smtClean="0"/>
              <a:t>expr</a:t>
            </a:r>
            <a:r>
              <a:rPr lang="es-MX" dirty="0" smtClean="0"/>
              <a:t>. Esta expresión es implementada por la línea 6 y por la condición de prueba de la instrucción de salto en la línea 7. Una vez que la ejecución sale del ciclo el valor de val es copiado al registro %</a:t>
            </a:r>
            <a:r>
              <a:rPr lang="es-MX" dirty="0" err="1" smtClean="0"/>
              <a:t>eax</a:t>
            </a:r>
            <a:r>
              <a:rPr lang="es-MX" dirty="0" smtClean="0"/>
              <a:t> como el valor de retorno (línea 8).</a:t>
            </a:r>
          </a:p>
          <a:p>
            <a:pPr marL="0" indent="0">
              <a:buNone/>
            </a:pPr>
            <a:r>
              <a:rPr lang="es-MX" dirty="0" smtClean="0"/>
              <a:t>La creación de una tabla de uso de registros, tal como se ha mostrado en la Figura 3.12(b) es un paso muy útil en el análisis de un programa en lenguaje ensamblador, especialmente cuando el programa contiene ciclos.</a:t>
            </a:r>
            <a:endParaRPr lang="es-MX" dirty="0"/>
          </a:p>
        </p:txBody>
      </p:sp>
    </p:spTree>
    <p:extLst>
      <p:ext uri="{BB962C8B-B14F-4D97-AF65-F5344CB8AC3E}">
        <p14:creationId xmlns:p14="http://schemas.microsoft.com/office/powerpoint/2010/main" val="230057448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40727"/>
            <a:ext cx="10515600" cy="1325563"/>
          </a:xfrm>
        </p:spPr>
        <p:txBody>
          <a:bodyPr/>
          <a:lstStyle/>
          <a:p>
            <a:r>
              <a:rPr lang="es-MX" dirty="0"/>
              <a:t>Ejercicio</a:t>
            </a:r>
          </a:p>
        </p:txBody>
      </p:sp>
      <p:sp>
        <p:nvSpPr>
          <p:cNvPr id="3" name="Marcador de contenido 2"/>
          <p:cNvSpPr>
            <a:spLocks noGrp="1"/>
          </p:cNvSpPr>
          <p:nvPr>
            <p:ph idx="1"/>
          </p:nvPr>
        </p:nvSpPr>
        <p:spPr>
          <a:xfrm>
            <a:off x="838200" y="657726"/>
            <a:ext cx="10515600" cy="5519237"/>
          </a:xfrm>
        </p:spPr>
        <p:txBody>
          <a:bodyPr>
            <a:normAutofit lnSpcReduction="10000"/>
          </a:bodyPr>
          <a:lstStyle/>
          <a:p>
            <a:pPr marL="0" indent="0">
              <a:buNone/>
            </a:pPr>
            <a:r>
              <a:rPr lang="en-US" dirty="0" err="1"/>
              <a:t>Explique</a:t>
            </a:r>
            <a:r>
              <a:rPr lang="en-US" dirty="0"/>
              <a:t> lo que se </a:t>
            </a:r>
            <a:r>
              <a:rPr lang="en-US" dirty="0" err="1"/>
              <a:t>hace</a:t>
            </a:r>
            <a:r>
              <a:rPr lang="en-US" dirty="0"/>
              <a:t> con la </a:t>
            </a:r>
            <a:r>
              <a:rPr lang="en-US" dirty="0" err="1"/>
              <a:t>siguiente</a:t>
            </a:r>
            <a:r>
              <a:rPr lang="en-US" dirty="0"/>
              <a:t> </a:t>
            </a:r>
            <a:r>
              <a:rPr lang="en-US" dirty="0" err="1"/>
              <a:t>función</a:t>
            </a:r>
            <a:r>
              <a:rPr lang="en-US" dirty="0"/>
              <a:t>.</a:t>
            </a:r>
          </a:p>
          <a:p>
            <a:pPr marL="0" indent="0">
              <a:buNone/>
            </a:pPr>
            <a:endParaRPr lang="es-MX" dirty="0" smtClean="0"/>
          </a:p>
          <a:p>
            <a:pPr marL="0" indent="0">
              <a:buNone/>
            </a:pPr>
            <a:r>
              <a:rPr lang="es-MX" dirty="0" err="1" smtClean="0"/>
              <a:t>int</a:t>
            </a:r>
            <a:r>
              <a:rPr lang="es-MX" dirty="0" smtClean="0"/>
              <a:t> </a:t>
            </a:r>
            <a:r>
              <a:rPr lang="es-MX" dirty="0" err="1"/>
              <a:t>dw_loop</a:t>
            </a:r>
            <a:r>
              <a:rPr lang="es-MX" dirty="0"/>
              <a:t>(</a:t>
            </a:r>
            <a:r>
              <a:rPr lang="es-MX" dirty="0" err="1"/>
              <a:t>int</a:t>
            </a:r>
            <a:r>
              <a:rPr lang="es-MX" dirty="0"/>
              <a:t> x, </a:t>
            </a:r>
            <a:r>
              <a:rPr lang="es-MX" dirty="0" err="1"/>
              <a:t>int</a:t>
            </a:r>
            <a:r>
              <a:rPr lang="es-MX" dirty="0"/>
              <a:t> y, </a:t>
            </a:r>
            <a:r>
              <a:rPr lang="es-MX" dirty="0" err="1"/>
              <a:t>int</a:t>
            </a:r>
            <a:r>
              <a:rPr lang="es-MX" dirty="0"/>
              <a:t> n)</a:t>
            </a:r>
          </a:p>
          <a:p>
            <a:pPr marL="0" indent="0">
              <a:buNone/>
            </a:pPr>
            <a:r>
              <a:rPr lang="es-MX" dirty="0"/>
              <a:t>{</a:t>
            </a:r>
          </a:p>
          <a:p>
            <a:pPr marL="0" indent="0">
              <a:buNone/>
            </a:pPr>
            <a:r>
              <a:rPr lang="es-MX" dirty="0"/>
              <a:t> do {</a:t>
            </a:r>
          </a:p>
          <a:p>
            <a:pPr marL="0" indent="0">
              <a:buNone/>
            </a:pPr>
            <a:r>
              <a:rPr lang="es-MX" dirty="0"/>
              <a:t>   x += n;</a:t>
            </a:r>
          </a:p>
          <a:p>
            <a:pPr marL="0" indent="0">
              <a:buNone/>
            </a:pPr>
            <a:r>
              <a:rPr lang="es-MX" dirty="0"/>
              <a:t>   y *= n;</a:t>
            </a:r>
          </a:p>
          <a:p>
            <a:pPr marL="0" indent="0">
              <a:buNone/>
            </a:pPr>
            <a:r>
              <a:rPr lang="es-MX" dirty="0"/>
              <a:t>   n--;</a:t>
            </a:r>
          </a:p>
          <a:p>
            <a:pPr marL="0" indent="0">
              <a:buNone/>
            </a:pPr>
            <a:r>
              <a:rPr lang="es-MX" dirty="0"/>
              <a:t> } </a:t>
            </a:r>
            <a:r>
              <a:rPr lang="es-MX" dirty="0" err="1"/>
              <a:t>while</a:t>
            </a:r>
            <a:r>
              <a:rPr lang="es-MX" dirty="0"/>
              <a:t> ((n &gt; 0) &amp; (y &lt; n)); /* Note use of </a:t>
            </a:r>
            <a:r>
              <a:rPr lang="es-MX" dirty="0" err="1"/>
              <a:t>bitwise</a:t>
            </a:r>
            <a:r>
              <a:rPr lang="es-MX" dirty="0"/>
              <a:t> ’&amp;’ */</a:t>
            </a:r>
          </a:p>
          <a:p>
            <a:pPr marL="0" indent="0">
              <a:buNone/>
            </a:pPr>
            <a:r>
              <a:rPr lang="es-MX" dirty="0"/>
              <a:t> </a:t>
            </a:r>
            <a:r>
              <a:rPr lang="es-MX" dirty="0" err="1"/>
              <a:t>return</a:t>
            </a:r>
            <a:r>
              <a:rPr lang="es-MX" dirty="0"/>
              <a:t> x;</a:t>
            </a:r>
          </a:p>
          <a:p>
            <a:pPr marL="0" indent="0">
              <a:buNone/>
            </a:pPr>
            <a:r>
              <a:rPr lang="es-MX" dirty="0"/>
              <a:t>}</a:t>
            </a:r>
          </a:p>
        </p:txBody>
      </p:sp>
    </p:spTree>
    <p:extLst>
      <p:ext uri="{BB962C8B-B14F-4D97-AF65-F5344CB8AC3E}">
        <p14:creationId xmlns:p14="http://schemas.microsoft.com/office/powerpoint/2010/main" val="226743912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24686"/>
            <a:ext cx="10515600" cy="1325563"/>
          </a:xfrm>
        </p:spPr>
        <p:txBody>
          <a:bodyPr/>
          <a:lstStyle/>
          <a:p>
            <a:r>
              <a:rPr lang="es-MX" dirty="0" smtClean="0"/>
              <a:t>do … </a:t>
            </a:r>
            <a:r>
              <a:rPr lang="es-MX" dirty="0" err="1" smtClean="0"/>
              <a:t>while</a:t>
            </a:r>
            <a:r>
              <a:rPr lang="es-MX" dirty="0" smtClean="0"/>
              <a:t>() es una sentencia de iteración</a:t>
            </a:r>
            <a:endParaRPr lang="es-MX" dirty="0"/>
          </a:p>
        </p:txBody>
      </p:sp>
      <p:sp>
        <p:nvSpPr>
          <p:cNvPr id="3" name="Marcador de contenido 2"/>
          <p:cNvSpPr>
            <a:spLocks noGrp="1"/>
          </p:cNvSpPr>
          <p:nvPr>
            <p:ph idx="1"/>
          </p:nvPr>
        </p:nvSpPr>
        <p:spPr>
          <a:xfrm>
            <a:off x="838200" y="574341"/>
            <a:ext cx="10515600" cy="5136648"/>
          </a:xfrm>
        </p:spPr>
        <p:txBody>
          <a:bodyPr>
            <a:normAutofit fontScale="70000" lnSpcReduction="20000"/>
          </a:bodyPr>
          <a:lstStyle/>
          <a:p>
            <a:pPr marL="0" indent="0">
              <a:buNone/>
            </a:pPr>
            <a:r>
              <a:rPr lang="es-MX" dirty="0" smtClean="0"/>
              <a:t>La sentencia de iteración do … </a:t>
            </a:r>
            <a:r>
              <a:rPr lang="es-MX" dirty="0" err="1" smtClean="0"/>
              <a:t>while</a:t>
            </a:r>
            <a:r>
              <a:rPr lang="es-MX" dirty="0" smtClean="0"/>
              <a:t> comúnmente se usa para I/O, donde tiene sentido leer de un flujo antes de poner a prueba el estado del flujo, como se muestra en el siguiente listado.</a:t>
            </a:r>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r>
              <a:rPr lang="es-MX" dirty="0" smtClean="0"/>
              <a:t>Listado 5-9 Se acepta repetidamente una cantidad, unidad de </a:t>
            </a:r>
            <a:r>
              <a:rPr lang="es-MX" dirty="0"/>
              <a:t>m</a:t>
            </a:r>
            <a:r>
              <a:rPr lang="es-MX" dirty="0" smtClean="0"/>
              <a:t>edida, y un nombre de elemento desde la entrada estándar </a:t>
            </a:r>
            <a:r>
              <a:rPr lang="es-MX" dirty="0" err="1" smtClean="0"/>
              <a:t>stdin</a:t>
            </a:r>
            <a:r>
              <a:rPr lang="es-MX" dirty="0" smtClean="0"/>
              <a:t>.</a:t>
            </a:r>
          </a:p>
          <a:p>
            <a:pPr marL="0" indent="0">
              <a:buNone/>
            </a:pPr>
            <a:r>
              <a:rPr lang="es-MX" dirty="0" smtClean="0"/>
              <a:t>[REF. </a:t>
            </a:r>
            <a:r>
              <a:rPr lang="es-MX" dirty="0" err="1" smtClean="0"/>
              <a:t>Seacord</a:t>
            </a:r>
            <a:r>
              <a:rPr lang="es-MX" dirty="0" smtClean="0"/>
              <a:t>, pág. 91] </a:t>
            </a:r>
          </a:p>
          <a:p>
            <a:pPr marL="0" indent="0">
              <a:buNone/>
            </a:pPr>
            <a:r>
              <a:rPr lang="es-MX" dirty="0" smtClean="0"/>
              <a:t>Con este código, se puede introducir una cantidad de punto flotante, una unidad de medida (como cadena), y un nombre de elemento (también como cadena) desde el flujo de entrada estándar </a:t>
            </a:r>
            <a:r>
              <a:rPr lang="es-MX" dirty="0" err="1" smtClean="0"/>
              <a:t>stdin</a:t>
            </a:r>
            <a:r>
              <a:rPr lang="es-MX" dirty="0" smtClean="0"/>
              <a:t> hasta que el indicador de EOF haya sido establecido o haya ocurrido un error.</a:t>
            </a:r>
            <a:endParaRPr lang="es-MX" dirty="0"/>
          </a:p>
          <a:p>
            <a:pPr marL="0" indent="0">
              <a:buNone/>
            </a:pPr>
            <a:endParaRPr lang="es-MX" dirty="0"/>
          </a:p>
        </p:txBody>
      </p:sp>
      <p:pic>
        <p:nvPicPr>
          <p:cNvPr id="4" name="Imagen 3"/>
          <p:cNvPicPr>
            <a:picLocks noChangeAspect="1"/>
          </p:cNvPicPr>
          <p:nvPr/>
        </p:nvPicPr>
        <p:blipFill>
          <a:blip r:embed="rId2"/>
          <a:stretch>
            <a:fillRect/>
          </a:stretch>
        </p:blipFill>
        <p:spPr>
          <a:xfrm>
            <a:off x="838200" y="1224873"/>
            <a:ext cx="9107905" cy="2131060"/>
          </a:xfrm>
          <a:prstGeom prst="rect">
            <a:avLst/>
          </a:prstGeom>
        </p:spPr>
      </p:pic>
    </p:spTree>
    <p:extLst>
      <p:ext uri="{BB962C8B-B14F-4D97-AF65-F5344CB8AC3E}">
        <p14:creationId xmlns:p14="http://schemas.microsoft.com/office/powerpoint/2010/main" val="242938106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56769"/>
            <a:ext cx="10515600" cy="1325563"/>
          </a:xfrm>
        </p:spPr>
        <p:txBody>
          <a:bodyPr/>
          <a:lstStyle/>
          <a:p>
            <a:r>
              <a:rPr lang="es-MX" dirty="0" smtClean="0"/>
              <a:t>Ciclos </a:t>
            </a:r>
            <a:r>
              <a:rPr lang="es-MX" dirty="0" err="1" smtClean="0"/>
              <a:t>while</a:t>
            </a:r>
            <a:endParaRPr lang="es-MX" dirty="0"/>
          </a:p>
        </p:txBody>
      </p:sp>
      <p:sp>
        <p:nvSpPr>
          <p:cNvPr id="3" name="Marcador de contenido 2"/>
          <p:cNvSpPr>
            <a:spLocks noGrp="1"/>
          </p:cNvSpPr>
          <p:nvPr>
            <p:ph idx="1"/>
          </p:nvPr>
        </p:nvSpPr>
        <p:spPr>
          <a:xfrm>
            <a:off x="838200" y="574340"/>
            <a:ext cx="10515600" cy="4623301"/>
          </a:xfrm>
        </p:spPr>
        <p:txBody>
          <a:bodyPr>
            <a:normAutofit fontScale="55000" lnSpcReduction="20000"/>
          </a:bodyPr>
          <a:lstStyle/>
          <a:p>
            <a:pPr marL="0" indent="0">
              <a:buNone/>
            </a:pPr>
            <a:r>
              <a:rPr lang="es-MX" dirty="0" smtClean="0"/>
              <a:t>La forma general de una sentencia </a:t>
            </a:r>
            <a:r>
              <a:rPr lang="es-MX" dirty="0" err="1" smtClean="0"/>
              <a:t>while</a:t>
            </a:r>
            <a:r>
              <a:rPr lang="es-MX" dirty="0" smtClean="0"/>
              <a:t> es como sigue:</a:t>
            </a:r>
          </a:p>
          <a:p>
            <a:pPr marL="0" indent="0">
              <a:buNone/>
            </a:pPr>
            <a:endParaRPr lang="es-MX" dirty="0"/>
          </a:p>
          <a:p>
            <a:pPr marL="0" indent="0">
              <a:buNone/>
            </a:pPr>
            <a:endParaRPr lang="es-MX" dirty="0" smtClean="0"/>
          </a:p>
          <a:p>
            <a:pPr marL="0" indent="0">
              <a:buNone/>
            </a:pPr>
            <a:endParaRPr lang="es-MX" dirty="0" smtClean="0"/>
          </a:p>
          <a:p>
            <a:pPr marL="0" indent="0">
              <a:buNone/>
            </a:pPr>
            <a:r>
              <a:rPr lang="es-MX" dirty="0" smtClean="0"/>
              <a:t>difiere del do-</a:t>
            </a:r>
            <a:r>
              <a:rPr lang="es-MX" dirty="0" err="1" smtClean="0"/>
              <a:t>while</a:t>
            </a:r>
            <a:r>
              <a:rPr lang="es-MX" dirty="0" smtClean="0"/>
              <a:t> en que la test-</a:t>
            </a:r>
            <a:r>
              <a:rPr lang="es-MX" dirty="0" err="1" smtClean="0"/>
              <a:t>expr</a:t>
            </a:r>
            <a:r>
              <a:rPr lang="es-MX" dirty="0" smtClean="0"/>
              <a:t> es evaluada y el ciclo es potencialmente terminado antes de la primera ejecución de </a:t>
            </a:r>
          </a:p>
          <a:p>
            <a:pPr marL="0" indent="0">
              <a:buNone/>
            </a:pPr>
            <a:r>
              <a:rPr lang="es-MX" dirty="0" err="1" smtClean="0"/>
              <a:t>body-statement</a:t>
            </a:r>
            <a:r>
              <a:rPr lang="es-MX" dirty="0" smtClean="0"/>
              <a:t>. Una traducción directa a una forma que utiliza </a:t>
            </a:r>
            <a:r>
              <a:rPr lang="es-MX" dirty="0" err="1" smtClean="0"/>
              <a:t>goto</a:t>
            </a:r>
            <a:r>
              <a:rPr lang="es-MX" dirty="0" smtClean="0"/>
              <a:t> sería:</a:t>
            </a:r>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smtClean="0"/>
          </a:p>
          <a:p>
            <a:pPr marL="0" indent="0">
              <a:buNone/>
            </a:pPr>
            <a:endParaRPr lang="es-MX" dirty="0"/>
          </a:p>
          <a:p>
            <a:pPr marL="0" indent="0">
              <a:buNone/>
            </a:pPr>
            <a:r>
              <a:rPr lang="es-MX" dirty="0" smtClean="0"/>
              <a:t>Esta traducción  requiere de dos sentencias de control dentro del ciclo interno  ---la parte del código que se ejecuta más frecuentemente.</a:t>
            </a:r>
          </a:p>
        </p:txBody>
      </p:sp>
      <p:pic>
        <p:nvPicPr>
          <p:cNvPr id="4" name="Imagen 3"/>
          <p:cNvPicPr>
            <a:picLocks noChangeAspect="1"/>
          </p:cNvPicPr>
          <p:nvPr/>
        </p:nvPicPr>
        <p:blipFill>
          <a:blip r:embed="rId2"/>
          <a:stretch>
            <a:fillRect/>
          </a:stretch>
        </p:blipFill>
        <p:spPr>
          <a:xfrm>
            <a:off x="1507455" y="949344"/>
            <a:ext cx="8256171" cy="773197"/>
          </a:xfrm>
          <a:prstGeom prst="rect">
            <a:avLst/>
          </a:prstGeom>
        </p:spPr>
      </p:pic>
      <p:pic>
        <p:nvPicPr>
          <p:cNvPr id="5" name="Imagen 4"/>
          <p:cNvPicPr>
            <a:picLocks noChangeAspect="1"/>
          </p:cNvPicPr>
          <p:nvPr/>
        </p:nvPicPr>
        <p:blipFill>
          <a:blip r:embed="rId3"/>
          <a:stretch>
            <a:fillRect/>
          </a:stretch>
        </p:blipFill>
        <p:spPr>
          <a:xfrm>
            <a:off x="3141243" y="2358263"/>
            <a:ext cx="6622383" cy="2203655"/>
          </a:xfrm>
          <a:prstGeom prst="rect">
            <a:avLst/>
          </a:prstGeom>
        </p:spPr>
      </p:pic>
    </p:spTree>
    <p:extLst>
      <p:ext uri="{BB962C8B-B14F-4D97-AF65-F5344CB8AC3E}">
        <p14:creationId xmlns:p14="http://schemas.microsoft.com/office/powerpoint/2010/main" val="33482766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24685"/>
            <a:ext cx="10515600" cy="1325563"/>
          </a:xfrm>
        </p:spPr>
        <p:txBody>
          <a:bodyPr/>
          <a:lstStyle/>
          <a:p>
            <a:r>
              <a:rPr lang="es-MX" dirty="0" smtClean="0"/>
              <a:t>Traducción del ciclo </a:t>
            </a:r>
            <a:r>
              <a:rPr lang="es-MX" dirty="0" err="1" smtClean="0"/>
              <a:t>while</a:t>
            </a:r>
            <a:endParaRPr lang="es-MX" dirty="0"/>
          </a:p>
        </p:txBody>
      </p:sp>
      <p:sp>
        <p:nvSpPr>
          <p:cNvPr id="3" name="Marcador de contenido 2"/>
          <p:cNvSpPr>
            <a:spLocks noGrp="1"/>
          </p:cNvSpPr>
          <p:nvPr>
            <p:ph idx="1"/>
          </p:nvPr>
        </p:nvSpPr>
        <p:spPr>
          <a:xfrm>
            <a:off x="838200" y="606425"/>
            <a:ext cx="10515600" cy="4351338"/>
          </a:xfrm>
        </p:spPr>
        <p:txBody>
          <a:bodyPr/>
          <a:lstStyle/>
          <a:p>
            <a:pPr marL="0" indent="0">
              <a:buNone/>
            </a:pPr>
            <a:r>
              <a:rPr lang="es-MX" dirty="0" smtClean="0"/>
              <a:t>En lugar de la traducción anterior, la mayoría de los compiladores de C transforman el código en un ciclo do-</a:t>
            </a:r>
            <a:r>
              <a:rPr lang="es-MX" dirty="0" err="1" smtClean="0"/>
              <a:t>while</a:t>
            </a:r>
            <a:r>
              <a:rPr lang="es-MX" dirty="0" smtClean="0"/>
              <a:t> usando una ramificación condicional para saltar la primera ejecución del cuerpo si se necesita:</a:t>
            </a:r>
          </a:p>
          <a:p>
            <a:pPr marL="0" indent="0">
              <a:buNone/>
            </a:pPr>
            <a:endParaRPr lang="es-MX" dirty="0"/>
          </a:p>
          <a:p>
            <a:pPr marL="0" indent="0">
              <a:buNone/>
            </a:pPr>
            <a:endParaRPr lang="es-MX" dirty="0" smtClean="0"/>
          </a:p>
          <a:p>
            <a:pPr marL="0" indent="0">
              <a:buNone/>
            </a:pPr>
            <a:endParaRPr lang="es-MX" dirty="0"/>
          </a:p>
          <a:p>
            <a:pPr marL="0" indent="0">
              <a:buNone/>
            </a:pPr>
            <a:r>
              <a:rPr lang="es-MX" dirty="0" smtClean="0"/>
              <a:t>y esto, a su vez puede ser transformado en código </a:t>
            </a:r>
            <a:r>
              <a:rPr lang="es-MX" dirty="0" err="1" smtClean="0"/>
              <a:t>goto</a:t>
            </a:r>
            <a:r>
              <a:rPr lang="es-MX" dirty="0" smtClean="0"/>
              <a:t> como:</a:t>
            </a:r>
            <a:endParaRPr lang="es-MX" dirty="0"/>
          </a:p>
        </p:txBody>
      </p:sp>
      <p:pic>
        <p:nvPicPr>
          <p:cNvPr id="4" name="Imagen 3"/>
          <p:cNvPicPr>
            <a:picLocks noChangeAspect="1"/>
          </p:cNvPicPr>
          <p:nvPr/>
        </p:nvPicPr>
        <p:blipFill>
          <a:blip r:embed="rId2"/>
          <a:stretch>
            <a:fillRect/>
          </a:stretch>
        </p:blipFill>
        <p:spPr>
          <a:xfrm>
            <a:off x="3662362" y="1810251"/>
            <a:ext cx="4867275" cy="1504950"/>
          </a:xfrm>
          <a:prstGeom prst="rect">
            <a:avLst/>
          </a:prstGeom>
        </p:spPr>
      </p:pic>
      <p:pic>
        <p:nvPicPr>
          <p:cNvPr id="5" name="Imagen 4"/>
          <p:cNvPicPr>
            <a:picLocks noChangeAspect="1"/>
          </p:cNvPicPr>
          <p:nvPr/>
        </p:nvPicPr>
        <p:blipFill>
          <a:blip r:embed="rId3"/>
          <a:stretch>
            <a:fillRect/>
          </a:stretch>
        </p:blipFill>
        <p:spPr>
          <a:xfrm>
            <a:off x="3785685" y="4045784"/>
            <a:ext cx="3914775" cy="2247900"/>
          </a:xfrm>
          <a:prstGeom prst="rect">
            <a:avLst/>
          </a:prstGeom>
        </p:spPr>
      </p:pic>
    </p:spTree>
    <p:extLst>
      <p:ext uri="{BB962C8B-B14F-4D97-AF65-F5344CB8AC3E}">
        <p14:creationId xmlns:p14="http://schemas.microsoft.com/office/powerpoint/2010/main" val="351959931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28433"/>
            <a:ext cx="10515600" cy="1325563"/>
          </a:xfrm>
        </p:spPr>
        <p:txBody>
          <a:bodyPr/>
          <a:lstStyle/>
          <a:p>
            <a:r>
              <a:rPr lang="es-MX" dirty="0" smtClean="0"/>
              <a:t>Ejemplo de uso de ciclo </a:t>
            </a:r>
            <a:r>
              <a:rPr lang="es-MX" dirty="0" err="1" smtClean="0"/>
              <a:t>while</a:t>
            </a:r>
            <a:endParaRPr lang="es-MX" dirty="0"/>
          </a:p>
        </p:txBody>
      </p:sp>
      <p:sp>
        <p:nvSpPr>
          <p:cNvPr id="3" name="Marcador de contenido 2"/>
          <p:cNvSpPr>
            <a:spLocks noGrp="1"/>
          </p:cNvSpPr>
          <p:nvPr>
            <p:ph idx="1"/>
          </p:nvPr>
        </p:nvSpPr>
        <p:spPr>
          <a:xfrm>
            <a:off x="838200" y="702678"/>
            <a:ext cx="10515600" cy="4351338"/>
          </a:xfrm>
        </p:spPr>
        <p:txBody>
          <a:bodyPr>
            <a:normAutofit/>
          </a:bodyPr>
          <a:lstStyle/>
          <a:p>
            <a:pPr marL="0" indent="0">
              <a:buNone/>
            </a:pPr>
            <a:r>
              <a:rPr lang="es-MX" dirty="0" smtClean="0"/>
              <a:t>El ejemplo de la Figura 3.13 muestra una implementación de una función secuencia de Fibonacci usando un ciclo </a:t>
            </a:r>
            <a:r>
              <a:rPr lang="es-MX" dirty="0" err="1" smtClean="0"/>
              <a:t>while</a:t>
            </a:r>
            <a:r>
              <a:rPr lang="es-MX" dirty="0" smtClean="0"/>
              <a:t>.</a:t>
            </a:r>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smtClean="0"/>
          </a:p>
          <a:p>
            <a:pPr marL="0" indent="0">
              <a:buNone/>
            </a:pPr>
            <a:endParaRPr lang="es-MX" dirty="0" smtClean="0"/>
          </a:p>
          <a:p>
            <a:pPr marL="0" indent="0">
              <a:buNone/>
            </a:pPr>
            <a:endParaRPr lang="es-MX" dirty="0"/>
          </a:p>
        </p:txBody>
      </p:sp>
      <p:pic>
        <p:nvPicPr>
          <p:cNvPr id="4" name="Imagen 3"/>
          <p:cNvPicPr>
            <a:picLocks noChangeAspect="1"/>
          </p:cNvPicPr>
          <p:nvPr/>
        </p:nvPicPr>
        <p:blipFill>
          <a:blip r:embed="rId2"/>
          <a:stretch>
            <a:fillRect/>
          </a:stretch>
        </p:blipFill>
        <p:spPr>
          <a:xfrm>
            <a:off x="3596188" y="1665414"/>
            <a:ext cx="4649454" cy="3975455"/>
          </a:xfrm>
          <a:prstGeom prst="rect">
            <a:avLst/>
          </a:prstGeom>
        </p:spPr>
      </p:pic>
      <p:sp>
        <p:nvSpPr>
          <p:cNvPr id="5" name="CuadroTexto 4"/>
          <p:cNvSpPr txBox="1"/>
          <p:nvPr/>
        </p:nvSpPr>
        <p:spPr>
          <a:xfrm flipH="1">
            <a:off x="1034890" y="5754294"/>
            <a:ext cx="9772050" cy="461665"/>
          </a:xfrm>
          <a:prstGeom prst="rect">
            <a:avLst/>
          </a:prstGeom>
          <a:noFill/>
        </p:spPr>
        <p:txBody>
          <a:bodyPr wrap="square" rtlCol="0">
            <a:spAutoFit/>
          </a:bodyPr>
          <a:lstStyle/>
          <a:p>
            <a:r>
              <a:rPr lang="es-MX" sz="2400" dirty="0" smtClean="0"/>
              <a:t>Figura 3.13 Código C de una versión </a:t>
            </a:r>
            <a:r>
              <a:rPr lang="es-MX" sz="2400" dirty="0" err="1" smtClean="0"/>
              <a:t>while</a:t>
            </a:r>
            <a:r>
              <a:rPr lang="es-MX" sz="2400" dirty="0" smtClean="0"/>
              <a:t> de una función Fibonacci. </a:t>
            </a:r>
            <a:endParaRPr lang="es-MX" sz="2400" dirty="0"/>
          </a:p>
        </p:txBody>
      </p:sp>
    </p:spTree>
    <p:extLst>
      <p:ext uri="{BB962C8B-B14F-4D97-AF65-F5344CB8AC3E}">
        <p14:creationId xmlns:p14="http://schemas.microsoft.com/office/powerpoint/2010/main" val="33658681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Código de nivel máquina</a:t>
            </a:r>
            <a:endParaRPr lang="es-MX" dirty="0"/>
          </a:p>
        </p:txBody>
      </p:sp>
      <p:sp>
        <p:nvSpPr>
          <p:cNvPr id="3" name="Marcador de contenido 2"/>
          <p:cNvSpPr>
            <a:spLocks noGrp="1"/>
          </p:cNvSpPr>
          <p:nvPr>
            <p:ph idx="1"/>
          </p:nvPr>
        </p:nvSpPr>
        <p:spPr/>
        <p:txBody>
          <a:bodyPr>
            <a:normAutofit/>
          </a:bodyPr>
          <a:lstStyle/>
          <a:p>
            <a:pPr marL="0" indent="0">
              <a:buNone/>
            </a:pPr>
            <a:r>
              <a:rPr lang="es-MX" dirty="0" smtClean="0"/>
              <a:t>El compilador transforma los programas expresados en el modelo de ejecución relativamente abstracto proporcionado por C en las instrucciones muy elementales que el procesador ejecuta.</a:t>
            </a:r>
          </a:p>
          <a:p>
            <a:pPr marL="0" indent="0">
              <a:buNone/>
            </a:pPr>
            <a:endParaRPr lang="es-MX" dirty="0"/>
          </a:p>
          <a:p>
            <a:pPr marL="0" indent="0">
              <a:buNone/>
            </a:pPr>
            <a:r>
              <a:rPr lang="es-MX" dirty="0" smtClean="0"/>
              <a:t>La capacidad de entender el código ensamblador y como se relaciona al código C original es un paso clave para entender cómo las computadoras ejecutan programas.</a:t>
            </a:r>
          </a:p>
          <a:p>
            <a:pPr marL="0" indent="0">
              <a:buNone/>
            </a:pPr>
            <a:endParaRPr lang="es-MX" dirty="0"/>
          </a:p>
        </p:txBody>
      </p:sp>
    </p:spTree>
    <p:extLst>
      <p:ext uri="{BB962C8B-B14F-4D97-AF65-F5344CB8AC3E}">
        <p14:creationId xmlns:p14="http://schemas.microsoft.com/office/powerpoint/2010/main" val="275098288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73429"/>
            <a:ext cx="10515600" cy="1325563"/>
          </a:xfrm>
        </p:spPr>
        <p:txBody>
          <a:bodyPr/>
          <a:lstStyle/>
          <a:p>
            <a:r>
              <a:rPr lang="es-MX" dirty="0" smtClean="0"/>
              <a:t>Función Fibonacci versión </a:t>
            </a:r>
            <a:r>
              <a:rPr lang="es-MX" dirty="0" err="1" smtClean="0"/>
              <a:t>goto</a:t>
            </a:r>
            <a:endParaRPr lang="es-MX" dirty="0"/>
          </a:p>
        </p:txBody>
      </p:sp>
      <p:pic>
        <p:nvPicPr>
          <p:cNvPr id="5" name="Marcador de contenido 4"/>
          <p:cNvPicPr>
            <a:picLocks noGrp="1" noChangeAspect="1"/>
          </p:cNvPicPr>
          <p:nvPr>
            <p:ph idx="1"/>
          </p:nvPr>
        </p:nvPicPr>
        <p:blipFill>
          <a:blip r:embed="rId3"/>
          <a:stretch>
            <a:fillRect/>
          </a:stretch>
        </p:blipFill>
        <p:spPr>
          <a:xfrm>
            <a:off x="5627077" y="952134"/>
            <a:ext cx="4587222" cy="3524493"/>
          </a:xfrm>
          <a:prstGeom prst="rect">
            <a:avLst/>
          </a:prstGeom>
        </p:spPr>
      </p:pic>
      <p:pic>
        <p:nvPicPr>
          <p:cNvPr id="4" name="Imagen 3"/>
          <p:cNvPicPr>
            <a:picLocks noChangeAspect="1"/>
          </p:cNvPicPr>
          <p:nvPr/>
        </p:nvPicPr>
        <p:blipFill rotWithShape="1">
          <a:blip r:embed="rId4"/>
          <a:srcRect r="11108"/>
          <a:stretch/>
        </p:blipFill>
        <p:spPr>
          <a:xfrm>
            <a:off x="838200" y="952134"/>
            <a:ext cx="4788877" cy="3074743"/>
          </a:xfrm>
          <a:prstGeom prst="rect">
            <a:avLst/>
          </a:prstGeom>
        </p:spPr>
      </p:pic>
      <p:sp>
        <p:nvSpPr>
          <p:cNvPr id="6" name="CuadroTexto 5"/>
          <p:cNvSpPr txBox="1"/>
          <p:nvPr/>
        </p:nvSpPr>
        <p:spPr>
          <a:xfrm>
            <a:off x="1072662" y="5099538"/>
            <a:ext cx="8124092" cy="461665"/>
          </a:xfrm>
          <a:prstGeom prst="rect">
            <a:avLst/>
          </a:prstGeom>
          <a:noFill/>
        </p:spPr>
        <p:txBody>
          <a:bodyPr wrap="square" rtlCol="0">
            <a:spAutoFit/>
          </a:bodyPr>
          <a:lstStyle/>
          <a:p>
            <a:r>
              <a:rPr lang="es-MX" sz="2400" dirty="0" smtClean="0"/>
              <a:t>Figura 3.13(b) Versión </a:t>
            </a:r>
            <a:r>
              <a:rPr lang="es-MX" sz="2400" dirty="0" err="1" smtClean="0"/>
              <a:t>goto</a:t>
            </a:r>
            <a:r>
              <a:rPr lang="es-MX" sz="2400" dirty="0" smtClean="0"/>
              <a:t> del programa de la Figura 13.13(a)</a:t>
            </a:r>
            <a:endParaRPr lang="es-MX" sz="2400" dirty="0"/>
          </a:p>
        </p:txBody>
      </p:sp>
    </p:spTree>
    <p:extLst>
      <p:ext uri="{BB962C8B-B14F-4D97-AF65-F5344CB8AC3E}">
        <p14:creationId xmlns:p14="http://schemas.microsoft.com/office/powerpoint/2010/main" val="381647968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0"/>
            <a:ext cx="10515600" cy="1325563"/>
          </a:xfrm>
        </p:spPr>
        <p:txBody>
          <a:bodyPr/>
          <a:lstStyle/>
          <a:p>
            <a:r>
              <a:rPr lang="es-MX" dirty="0" smtClean="0"/>
              <a:t>Función </a:t>
            </a:r>
            <a:r>
              <a:rPr lang="es-MX" dirty="0" err="1" smtClean="0"/>
              <a:t>Fibonacci_w</a:t>
            </a:r>
            <a:r>
              <a:rPr lang="es-MX" dirty="0" smtClean="0"/>
              <a:t> en lenguaje ensamblador</a:t>
            </a:r>
            <a:endParaRPr lang="es-MX" dirty="0"/>
          </a:p>
        </p:txBody>
      </p:sp>
      <p:sp>
        <p:nvSpPr>
          <p:cNvPr id="3" name="Marcador de contenido 2"/>
          <p:cNvSpPr>
            <a:spLocks noGrp="1"/>
          </p:cNvSpPr>
          <p:nvPr>
            <p:ph idx="1"/>
          </p:nvPr>
        </p:nvSpPr>
        <p:spPr>
          <a:xfrm>
            <a:off x="838200" y="5292969"/>
            <a:ext cx="10515600" cy="883994"/>
          </a:xfrm>
        </p:spPr>
        <p:txBody>
          <a:bodyPr/>
          <a:lstStyle/>
          <a:p>
            <a:pPr marL="0" indent="0">
              <a:buNone/>
            </a:pPr>
            <a:r>
              <a:rPr lang="es-MX" dirty="0" smtClean="0"/>
              <a:t>Figura  3.13(c)  Código en lenguaje ensamblador correspondiente a la función </a:t>
            </a:r>
            <a:r>
              <a:rPr lang="es-MX" dirty="0" err="1" smtClean="0"/>
              <a:t>Fibonacci_w</a:t>
            </a:r>
            <a:endParaRPr lang="es-MX" dirty="0"/>
          </a:p>
        </p:txBody>
      </p:sp>
      <p:pic>
        <p:nvPicPr>
          <p:cNvPr id="4" name="Imagen 3"/>
          <p:cNvPicPr>
            <a:picLocks noChangeAspect="1"/>
          </p:cNvPicPr>
          <p:nvPr/>
        </p:nvPicPr>
        <p:blipFill>
          <a:blip r:embed="rId2"/>
          <a:stretch>
            <a:fillRect/>
          </a:stretch>
        </p:blipFill>
        <p:spPr>
          <a:xfrm>
            <a:off x="838200" y="1325563"/>
            <a:ext cx="10520560" cy="3537683"/>
          </a:xfrm>
          <a:prstGeom prst="rect">
            <a:avLst/>
          </a:prstGeom>
        </p:spPr>
      </p:pic>
    </p:spTree>
    <p:extLst>
      <p:ext uri="{BB962C8B-B14F-4D97-AF65-F5344CB8AC3E}">
        <p14:creationId xmlns:p14="http://schemas.microsoft.com/office/powerpoint/2010/main" val="99608651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40728"/>
            <a:ext cx="10515600" cy="1325563"/>
          </a:xfrm>
        </p:spPr>
        <p:txBody>
          <a:bodyPr/>
          <a:lstStyle/>
          <a:p>
            <a:r>
              <a:rPr lang="es-MX" dirty="0" smtClean="0"/>
              <a:t>Ciclos </a:t>
            </a:r>
            <a:r>
              <a:rPr lang="es-MX" dirty="0" err="1" smtClean="0"/>
              <a:t>For</a:t>
            </a:r>
            <a:endParaRPr lang="es-MX" dirty="0"/>
          </a:p>
        </p:txBody>
      </p:sp>
      <p:sp>
        <p:nvSpPr>
          <p:cNvPr id="3" name="Marcador de contenido 2"/>
          <p:cNvSpPr>
            <a:spLocks noGrp="1"/>
          </p:cNvSpPr>
          <p:nvPr>
            <p:ph idx="1"/>
          </p:nvPr>
        </p:nvSpPr>
        <p:spPr>
          <a:xfrm>
            <a:off x="838200" y="446003"/>
            <a:ext cx="10515600" cy="5200817"/>
          </a:xfrm>
        </p:spPr>
        <p:txBody>
          <a:bodyPr>
            <a:normAutofit fontScale="70000" lnSpcReduction="20000"/>
          </a:bodyPr>
          <a:lstStyle/>
          <a:p>
            <a:pPr marL="0" indent="0">
              <a:buNone/>
            </a:pPr>
            <a:r>
              <a:rPr lang="es-MX" dirty="0" smtClean="0"/>
              <a:t>La forma general de un ciclo </a:t>
            </a:r>
            <a:r>
              <a:rPr lang="es-MX" dirty="0" err="1" smtClean="0"/>
              <a:t>for</a:t>
            </a:r>
            <a:r>
              <a:rPr lang="es-MX" dirty="0" smtClean="0"/>
              <a:t> es como sigue:</a:t>
            </a:r>
          </a:p>
          <a:p>
            <a:pPr marL="0" indent="0">
              <a:buNone/>
            </a:pPr>
            <a:endParaRPr lang="es-MX" dirty="0"/>
          </a:p>
          <a:p>
            <a:pPr marL="0" indent="0">
              <a:buNone/>
            </a:pPr>
            <a:endParaRPr lang="es-MX" dirty="0" smtClean="0"/>
          </a:p>
          <a:p>
            <a:pPr marL="0" indent="0">
              <a:buNone/>
            </a:pPr>
            <a:endParaRPr lang="es-MX" dirty="0" smtClean="0"/>
          </a:p>
          <a:p>
            <a:pPr marL="0" indent="0">
              <a:buNone/>
            </a:pPr>
            <a:r>
              <a:rPr lang="es-MX" dirty="0" smtClean="0"/>
              <a:t>El estándar de lenguaje C establece que el comportamiento de tal ciclo </a:t>
            </a:r>
          </a:p>
          <a:p>
            <a:pPr marL="0" indent="0">
              <a:buNone/>
            </a:pPr>
            <a:r>
              <a:rPr lang="es-MX" dirty="0" smtClean="0"/>
              <a:t>es idéntico al del siguiente código que usa un ciclo </a:t>
            </a:r>
            <a:r>
              <a:rPr lang="es-MX" dirty="0" err="1" smtClean="0"/>
              <a:t>while</a:t>
            </a:r>
            <a:r>
              <a:rPr lang="es-MX" dirty="0" smtClean="0"/>
              <a:t>:</a:t>
            </a:r>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smtClean="0"/>
          </a:p>
          <a:p>
            <a:pPr marL="0" indent="0">
              <a:buNone/>
            </a:pPr>
            <a:endParaRPr lang="es-MX" dirty="0"/>
          </a:p>
          <a:p>
            <a:pPr marL="0" indent="0">
              <a:buNone/>
            </a:pPr>
            <a:endParaRPr lang="es-MX" dirty="0" smtClean="0"/>
          </a:p>
          <a:p>
            <a:pPr marL="0" indent="0">
              <a:buNone/>
            </a:pPr>
            <a:r>
              <a:rPr lang="es-MX" dirty="0" smtClean="0"/>
              <a:t>Esto es, el programa primero evalúa la expresión de inicialización </a:t>
            </a:r>
            <a:r>
              <a:rPr lang="es-MX" dirty="0" err="1" smtClean="0"/>
              <a:t>init-expr</a:t>
            </a:r>
            <a:r>
              <a:rPr lang="es-MX" dirty="0" smtClean="0"/>
              <a:t>. Entonces entra a un ciclo donde primero evalúa la condición de prueba test-</a:t>
            </a:r>
            <a:r>
              <a:rPr lang="es-MX" dirty="0" err="1" smtClean="0"/>
              <a:t>expr</a:t>
            </a:r>
            <a:r>
              <a:rPr lang="es-MX" dirty="0" smtClean="0"/>
              <a:t>, saliendo si la prueba falla, entonces ejecuta el cuerpo del ciclo </a:t>
            </a:r>
            <a:r>
              <a:rPr lang="es-MX" dirty="0" err="1" smtClean="0"/>
              <a:t>body-statement</a:t>
            </a:r>
            <a:r>
              <a:rPr lang="es-MX" dirty="0" smtClean="0"/>
              <a:t>, y finalmente evalúa la expresión de actualización </a:t>
            </a:r>
            <a:r>
              <a:rPr lang="es-MX" dirty="0" err="1" smtClean="0"/>
              <a:t>update-expr</a:t>
            </a:r>
            <a:r>
              <a:rPr lang="es-MX" dirty="0" smtClean="0"/>
              <a:t>.</a:t>
            </a:r>
            <a:endParaRPr lang="es-MX" dirty="0"/>
          </a:p>
        </p:txBody>
      </p:sp>
      <p:pic>
        <p:nvPicPr>
          <p:cNvPr id="4" name="Imagen 3"/>
          <p:cNvPicPr>
            <a:picLocks noChangeAspect="1"/>
          </p:cNvPicPr>
          <p:nvPr/>
        </p:nvPicPr>
        <p:blipFill rotWithShape="1">
          <a:blip r:embed="rId2"/>
          <a:srcRect t="-339" r="15778" b="-4547"/>
          <a:stretch/>
        </p:blipFill>
        <p:spPr>
          <a:xfrm>
            <a:off x="104304" y="818147"/>
            <a:ext cx="11667875" cy="1033756"/>
          </a:xfrm>
          <a:prstGeom prst="rect">
            <a:avLst/>
          </a:prstGeom>
        </p:spPr>
      </p:pic>
      <p:pic>
        <p:nvPicPr>
          <p:cNvPr id="5" name="Imagen 4"/>
          <p:cNvPicPr>
            <a:picLocks noChangeAspect="1"/>
          </p:cNvPicPr>
          <p:nvPr/>
        </p:nvPicPr>
        <p:blipFill>
          <a:blip r:embed="rId3"/>
          <a:stretch>
            <a:fillRect/>
          </a:stretch>
        </p:blipFill>
        <p:spPr>
          <a:xfrm>
            <a:off x="522685" y="2455110"/>
            <a:ext cx="10831115" cy="2011280"/>
          </a:xfrm>
          <a:prstGeom prst="rect">
            <a:avLst/>
          </a:prstGeom>
        </p:spPr>
      </p:pic>
    </p:spTree>
    <p:extLst>
      <p:ext uri="{BB962C8B-B14F-4D97-AF65-F5344CB8AC3E}">
        <p14:creationId xmlns:p14="http://schemas.microsoft.com/office/powerpoint/2010/main" val="267298942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72812"/>
            <a:ext cx="10515600" cy="1325563"/>
          </a:xfrm>
        </p:spPr>
        <p:txBody>
          <a:bodyPr/>
          <a:lstStyle/>
          <a:p>
            <a:r>
              <a:rPr lang="es-MX" dirty="0" smtClean="0"/>
              <a:t>Compilación</a:t>
            </a:r>
            <a:endParaRPr lang="es-MX" dirty="0"/>
          </a:p>
        </p:txBody>
      </p:sp>
      <p:sp>
        <p:nvSpPr>
          <p:cNvPr id="3" name="Marcador de contenido 2"/>
          <p:cNvSpPr>
            <a:spLocks noGrp="1"/>
          </p:cNvSpPr>
          <p:nvPr>
            <p:ph idx="1"/>
          </p:nvPr>
        </p:nvSpPr>
        <p:spPr>
          <a:xfrm>
            <a:off x="838200" y="558298"/>
            <a:ext cx="10515600" cy="5601869"/>
          </a:xfrm>
        </p:spPr>
        <p:txBody>
          <a:bodyPr/>
          <a:lstStyle/>
          <a:p>
            <a:pPr marL="0" indent="0">
              <a:buNone/>
            </a:pPr>
            <a:r>
              <a:rPr lang="es-MX" dirty="0" smtClean="0"/>
              <a:t>La forma compilada del código de la diapositiva anterior está basada en la transformación de </a:t>
            </a:r>
            <a:r>
              <a:rPr lang="es-MX" dirty="0" err="1" smtClean="0"/>
              <a:t>while</a:t>
            </a:r>
            <a:r>
              <a:rPr lang="es-MX" dirty="0" smtClean="0"/>
              <a:t> a do-</a:t>
            </a:r>
            <a:r>
              <a:rPr lang="es-MX" dirty="0" err="1" smtClean="0"/>
              <a:t>while</a:t>
            </a:r>
            <a:r>
              <a:rPr lang="es-MX" dirty="0" smtClean="0"/>
              <a:t>, dando primero una forma </a:t>
            </a:r>
          </a:p>
          <a:p>
            <a:pPr marL="0" indent="0">
              <a:buNone/>
            </a:pPr>
            <a:r>
              <a:rPr lang="es-MX" dirty="0" smtClean="0"/>
              <a:t>do-</a:t>
            </a:r>
            <a:r>
              <a:rPr lang="es-MX" dirty="0" err="1" smtClean="0"/>
              <a:t>while</a:t>
            </a:r>
            <a:r>
              <a:rPr lang="es-MX" dirty="0" smtClean="0"/>
              <a:t>:</a:t>
            </a:r>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r>
              <a:rPr lang="es-MX" dirty="0" smtClean="0"/>
              <a:t>Esta, a su vez, puede ser transformada </a:t>
            </a:r>
          </a:p>
          <a:p>
            <a:pPr marL="0" indent="0">
              <a:buNone/>
            </a:pPr>
            <a:r>
              <a:rPr lang="es-MX" dirty="0" smtClean="0"/>
              <a:t>en un código </a:t>
            </a:r>
            <a:r>
              <a:rPr lang="es-MX" dirty="0" err="1" smtClean="0"/>
              <a:t>goto</a:t>
            </a:r>
            <a:r>
              <a:rPr lang="es-MX" dirty="0" smtClean="0"/>
              <a:t> como:</a:t>
            </a:r>
            <a:endParaRPr lang="es-MX" dirty="0"/>
          </a:p>
        </p:txBody>
      </p:sp>
      <p:pic>
        <p:nvPicPr>
          <p:cNvPr id="4" name="Imagen 3"/>
          <p:cNvPicPr>
            <a:picLocks noChangeAspect="1"/>
          </p:cNvPicPr>
          <p:nvPr/>
        </p:nvPicPr>
        <p:blipFill>
          <a:blip r:embed="rId2"/>
          <a:stretch>
            <a:fillRect/>
          </a:stretch>
        </p:blipFill>
        <p:spPr>
          <a:xfrm>
            <a:off x="2450180" y="1883861"/>
            <a:ext cx="6133243" cy="1950202"/>
          </a:xfrm>
          <a:prstGeom prst="rect">
            <a:avLst/>
          </a:prstGeom>
        </p:spPr>
      </p:pic>
      <p:pic>
        <p:nvPicPr>
          <p:cNvPr id="5" name="Imagen 4"/>
          <p:cNvPicPr>
            <a:picLocks noChangeAspect="1"/>
          </p:cNvPicPr>
          <p:nvPr/>
        </p:nvPicPr>
        <p:blipFill>
          <a:blip r:embed="rId3"/>
          <a:stretch>
            <a:fillRect/>
          </a:stretch>
        </p:blipFill>
        <p:spPr>
          <a:xfrm>
            <a:off x="7666496" y="3359232"/>
            <a:ext cx="2838450" cy="2800350"/>
          </a:xfrm>
          <a:prstGeom prst="rect">
            <a:avLst/>
          </a:prstGeom>
        </p:spPr>
      </p:pic>
    </p:spTree>
    <p:extLst>
      <p:ext uri="{BB962C8B-B14F-4D97-AF65-F5344CB8AC3E}">
        <p14:creationId xmlns:p14="http://schemas.microsoft.com/office/powerpoint/2010/main" val="332722290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08643"/>
            <a:ext cx="10515600" cy="1325563"/>
          </a:xfrm>
        </p:spPr>
        <p:txBody>
          <a:bodyPr/>
          <a:lstStyle/>
          <a:p>
            <a:r>
              <a:rPr lang="es-MX" dirty="0" smtClean="0"/>
              <a:t>Ejemplo de un ciclo </a:t>
            </a:r>
            <a:r>
              <a:rPr lang="es-MX" dirty="0" err="1" smtClean="0"/>
              <a:t>for</a:t>
            </a:r>
            <a:endParaRPr lang="es-MX" dirty="0"/>
          </a:p>
        </p:txBody>
      </p:sp>
      <p:sp>
        <p:nvSpPr>
          <p:cNvPr id="3" name="Marcador de contenido 2"/>
          <p:cNvSpPr>
            <a:spLocks noGrp="1"/>
          </p:cNvSpPr>
          <p:nvPr>
            <p:ph idx="1"/>
          </p:nvPr>
        </p:nvSpPr>
        <p:spPr>
          <a:xfrm>
            <a:off x="838200" y="606425"/>
            <a:ext cx="10515600" cy="4351338"/>
          </a:xfrm>
        </p:spPr>
        <p:txBody>
          <a:bodyPr>
            <a:normAutofit fontScale="85000" lnSpcReduction="20000"/>
          </a:bodyPr>
          <a:lstStyle/>
          <a:p>
            <a:pPr marL="0" indent="0">
              <a:buNone/>
            </a:pPr>
            <a:r>
              <a:rPr lang="es-MX" dirty="0" smtClean="0"/>
              <a:t>Como un ejemplo, el siguiente código muestra una implementación de la función Fibonacci usando un ciclo </a:t>
            </a:r>
            <a:r>
              <a:rPr lang="es-MX" dirty="0" err="1" smtClean="0"/>
              <a:t>for</a:t>
            </a:r>
            <a:r>
              <a:rPr lang="es-MX" dirty="0" smtClean="0"/>
              <a:t>:</a:t>
            </a:r>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smtClean="0"/>
          </a:p>
          <a:p>
            <a:pPr marL="0" indent="0">
              <a:buNone/>
            </a:pPr>
            <a:endParaRPr lang="es-MX" dirty="0" smtClean="0"/>
          </a:p>
          <a:p>
            <a:pPr marL="0" indent="0">
              <a:buNone/>
            </a:pPr>
            <a:r>
              <a:rPr lang="es-MX" dirty="0" smtClean="0"/>
              <a:t>La transformación de este código en la forma de un ciclo </a:t>
            </a:r>
            <a:r>
              <a:rPr lang="es-MX" dirty="0" err="1" smtClean="0"/>
              <a:t>while</a:t>
            </a:r>
            <a:r>
              <a:rPr lang="es-MX" dirty="0" smtClean="0"/>
              <a:t> da un código idéntico al de la función </a:t>
            </a:r>
            <a:r>
              <a:rPr lang="es-MX" dirty="0" err="1" smtClean="0"/>
              <a:t>fib_w</a:t>
            </a:r>
            <a:r>
              <a:rPr lang="es-MX" dirty="0" smtClean="0"/>
              <a:t>.</a:t>
            </a:r>
            <a:endParaRPr lang="es-MX" dirty="0"/>
          </a:p>
        </p:txBody>
      </p:sp>
      <p:pic>
        <p:nvPicPr>
          <p:cNvPr id="4" name="Imagen 3"/>
          <p:cNvPicPr>
            <a:picLocks noChangeAspect="1"/>
          </p:cNvPicPr>
          <p:nvPr/>
        </p:nvPicPr>
        <p:blipFill>
          <a:blip r:embed="rId2"/>
          <a:stretch>
            <a:fillRect/>
          </a:stretch>
        </p:blipFill>
        <p:spPr>
          <a:xfrm>
            <a:off x="934453" y="1196181"/>
            <a:ext cx="3676650" cy="3171825"/>
          </a:xfrm>
          <a:prstGeom prst="rect">
            <a:avLst/>
          </a:prstGeom>
        </p:spPr>
      </p:pic>
    </p:spTree>
    <p:extLst>
      <p:ext uri="{BB962C8B-B14F-4D97-AF65-F5344CB8AC3E}">
        <p14:creationId xmlns:p14="http://schemas.microsoft.com/office/powerpoint/2010/main" val="310183685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92601"/>
            <a:ext cx="10515600" cy="1325563"/>
          </a:xfrm>
        </p:spPr>
        <p:txBody>
          <a:bodyPr/>
          <a:lstStyle/>
          <a:p>
            <a:r>
              <a:rPr lang="es-MX" dirty="0" smtClean="0"/>
              <a:t>Sentencia </a:t>
            </a:r>
            <a:r>
              <a:rPr lang="es-MX" dirty="0" err="1" smtClean="0"/>
              <a:t>switch</a:t>
            </a:r>
            <a:endParaRPr lang="es-MX" dirty="0"/>
          </a:p>
        </p:txBody>
      </p:sp>
      <p:sp>
        <p:nvSpPr>
          <p:cNvPr id="3" name="Marcador de contenido 2"/>
          <p:cNvSpPr>
            <a:spLocks noGrp="1"/>
          </p:cNvSpPr>
          <p:nvPr>
            <p:ph idx="1"/>
          </p:nvPr>
        </p:nvSpPr>
        <p:spPr>
          <a:xfrm>
            <a:off x="838200" y="670593"/>
            <a:ext cx="10515600" cy="4351338"/>
          </a:xfrm>
        </p:spPr>
        <p:txBody>
          <a:bodyPr/>
          <a:lstStyle/>
          <a:p>
            <a:pPr marL="0" indent="0">
              <a:buNone/>
            </a:pPr>
            <a:r>
              <a:rPr lang="es-MX" dirty="0" smtClean="0"/>
              <a:t>Las sentencia </a:t>
            </a:r>
            <a:r>
              <a:rPr lang="es-MX" dirty="0" err="1" smtClean="0"/>
              <a:t>switch</a:t>
            </a:r>
            <a:r>
              <a:rPr lang="es-MX" dirty="0" smtClean="0"/>
              <a:t> proporciona una ramificación hacia varios caminos basándose en el valor de un índice entero.</a:t>
            </a:r>
          </a:p>
          <a:p>
            <a:pPr marL="0" indent="0">
              <a:buNone/>
            </a:pPr>
            <a:endParaRPr lang="es-MX" dirty="0"/>
          </a:p>
          <a:p>
            <a:pPr marL="0" indent="0">
              <a:buNone/>
            </a:pPr>
            <a:r>
              <a:rPr lang="es-MX" dirty="0" smtClean="0"/>
              <a:t>Esta sentencia es particularmente útil cuando se hacen pruebas que pueden dar un gran número de resultados posibles.</a:t>
            </a:r>
          </a:p>
          <a:p>
            <a:pPr marL="0" indent="0">
              <a:buNone/>
            </a:pPr>
            <a:endParaRPr lang="es-MX" dirty="0"/>
          </a:p>
          <a:p>
            <a:pPr marL="0" indent="0">
              <a:buNone/>
            </a:pPr>
            <a:r>
              <a:rPr lang="es-MX" dirty="0" smtClean="0"/>
              <a:t>No solo hace el código C más legible, también permite una implementación eficiente usando una estructura de datos  llamada una </a:t>
            </a:r>
            <a:r>
              <a:rPr lang="es-MX" b="1" dirty="0" err="1" smtClean="0"/>
              <a:t>jump</a:t>
            </a:r>
            <a:r>
              <a:rPr lang="es-MX" b="1" dirty="0" smtClean="0"/>
              <a:t> </a:t>
            </a:r>
            <a:r>
              <a:rPr lang="es-MX" b="1" dirty="0" err="1" smtClean="0"/>
              <a:t>table</a:t>
            </a:r>
            <a:r>
              <a:rPr lang="es-MX" dirty="0" smtClean="0"/>
              <a:t>.</a:t>
            </a:r>
            <a:endParaRPr lang="es-MX" dirty="0"/>
          </a:p>
        </p:txBody>
      </p:sp>
    </p:spTree>
    <p:extLst>
      <p:ext uri="{BB962C8B-B14F-4D97-AF65-F5344CB8AC3E}">
        <p14:creationId xmlns:p14="http://schemas.microsoft.com/office/powerpoint/2010/main" val="43876592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08643"/>
            <a:ext cx="10515600" cy="1325563"/>
          </a:xfrm>
        </p:spPr>
        <p:txBody>
          <a:bodyPr/>
          <a:lstStyle/>
          <a:p>
            <a:r>
              <a:rPr lang="es-MX" dirty="0" err="1" smtClean="0"/>
              <a:t>jump</a:t>
            </a:r>
            <a:r>
              <a:rPr lang="es-MX" dirty="0" smtClean="0"/>
              <a:t> </a:t>
            </a:r>
            <a:r>
              <a:rPr lang="es-MX" dirty="0" err="1" smtClean="0"/>
              <a:t>table</a:t>
            </a:r>
            <a:endParaRPr lang="es-MX" dirty="0"/>
          </a:p>
        </p:txBody>
      </p:sp>
      <p:sp>
        <p:nvSpPr>
          <p:cNvPr id="3" name="Marcador de contenido 2"/>
          <p:cNvSpPr>
            <a:spLocks noGrp="1"/>
          </p:cNvSpPr>
          <p:nvPr>
            <p:ph idx="1"/>
          </p:nvPr>
        </p:nvSpPr>
        <p:spPr>
          <a:xfrm>
            <a:off x="838200" y="718719"/>
            <a:ext cx="10515600" cy="4351338"/>
          </a:xfrm>
        </p:spPr>
        <p:txBody>
          <a:bodyPr>
            <a:normAutofit fontScale="92500"/>
          </a:bodyPr>
          <a:lstStyle/>
          <a:p>
            <a:pPr marL="0" indent="0">
              <a:buNone/>
            </a:pPr>
            <a:r>
              <a:rPr lang="es-MX" dirty="0" smtClean="0"/>
              <a:t>Una tabla de salto es un arreglo donde la entrada i es la dirección de un segmento de código que implementa la acción que el programa debe realizar cuando el índice del </a:t>
            </a:r>
            <a:r>
              <a:rPr lang="es-MX" dirty="0" err="1" smtClean="0"/>
              <a:t>switch</a:t>
            </a:r>
            <a:r>
              <a:rPr lang="es-MX" dirty="0" smtClean="0"/>
              <a:t> es igual a i.</a:t>
            </a:r>
          </a:p>
          <a:p>
            <a:pPr marL="0" indent="0">
              <a:buNone/>
            </a:pPr>
            <a:endParaRPr lang="es-MX" dirty="0"/>
          </a:p>
          <a:p>
            <a:pPr marL="0" indent="0">
              <a:buNone/>
            </a:pPr>
            <a:r>
              <a:rPr lang="es-MX" dirty="0" smtClean="0"/>
              <a:t>El código realiza una referencia al arreglo en la </a:t>
            </a:r>
            <a:r>
              <a:rPr lang="es-MX" dirty="0" err="1" smtClean="0"/>
              <a:t>jump</a:t>
            </a:r>
            <a:r>
              <a:rPr lang="es-MX" dirty="0" smtClean="0"/>
              <a:t> </a:t>
            </a:r>
            <a:r>
              <a:rPr lang="es-MX" dirty="0" err="1" smtClean="0"/>
              <a:t>table</a:t>
            </a:r>
            <a:r>
              <a:rPr lang="es-MX" dirty="0" smtClean="0"/>
              <a:t> usando el índice del </a:t>
            </a:r>
            <a:r>
              <a:rPr lang="es-MX" dirty="0" err="1" smtClean="0"/>
              <a:t>switch</a:t>
            </a:r>
            <a:r>
              <a:rPr lang="es-MX" dirty="0" smtClean="0"/>
              <a:t> para determinar el objetivo para una instrucción de salto.</a:t>
            </a:r>
          </a:p>
          <a:p>
            <a:pPr marL="0" indent="0">
              <a:buNone/>
            </a:pPr>
            <a:endParaRPr lang="es-MX" dirty="0"/>
          </a:p>
          <a:p>
            <a:pPr marL="0" indent="0">
              <a:buNone/>
            </a:pPr>
            <a:r>
              <a:rPr lang="es-MX" dirty="0" smtClean="0"/>
              <a:t>La ventaja de usar una tabla de salto con respecto a una secuencia larga de sentencias </a:t>
            </a:r>
            <a:r>
              <a:rPr lang="es-MX" dirty="0" err="1" smtClean="0"/>
              <a:t>if-else</a:t>
            </a:r>
            <a:r>
              <a:rPr lang="es-MX" dirty="0" smtClean="0"/>
              <a:t> es que el tiempo que toma realizar el </a:t>
            </a:r>
            <a:r>
              <a:rPr lang="es-MX" dirty="0" err="1" smtClean="0"/>
              <a:t>switch</a:t>
            </a:r>
            <a:r>
              <a:rPr lang="es-MX" dirty="0" smtClean="0"/>
              <a:t> es independiente del número de casos del </a:t>
            </a:r>
            <a:r>
              <a:rPr lang="es-MX" dirty="0" err="1" smtClean="0"/>
              <a:t>switch</a:t>
            </a:r>
            <a:r>
              <a:rPr lang="es-MX" dirty="0" smtClean="0"/>
              <a:t>.</a:t>
            </a:r>
            <a:endParaRPr lang="es-MX" dirty="0"/>
          </a:p>
        </p:txBody>
      </p:sp>
    </p:spTree>
    <p:extLst>
      <p:ext uri="{BB962C8B-B14F-4D97-AF65-F5344CB8AC3E}">
        <p14:creationId xmlns:p14="http://schemas.microsoft.com/office/powerpoint/2010/main" val="393825477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92601"/>
            <a:ext cx="10515600" cy="1325563"/>
          </a:xfrm>
        </p:spPr>
        <p:txBody>
          <a:bodyPr/>
          <a:lstStyle/>
          <a:p>
            <a:r>
              <a:rPr lang="es-MX" dirty="0" smtClean="0"/>
              <a:t>Ejemplo de sentencia </a:t>
            </a:r>
            <a:r>
              <a:rPr lang="es-MX" dirty="0" err="1" smtClean="0"/>
              <a:t>switch</a:t>
            </a:r>
            <a:endParaRPr lang="es-MX" dirty="0"/>
          </a:p>
        </p:txBody>
      </p:sp>
      <p:pic>
        <p:nvPicPr>
          <p:cNvPr id="4" name="Imagen 3"/>
          <p:cNvPicPr>
            <a:picLocks noChangeAspect="1"/>
          </p:cNvPicPr>
          <p:nvPr/>
        </p:nvPicPr>
        <p:blipFill rotWithShape="1">
          <a:blip r:embed="rId2"/>
          <a:srcRect b="18367"/>
          <a:stretch/>
        </p:blipFill>
        <p:spPr>
          <a:xfrm>
            <a:off x="1600449" y="1113508"/>
            <a:ext cx="3248025" cy="3032459"/>
          </a:xfrm>
          <a:prstGeom prst="rect">
            <a:avLst/>
          </a:prstGeom>
        </p:spPr>
      </p:pic>
      <p:pic>
        <p:nvPicPr>
          <p:cNvPr id="5" name="Imagen 4"/>
          <p:cNvPicPr>
            <a:picLocks noChangeAspect="1"/>
          </p:cNvPicPr>
          <p:nvPr/>
        </p:nvPicPr>
        <p:blipFill>
          <a:blip r:embed="rId3"/>
          <a:stretch>
            <a:fillRect/>
          </a:stretch>
        </p:blipFill>
        <p:spPr>
          <a:xfrm>
            <a:off x="6386637" y="1032962"/>
            <a:ext cx="3429000" cy="3286125"/>
          </a:xfrm>
          <a:prstGeom prst="rect">
            <a:avLst/>
          </a:prstGeom>
        </p:spPr>
      </p:pic>
      <p:sp>
        <p:nvSpPr>
          <p:cNvPr id="6" name="CuadroTexto 5"/>
          <p:cNvSpPr txBox="1"/>
          <p:nvPr/>
        </p:nvSpPr>
        <p:spPr>
          <a:xfrm>
            <a:off x="981298" y="4399633"/>
            <a:ext cx="10229403" cy="1200329"/>
          </a:xfrm>
          <a:prstGeom prst="rect">
            <a:avLst/>
          </a:prstGeom>
          <a:noFill/>
        </p:spPr>
        <p:txBody>
          <a:bodyPr wrap="none" rtlCol="0">
            <a:spAutoFit/>
          </a:bodyPr>
          <a:lstStyle/>
          <a:p>
            <a:r>
              <a:rPr lang="es-MX" dirty="0" smtClean="0"/>
              <a:t>Figura 3.14(a)  sentencia </a:t>
            </a:r>
            <a:r>
              <a:rPr lang="es-MX" dirty="0" err="1" smtClean="0"/>
              <a:t>switch</a:t>
            </a:r>
            <a:r>
              <a:rPr lang="es-MX" dirty="0" smtClean="0"/>
              <a:t>  [</a:t>
            </a:r>
            <a:r>
              <a:rPr lang="es-MX" dirty="0" err="1" smtClean="0"/>
              <a:t>Waldron</a:t>
            </a:r>
            <a:r>
              <a:rPr lang="es-MX" dirty="0" smtClean="0"/>
              <a:t>, </a:t>
            </a:r>
            <a:r>
              <a:rPr lang="es-MX" dirty="0" err="1" smtClean="0"/>
              <a:t>pag</a:t>
            </a:r>
            <a:r>
              <a:rPr lang="es-MX" dirty="0" smtClean="0"/>
              <a:t>. 129]</a:t>
            </a:r>
          </a:p>
          <a:p>
            <a:endParaRPr lang="es-MX" dirty="0"/>
          </a:p>
          <a:p>
            <a:r>
              <a:rPr lang="es-MX" dirty="0" smtClean="0"/>
              <a:t>Para explicar el funcionamiento de la sentencia </a:t>
            </a:r>
            <a:r>
              <a:rPr lang="es-MX" dirty="0" err="1" smtClean="0"/>
              <a:t>switch</a:t>
            </a:r>
            <a:r>
              <a:rPr lang="es-MX" dirty="0" smtClean="0"/>
              <a:t>, en la siguiente diapositiva esta función se traduce a </a:t>
            </a:r>
          </a:p>
          <a:p>
            <a:r>
              <a:rPr lang="es-MX" dirty="0" smtClean="0"/>
              <a:t>un </a:t>
            </a:r>
            <a:r>
              <a:rPr lang="es-MX" dirty="0" err="1" smtClean="0"/>
              <a:t>pseudo</a:t>
            </a:r>
            <a:r>
              <a:rPr lang="es-MX" dirty="0" smtClean="0"/>
              <a:t> lenguaje llamado C-extendido.</a:t>
            </a:r>
            <a:endParaRPr lang="es-MX" dirty="0"/>
          </a:p>
        </p:txBody>
      </p:sp>
    </p:spTree>
    <p:extLst>
      <p:ext uri="{BB962C8B-B14F-4D97-AF65-F5344CB8AC3E}">
        <p14:creationId xmlns:p14="http://schemas.microsoft.com/office/powerpoint/2010/main" val="300812994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92601"/>
            <a:ext cx="10515600" cy="1325563"/>
          </a:xfrm>
        </p:spPr>
        <p:txBody>
          <a:bodyPr/>
          <a:lstStyle/>
          <a:p>
            <a:r>
              <a:rPr lang="es-MX" dirty="0" smtClean="0"/>
              <a:t>Traducción a C-extendido</a:t>
            </a:r>
            <a:endParaRPr lang="es-MX" dirty="0"/>
          </a:p>
        </p:txBody>
      </p:sp>
      <p:pic>
        <p:nvPicPr>
          <p:cNvPr id="4" name="Imagen 3"/>
          <p:cNvPicPr>
            <a:picLocks noChangeAspect="1"/>
          </p:cNvPicPr>
          <p:nvPr/>
        </p:nvPicPr>
        <p:blipFill>
          <a:blip r:embed="rId2"/>
          <a:stretch>
            <a:fillRect/>
          </a:stretch>
        </p:blipFill>
        <p:spPr>
          <a:xfrm>
            <a:off x="1347036" y="717132"/>
            <a:ext cx="4171950" cy="4429125"/>
          </a:xfrm>
          <a:prstGeom prst="rect">
            <a:avLst/>
          </a:prstGeom>
        </p:spPr>
      </p:pic>
      <p:pic>
        <p:nvPicPr>
          <p:cNvPr id="5" name="Imagen 4"/>
          <p:cNvPicPr>
            <a:picLocks noChangeAspect="1"/>
          </p:cNvPicPr>
          <p:nvPr/>
        </p:nvPicPr>
        <p:blipFill>
          <a:blip r:embed="rId3"/>
          <a:stretch>
            <a:fillRect/>
          </a:stretch>
        </p:blipFill>
        <p:spPr>
          <a:xfrm>
            <a:off x="6370220" y="717132"/>
            <a:ext cx="4133850" cy="4162425"/>
          </a:xfrm>
          <a:prstGeom prst="rect">
            <a:avLst/>
          </a:prstGeom>
        </p:spPr>
      </p:pic>
      <p:sp>
        <p:nvSpPr>
          <p:cNvPr id="9" name="CuadroTexto 8"/>
          <p:cNvSpPr txBox="1"/>
          <p:nvPr/>
        </p:nvSpPr>
        <p:spPr>
          <a:xfrm>
            <a:off x="778661" y="5146257"/>
            <a:ext cx="10575139" cy="1200329"/>
          </a:xfrm>
          <a:prstGeom prst="rect">
            <a:avLst/>
          </a:prstGeom>
          <a:noFill/>
        </p:spPr>
        <p:txBody>
          <a:bodyPr wrap="none" rtlCol="0">
            <a:spAutoFit/>
          </a:bodyPr>
          <a:lstStyle/>
          <a:p>
            <a:r>
              <a:rPr lang="es-MX" dirty="0" smtClean="0"/>
              <a:t>Figura 3.14(b) Traducción a C-extendido [</a:t>
            </a:r>
            <a:r>
              <a:rPr lang="es-MX" dirty="0" err="1" smtClean="0"/>
              <a:t>Waldron</a:t>
            </a:r>
            <a:r>
              <a:rPr lang="es-MX" dirty="0" smtClean="0"/>
              <a:t>, pág. 129]</a:t>
            </a:r>
          </a:p>
          <a:p>
            <a:endParaRPr lang="es-MX" dirty="0"/>
          </a:p>
          <a:p>
            <a:r>
              <a:rPr lang="es-MX" dirty="0" smtClean="0"/>
              <a:t>Esta traducción muestra la estructura de la tabla de salto </a:t>
            </a:r>
            <a:r>
              <a:rPr lang="es-MX" dirty="0" err="1" smtClean="0"/>
              <a:t>jt</a:t>
            </a:r>
            <a:r>
              <a:rPr lang="es-MX" dirty="0" smtClean="0"/>
              <a:t> y cómo esta es accedida. Una tabla y accesos como </a:t>
            </a:r>
          </a:p>
          <a:p>
            <a:r>
              <a:rPr lang="es-MX" dirty="0" smtClean="0"/>
              <a:t>estos no son permitidos en C, se incluye como una herramienta de descripción.</a:t>
            </a:r>
            <a:endParaRPr lang="es-MX" dirty="0"/>
          </a:p>
        </p:txBody>
      </p:sp>
    </p:spTree>
    <p:extLst>
      <p:ext uri="{BB962C8B-B14F-4D97-AF65-F5344CB8AC3E}">
        <p14:creationId xmlns:p14="http://schemas.microsoft.com/office/powerpoint/2010/main" val="56062375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54242" y="0"/>
            <a:ext cx="8530389" cy="818147"/>
          </a:xfrm>
        </p:spPr>
        <p:txBody>
          <a:bodyPr>
            <a:noAutofit/>
          </a:bodyPr>
          <a:lstStyle/>
          <a:p>
            <a:r>
              <a:rPr lang="es-MX" sz="3200" dirty="0" smtClean="0"/>
              <a:t>Código ensamblador para el ejemplo de la sentencia </a:t>
            </a:r>
            <a:r>
              <a:rPr lang="es-MX" sz="3200" dirty="0" err="1" smtClean="0"/>
              <a:t>switch</a:t>
            </a:r>
            <a:r>
              <a:rPr lang="es-MX" sz="3200" dirty="0" smtClean="0"/>
              <a:t> de la Figura 3.14</a:t>
            </a:r>
            <a:endParaRPr lang="es-MX" sz="3200" dirty="0"/>
          </a:p>
        </p:txBody>
      </p:sp>
      <p:sp>
        <p:nvSpPr>
          <p:cNvPr id="3" name="Marcador de contenido 2"/>
          <p:cNvSpPr>
            <a:spLocks noGrp="1"/>
          </p:cNvSpPr>
          <p:nvPr>
            <p:ph idx="1"/>
          </p:nvPr>
        </p:nvSpPr>
        <p:spPr>
          <a:xfrm>
            <a:off x="630402" y="6253959"/>
            <a:ext cx="10515600" cy="455666"/>
          </a:xfrm>
        </p:spPr>
        <p:txBody>
          <a:bodyPr>
            <a:normAutofit fontScale="47500" lnSpcReduction="20000"/>
          </a:bodyPr>
          <a:lstStyle/>
          <a:p>
            <a:pPr marL="0" indent="0">
              <a:buNone/>
            </a:pPr>
            <a:r>
              <a:rPr lang="es-MX" sz="2400" dirty="0" smtClean="0"/>
              <a:t>Figura 3.15  Código ensamblador del </a:t>
            </a:r>
            <a:r>
              <a:rPr lang="es-MX" sz="2400" dirty="0" err="1" smtClean="0"/>
              <a:t>ejem</a:t>
            </a:r>
            <a:r>
              <a:rPr lang="es-MX" sz="2400" dirty="0" smtClean="0"/>
              <a:t>. Fig. 3.14</a:t>
            </a:r>
          </a:p>
          <a:p>
            <a:pPr marL="0" indent="0">
              <a:buNone/>
            </a:pPr>
            <a:r>
              <a:rPr lang="es-MX" sz="2400" dirty="0" smtClean="0"/>
              <a:t>Figura 3.14 [</a:t>
            </a:r>
            <a:r>
              <a:rPr lang="es-MX" sz="2400" dirty="0" err="1" smtClean="0"/>
              <a:t>Waldron</a:t>
            </a:r>
            <a:r>
              <a:rPr lang="es-MX" sz="2400" dirty="0" smtClean="0"/>
              <a:t>, pág. 130.]</a:t>
            </a:r>
          </a:p>
          <a:p>
            <a:pPr marL="0" indent="0">
              <a:buNone/>
            </a:pPr>
            <a:endParaRPr lang="es-MX" dirty="0"/>
          </a:p>
        </p:txBody>
      </p:sp>
      <p:pic>
        <p:nvPicPr>
          <p:cNvPr id="4" name="Imagen 3"/>
          <p:cNvPicPr>
            <a:picLocks noChangeAspect="1"/>
          </p:cNvPicPr>
          <p:nvPr/>
        </p:nvPicPr>
        <p:blipFill>
          <a:blip r:embed="rId2"/>
          <a:stretch>
            <a:fillRect/>
          </a:stretch>
        </p:blipFill>
        <p:spPr>
          <a:xfrm>
            <a:off x="2043363" y="818147"/>
            <a:ext cx="3076073" cy="2594279"/>
          </a:xfrm>
          <a:prstGeom prst="rect">
            <a:avLst/>
          </a:prstGeom>
        </p:spPr>
      </p:pic>
      <p:pic>
        <p:nvPicPr>
          <p:cNvPr id="5" name="Imagen 4"/>
          <p:cNvPicPr>
            <a:picLocks noChangeAspect="1"/>
          </p:cNvPicPr>
          <p:nvPr/>
        </p:nvPicPr>
        <p:blipFill>
          <a:blip r:embed="rId3"/>
          <a:stretch>
            <a:fillRect/>
          </a:stretch>
        </p:blipFill>
        <p:spPr>
          <a:xfrm>
            <a:off x="2043363" y="3412426"/>
            <a:ext cx="2441361" cy="2858001"/>
          </a:xfrm>
          <a:prstGeom prst="rect">
            <a:avLst/>
          </a:prstGeom>
        </p:spPr>
      </p:pic>
      <p:pic>
        <p:nvPicPr>
          <p:cNvPr id="6" name="Imagen 5"/>
          <p:cNvPicPr>
            <a:picLocks noChangeAspect="1"/>
          </p:cNvPicPr>
          <p:nvPr/>
        </p:nvPicPr>
        <p:blipFill>
          <a:blip r:embed="rId4"/>
          <a:stretch>
            <a:fillRect/>
          </a:stretch>
        </p:blipFill>
        <p:spPr>
          <a:xfrm>
            <a:off x="6418295" y="642876"/>
            <a:ext cx="3233218" cy="3159104"/>
          </a:xfrm>
          <a:prstGeom prst="rect">
            <a:avLst/>
          </a:prstGeom>
        </p:spPr>
      </p:pic>
      <p:pic>
        <p:nvPicPr>
          <p:cNvPr id="7" name="Imagen 6"/>
          <p:cNvPicPr>
            <a:picLocks noChangeAspect="1"/>
          </p:cNvPicPr>
          <p:nvPr/>
        </p:nvPicPr>
        <p:blipFill>
          <a:blip r:embed="rId5"/>
          <a:stretch>
            <a:fillRect/>
          </a:stretch>
        </p:blipFill>
        <p:spPr>
          <a:xfrm>
            <a:off x="6614674" y="3867666"/>
            <a:ext cx="2401377" cy="2698099"/>
          </a:xfrm>
          <a:prstGeom prst="rect">
            <a:avLst/>
          </a:prstGeom>
        </p:spPr>
      </p:pic>
    </p:spTree>
    <p:extLst>
      <p:ext uri="{BB962C8B-B14F-4D97-AF65-F5344CB8AC3E}">
        <p14:creationId xmlns:p14="http://schemas.microsoft.com/office/powerpoint/2010/main" val="770157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0"/>
            <a:ext cx="10515600" cy="1325563"/>
          </a:xfrm>
        </p:spPr>
        <p:txBody>
          <a:bodyPr/>
          <a:lstStyle/>
          <a:p>
            <a:r>
              <a:rPr lang="es-MX" dirty="0" smtClean="0"/>
              <a:t>Código de nivel máquina</a:t>
            </a:r>
            <a:endParaRPr lang="es-MX" dirty="0"/>
          </a:p>
        </p:txBody>
      </p:sp>
      <p:sp>
        <p:nvSpPr>
          <p:cNvPr id="3" name="Marcador de contenido 2"/>
          <p:cNvSpPr>
            <a:spLocks noGrp="1"/>
          </p:cNvSpPr>
          <p:nvPr>
            <p:ph idx="1"/>
          </p:nvPr>
        </p:nvSpPr>
        <p:spPr>
          <a:xfrm>
            <a:off x="838200" y="981563"/>
            <a:ext cx="10925908" cy="5612668"/>
          </a:xfrm>
        </p:spPr>
        <p:txBody>
          <a:bodyPr>
            <a:normAutofit fontScale="77500" lnSpcReduction="20000"/>
          </a:bodyPr>
          <a:lstStyle/>
          <a:p>
            <a:pPr marL="0" indent="0">
              <a:buNone/>
            </a:pPr>
            <a:r>
              <a:rPr lang="es-MX" dirty="0" smtClean="0"/>
              <a:t>La vista de la máquina del programador de ensamblador difiere significativamente de la vista de la máquina de un programador de C.</a:t>
            </a:r>
          </a:p>
          <a:p>
            <a:pPr marL="0" indent="0">
              <a:buNone/>
            </a:pPr>
            <a:r>
              <a:rPr lang="es-MX" dirty="0" smtClean="0"/>
              <a:t>En la vista del programador de ensamblador hay partes del estado del procesador que normalmente están escondidas de la vista del programador de C.</a:t>
            </a:r>
          </a:p>
          <a:p>
            <a:pPr marL="0" indent="0">
              <a:buNone/>
            </a:pPr>
            <a:r>
              <a:rPr lang="es-MX" dirty="0" smtClean="0"/>
              <a:t>-El contador de programa (llamado %</a:t>
            </a:r>
            <a:r>
              <a:rPr lang="es-MX" dirty="0" err="1" smtClean="0"/>
              <a:t>eip</a:t>
            </a:r>
            <a:r>
              <a:rPr lang="es-MX" dirty="0" smtClean="0"/>
              <a:t>) indica la dirección en memoria de la siguiente instrucción a ser ejecutada.</a:t>
            </a:r>
          </a:p>
          <a:p>
            <a:pPr marL="0" indent="0">
              <a:buNone/>
            </a:pPr>
            <a:r>
              <a:rPr lang="es-MX" dirty="0" smtClean="0"/>
              <a:t>-El archivo de registro entero contiene ubicaciones con nombre almacenando valores de 32 bits. Esos registros pueden contener direcciones (correspondientes a apuntadores de C) o datos enteros. </a:t>
            </a:r>
            <a:r>
              <a:rPr lang="es-MX" b="1" dirty="0" smtClean="0"/>
              <a:t>Algunos registros son usados para seguir la pista de partes críticas del estado del programa</a:t>
            </a:r>
            <a:r>
              <a:rPr lang="es-MX" dirty="0" smtClean="0"/>
              <a:t>, mientras otros son usados para contener datos temporales, tales como las variables locales de un procedimiento.</a:t>
            </a:r>
          </a:p>
          <a:p>
            <a:pPr marL="0" indent="0">
              <a:buNone/>
            </a:pPr>
            <a:endParaRPr lang="es-MX" dirty="0" smtClean="0"/>
          </a:p>
          <a:p>
            <a:pPr marL="0" indent="0">
              <a:buNone/>
            </a:pPr>
            <a:r>
              <a:rPr lang="es-MX" dirty="0" smtClean="0"/>
              <a:t>-Los registros de código de condición mantienen información de status acerca de la instrucción aritmética más recientemente ejecutada. Estos son usados para implementar cambios condicionales en el flujo de control tal como se requiere para implementar sentencias </a:t>
            </a:r>
            <a:r>
              <a:rPr lang="es-MX" dirty="0" err="1" smtClean="0"/>
              <a:t>if</a:t>
            </a:r>
            <a:r>
              <a:rPr lang="es-MX" dirty="0" smtClean="0"/>
              <a:t> o </a:t>
            </a:r>
            <a:r>
              <a:rPr lang="es-MX" dirty="0" err="1" smtClean="0"/>
              <a:t>while</a:t>
            </a:r>
            <a:r>
              <a:rPr lang="es-MX" dirty="0" smtClean="0"/>
              <a:t>.</a:t>
            </a:r>
          </a:p>
          <a:p>
            <a:pPr marL="0" indent="0">
              <a:buNone/>
            </a:pPr>
            <a:endParaRPr lang="es-MX" dirty="0"/>
          </a:p>
          <a:p>
            <a:pPr marL="0" indent="0">
              <a:buNone/>
            </a:pPr>
            <a:r>
              <a:rPr lang="es-MX" dirty="0" smtClean="0"/>
              <a:t>- El archivo de registro de punto flotante contiene ocho ubicaciones para almacenar datos de punto flotante.</a:t>
            </a:r>
          </a:p>
          <a:p>
            <a:pPr marL="0" indent="0">
              <a:buNone/>
            </a:pPr>
            <a:endParaRPr lang="es-MX" dirty="0"/>
          </a:p>
        </p:txBody>
      </p:sp>
    </p:spTree>
    <p:extLst>
      <p:ext uri="{BB962C8B-B14F-4D97-AF65-F5344CB8AC3E}">
        <p14:creationId xmlns:p14="http://schemas.microsoft.com/office/powerpoint/2010/main" val="252003836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771650" y="704850"/>
            <a:ext cx="8648700" cy="5448300"/>
          </a:xfrm>
          <a:prstGeom prst="rect">
            <a:avLst/>
          </a:prstGeom>
        </p:spPr>
      </p:pic>
    </p:spTree>
    <p:extLst>
      <p:ext uri="{BB962C8B-B14F-4D97-AF65-F5344CB8AC3E}">
        <p14:creationId xmlns:p14="http://schemas.microsoft.com/office/powerpoint/2010/main" val="216784658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800225" y="581025"/>
            <a:ext cx="8591550" cy="5695950"/>
          </a:xfrm>
          <a:prstGeom prst="rect">
            <a:avLst/>
          </a:prstGeom>
        </p:spPr>
      </p:pic>
    </p:spTree>
    <p:extLst>
      <p:ext uri="{BB962C8B-B14F-4D97-AF65-F5344CB8AC3E}">
        <p14:creationId xmlns:p14="http://schemas.microsoft.com/office/powerpoint/2010/main" val="56458199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888356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REFERENCIAS</a:t>
            </a:r>
            <a:endParaRPr lang="es-MX" dirty="0"/>
          </a:p>
        </p:txBody>
      </p:sp>
      <p:sp>
        <p:nvSpPr>
          <p:cNvPr id="3" name="Marcador de contenido 2"/>
          <p:cNvSpPr>
            <a:spLocks noGrp="1"/>
          </p:cNvSpPr>
          <p:nvPr>
            <p:ph idx="1"/>
          </p:nvPr>
        </p:nvSpPr>
        <p:spPr/>
        <p:txBody>
          <a:bodyPr/>
          <a:lstStyle/>
          <a:p>
            <a:r>
              <a:rPr lang="es-MX" dirty="0" err="1" smtClean="0"/>
              <a:t>Cheltenham</a:t>
            </a:r>
            <a:r>
              <a:rPr lang="es-MX" dirty="0" smtClean="0"/>
              <a:t> (1998). </a:t>
            </a:r>
            <a:r>
              <a:rPr lang="es-MX" dirty="0" err="1" smtClean="0"/>
              <a:t>Computer</a:t>
            </a:r>
            <a:r>
              <a:rPr lang="es-MX" dirty="0" smtClean="0"/>
              <a:t> </a:t>
            </a:r>
            <a:r>
              <a:rPr lang="es-MX" dirty="0"/>
              <a:t>Training, C </a:t>
            </a:r>
            <a:r>
              <a:rPr lang="es-MX" dirty="0" err="1" smtClean="0"/>
              <a:t>Programming</a:t>
            </a:r>
            <a:r>
              <a:rPr lang="es-MX" dirty="0" smtClean="0"/>
              <a:t>.</a:t>
            </a:r>
          </a:p>
          <a:p>
            <a:r>
              <a:rPr lang="es-MX" dirty="0" err="1" smtClean="0"/>
              <a:t>Seacord</a:t>
            </a:r>
            <a:r>
              <a:rPr lang="es-MX" dirty="0" smtClean="0"/>
              <a:t>, R. C. (2020). </a:t>
            </a:r>
            <a:r>
              <a:rPr lang="es-MX" dirty="0" err="1" smtClean="0"/>
              <a:t>Effective</a:t>
            </a:r>
            <a:r>
              <a:rPr lang="es-MX" dirty="0" smtClean="0"/>
              <a:t> C </a:t>
            </a:r>
            <a:r>
              <a:rPr lang="es-MX" dirty="0" err="1" smtClean="0"/>
              <a:t>An</a:t>
            </a:r>
            <a:r>
              <a:rPr lang="es-MX" dirty="0" smtClean="0"/>
              <a:t> </a:t>
            </a:r>
            <a:r>
              <a:rPr lang="es-MX" dirty="0" err="1" smtClean="0"/>
              <a:t>Introduction</a:t>
            </a:r>
            <a:r>
              <a:rPr lang="es-MX" dirty="0" smtClean="0"/>
              <a:t> to Professional C </a:t>
            </a:r>
            <a:r>
              <a:rPr lang="es-MX" dirty="0" err="1" smtClean="0"/>
              <a:t>Programming</a:t>
            </a:r>
            <a:r>
              <a:rPr lang="es-MX" dirty="0" smtClean="0"/>
              <a:t> (1/a edición). Ed. No </a:t>
            </a:r>
            <a:r>
              <a:rPr lang="es-MX" dirty="0" err="1" smtClean="0"/>
              <a:t>Starch</a:t>
            </a:r>
            <a:r>
              <a:rPr lang="es-MX" dirty="0" smtClean="0"/>
              <a:t> </a:t>
            </a:r>
            <a:r>
              <a:rPr lang="es-MX" dirty="0" err="1" smtClean="0"/>
              <a:t>Press</a:t>
            </a:r>
            <a:r>
              <a:rPr lang="es-MX" dirty="0" smtClean="0"/>
              <a:t>. </a:t>
            </a:r>
          </a:p>
          <a:p>
            <a:r>
              <a:rPr lang="es-MX" dirty="0" err="1"/>
              <a:t>Waldron</a:t>
            </a:r>
            <a:r>
              <a:rPr lang="es-MX" dirty="0"/>
              <a:t> </a:t>
            </a:r>
            <a:r>
              <a:rPr lang="es-MX" dirty="0" smtClean="0"/>
              <a:t>B. (2003). </a:t>
            </a:r>
            <a:r>
              <a:rPr lang="es-MX" dirty="0" err="1"/>
              <a:t>Computer</a:t>
            </a:r>
            <a:r>
              <a:rPr lang="es-MX" dirty="0"/>
              <a:t> </a:t>
            </a:r>
            <a:r>
              <a:rPr lang="es-MX" dirty="0" err="1"/>
              <a:t>Systems</a:t>
            </a:r>
            <a:r>
              <a:rPr lang="es-MX" dirty="0"/>
              <a:t> A </a:t>
            </a:r>
            <a:r>
              <a:rPr lang="es-MX" dirty="0" err="1"/>
              <a:t>Programmers</a:t>
            </a:r>
            <a:r>
              <a:rPr lang="es-MX" dirty="0"/>
              <a:t> </a:t>
            </a:r>
            <a:r>
              <a:rPr lang="es-MX" dirty="0" err="1" smtClean="0"/>
              <a:t>Perspective</a:t>
            </a:r>
            <a:r>
              <a:rPr lang="es-MX" dirty="0" smtClean="0"/>
              <a:t>. </a:t>
            </a:r>
            <a:r>
              <a:rPr lang="es-MX" smtClean="0"/>
              <a:t>Prentice-Hall</a:t>
            </a:r>
            <a:r>
              <a:rPr lang="es-MX" dirty="0" smtClean="0"/>
              <a:t>.</a:t>
            </a:r>
            <a:endParaRPr lang="es-MX" dirty="0"/>
          </a:p>
          <a:p>
            <a:endParaRPr lang="es-MX" dirty="0"/>
          </a:p>
          <a:p>
            <a:endParaRPr lang="es-MX" dirty="0"/>
          </a:p>
        </p:txBody>
      </p:sp>
    </p:spTree>
    <p:extLst>
      <p:ext uri="{BB962C8B-B14F-4D97-AF65-F5344CB8AC3E}">
        <p14:creationId xmlns:p14="http://schemas.microsoft.com/office/powerpoint/2010/main" val="39632012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Código de nivel máquina</a:t>
            </a:r>
            <a:endParaRPr lang="es-MX" dirty="0"/>
          </a:p>
        </p:txBody>
      </p:sp>
      <p:sp>
        <p:nvSpPr>
          <p:cNvPr id="3" name="Marcador de contenido 2"/>
          <p:cNvSpPr>
            <a:spLocks noGrp="1"/>
          </p:cNvSpPr>
          <p:nvPr>
            <p:ph idx="1"/>
          </p:nvPr>
        </p:nvSpPr>
        <p:spPr/>
        <p:txBody>
          <a:bodyPr/>
          <a:lstStyle/>
          <a:p>
            <a:pPr marL="0" indent="0">
              <a:buNone/>
            </a:pPr>
            <a:r>
              <a:rPr lang="es-MX" dirty="0" smtClean="0"/>
              <a:t>C proporciona un modelo donde se pueden declarar y alojar en memoria objetos de diferentes tipos de datos, el código de ensamblador ve la memoria como simplemente como un gran arreglo </a:t>
            </a:r>
            <a:r>
              <a:rPr lang="es-MX" dirty="0" err="1" smtClean="0"/>
              <a:t>direccionable</a:t>
            </a:r>
            <a:r>
              <a:rPr lang="es-MX" dirty="0" smtClean="0"/>
              <a:t> a nivel de bytes. Los tipos de datos compuestos o agregados en C tales como arreglos y estructuras en código ensamblador son representados como colecciones de bytes contiguos. Inclusive para tipos de datos escalares el código de ensamblador no distingue entre enteros con signo y sin signo entre diferentes tipos de apuntadores o inclusive entre apuntadores y enteros.</a:t>
            </a:r>
            <a:endParaRPr lang="es-MX" dirty="0"/>
          </a:p>
        </p:txBody>
      </p:sp>
    </p:spTree>
    <p:extLst>
      <p:ext uri="{BB962C8B-B14F-4D97-AF65-F5344CB8AC3E}">
        <p14:creationId xmlns:p14="http://schemas.microsoft.com/office/powerpoint/2010/main" val="17571774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Código de nivel máquina</a:t>
            </a:r>
            <a:endParaRPr lang="es-MX" dirty="0"/>
          </a:p>
        </p:txBody>
      </p:sp>
      <p:sp>
        <p:nvSpPr>
          <p:cNvPr id="3" name="Marcador de contenido 2"/>
          <p:cNvSpPr>
            <a:spLocks noGrp="1"/>
          </p:cNvSpPr>
          <p:nvPr>
            <p:ph idx="1"/>
          </p:nvPr>
        </p:nvSpPr>
        <p:spPr/>
        <p:txBody>
          <a:bodyPr>
            <a:normAutofit fontScale="92500" lnSpcReduction="20000"/>
          </a:bodyPr>
          <a:lstStyle/>
          <a:p>
            <a:pPr marL="0" indent="0">
              <a:buNone/>
            </a:pPr>
            <a:r>
              <a:rPr lang="es-MX" dirty="0" smtClean="0"/>
              <a:t>La memoria de programa contiene el código objeto para el programa, algo de información requerida por el sistema operativo, una pila de tiempo de ejecución para manejar llamadas a procedimientos y </a:t>
            </a:r>
            <a:r>
              <a:rPr lang="es-MX" dirty="0" err="1" smtClean="0"/>
              <a:t>returns</a:t>
            </a:r>
            <a:r>
              <a:rPr lang="es-MX" dirty="0" smtClean="0"/>
              <a:t>, y bloques de memoria alojados por el usuario, (por ejemplo, con el uso del procedimiento de biblioteca </a:t>
            </a:r>
            <a:r>
              <a:rPr lang="es-MX" dirty="0" err="1" smtClean="0"/>
              <a:t>malloc</a:t>
            </a:r>
            <a:r>
              <a:rPr lang="es-MX" dirty="0" smtClean="0"/>
              <a:t>).</a:t>
            </a:r>
          </a:p>
          <a:p>
            <a:pPr marL="0" indent="0">
              <a:buNone/>
            </a:pPr>
            <a:endParaRPr lang="es-MX" dirty="0"/>
          </a:p>
          <a:p>
            <a:pPr marL="0" indent="0">
              <a:buNone/>
            </a:pPr>
            <a:r>
              <a:rPr lang="es-MX" dirty="0" smtClean="0"/>
              <a:t>La memoria de programa es direccionada usando direcciones virtuales. En cualquier momento dado, solamente </a:t>
            </a:r>
            <a:r>
              <a:rPr lang="es-MX" dirty="0" err="1" smtClean="0"/>
              <a:t>subrangos</a:t>
            </a:r>
            <a:r>
              <a:rPr lang="es-MX" dirty="0" smtClean="0"/>
              <a:t> limitados de direcciones virtuales son considerados válidos. Por ejemplo, aunque las direcciones de 32 bits de IA32 potencialmente expanden un rango de valores de direcciones de 4-gigabytes, un programa típico solamente tendrá accesos a unos cuantos megabytes. El sistema operativo maneja este espacio de direcciones virtuales traduciendo direcciones virtuales a valores de  direcciones físicas en la memoria del procesador real.</a:t>
            </a:r>
            <a:endParaRPr lang="es-MX" dirty="0"/>
          </a:p>
        </p:txBody>
      </p:sp>
    </p:spTree>
    <p:extLst>
      <p:ext uri="{BB962C8B-B14F-4D97-AF65-F5344CB8AC3E}">
        <p14:creationId xmlns:p14="http://schemas.microsoft.com/office/powerpoint/2010/main" val="29122473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Código de nivel máquina</a:t>
            </a:r>
            <a:endParaRPr lang="es-MX" dirty="0"/>
          </a:p>
        </p:txBody>
      </p:sp>
      <p:sp>
        <p:nvSpPr>
          <p:cNvPr id="3" name="Marcador de contenido 2"/>
          <p:cNvSpPr>
            <a:spLocks noGrp="1"/>
          </p:cNvSpPr>
          <p:nvPr>
            <p:ph idx="1"/>
          </p:nvPr>
        </p:nvSpPr>
        <p:spPr/>
        <p:txBody>
          <a:bodyPr/>
          <a:lstStyle/>
          <a:p>
            <a:pPr marL="0" indent="0">
              <a:buNone/>
            </a:pPr>
            <a:r>
              <a:rPr lang="es-MX" dirty="0" smtClean="0"/>
              <a:t>Una instrucción de máquina realiza solamente una operación muy elemental. Por ejemplo, podría sumar dos números almacenados en registros, transferir datos entre la memoria y un registro, o hacer una ramificación condicional a una nueva dirección de instrucción. El compilador debe generar las secuencias de tales instrucciones para implementar construcciones de programa tales como evaluación de expresiones aritméticas, </a:t>
            </a:r>
            <a:r>
              <a:rPr lang="es-MX" dirty="0" err="1" smtClean="0"/>
              <a:t>cíclos</a:t>
            </a:r>
            <a:r>
              <a:rPr lang="es-MX" dirty="0" smtClean="0"/>
              <a:t>, o llamadas a procedimientos y </a:t>
            </a:r>
            <a:r>
              <a:rPr lang="es-MX" dirty="0" err="1" smtClean="0"/>
              <a:t>returns</a:t>
            </a:r>
            <a:r>
              <a:rPr lang="es-MX" dirty="0" smtClean="0"/>
              <a:t>.</a:t>
            </a:r>
            <a:endParaRPr lang="es-MX" dirty="0"/>
          </a:p>
        </p:txBody>
      </p:sp>
    </p:spTree>
    <p:extLst>
      <p:ext uri="{BB962C8B-B14F-4D97-AF65-F5344CB8AC3E}">
        <p14:creationId xmlns:p14="http://schemas.microsoft.com/office/powerpoint/2010/main" val="336893556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5537</TotalTime>
  <Words>5310</Words>
  <Application>Microsoft Office PowerPoint</Application>
  <PresentationFormat>Panorámica</PresentationFormat>
  <Paragraphs>384</Paragraphs>
  <Slides>63</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63</vt:i4>
      </vt:variant>
    </vt:vector>
  </HeadingPairs>
  <TitlesOfParts>
    <vt:vector size="67" baseType="lpstr">
      <vt:lpstr>Arial</vt:lpstr>
      <vt:lpstr>Calibri</vt:lpstr>
      <vt:lpstr>Calibri Light</vt:lpstr>
      <vt:lpstr>Tema de Office</vt:lpstr>
      <vt:lpstr>U.T. II Estructuras de Control y Aplicaciones con Arreglos</vt:lpstr>
      <vt:lpstr>Representación de programas C a nivel de máquina</vt:lpstr>
      <vt:lpstr>Codificación de programas</vt:lpstr>
      <vt:lpstr>Construcción de programa ejecutable</vt:lpstr>
      <vt:lpstr>Código de nivel máquina</vt:lpstr>
      <vt:lpstr>Código de nivel máquina</vt:lpstr>
      <vt:lpstr>Código de nivel máquina</vt:lpstr>
      <vt:lpstr>Código de nivel máquina</vt:lpstr>
      <vt:lpstr>Código de nivel máquina</vt:lpstr>
      <vt:lpstr>Ejemplos de código</vt:lpstr>
      <vt:lpstr>Ejemplos de código</vt:lpstr>
      <vt:lpstr>Desensamblador</vt:lpstr>
      <vt:lpstr>Control de flujo de ejecución</vt:lpstr>
      <vt:lpstr>Control</vt:lpstr>
      <vt:lpstr>Control</vt:lpstr>
      <vt:lpstr>Figura 3.6</vt:lpstr>
      <vt:lpstr>Control</vt:lpstr>
      <vt:lpstr>Accediendo a los códigos de condición</vt:lpstr>
      <vt:lpstr>Figura 3.9</vt:lpstr>
      <vt:lpstr>Figura 3.2</vt:lpstr>
      <vt:lpstr>Accediendo a los códigos de condición 2</vt:lpstr>
      <vt:lpstr>Instrucciones de salto y sus codificaciones</vt:lpstr>
      <vt:lpstr>Instrucciones de salto y sus codificaciones</vt:lpstr>
      <vt:lpstr>Instrucciones de salto y sus codificaciones</vt:lpstr>
      <vt:lpstr>Instrucciones de salto y sus codificaciones</vt:lpstr>
      <vt:lpstr>Instrucciones de salto y sus codificaciones</vt:lpstr>
      <vt:lpstr>Instrucciones de salto y sus codificaciones</vt:lpstr>
      <vt:lpstr>Instrucciones de salto y sus codificaciones</vt:lpstr>
      <vt:lpstr>Traducción de ramificaciones condicionales</vt:lpstr>
      <vt:lpstr>Figura 3.11</vt:lpstr>
      <vt:lpstr>Sentencia de control if () </vt:lpstr>
      <vt:lpstr>Presentación de PowerPoint</vt:lpstr>
      <vt:lpstr>Ejemplo de uso de sentencia if ()</vt:lpstr>
      <vt:lpstr>Presentación de PowerPoint</vt:lpstr>
      <vt:lpstr>Presentación de PowerPoint</vt:lpstr>
      <vt:lpstr>Forma general de la sentencia if ()</vt:lpstr>
      <vt:lpstr>Ejemplo de uso sentencia if … else escalera</vt:lpstr>
      <vt:lpstr>Ejercicio</vt:lpstr>
      <vt:lpstr>Ciclos</vt:lpstr>
      <vt:lpstr>Ciclos Do-While</vt:lpstr>
      <vt:lpstr>Presentación de PowerPoint</vt:lpstr>
      <vt:lpstr>Ejemplo de un ciclo do-while</vt:lpstr>
      <vt:lpstr>Figura 3.12</vt:lpstr>
      <vt:lpstr>Sobre la Figura 3.12</vt:lpstr>
      <vt:lpstr>Ejercicio</vt:lpstr>
      <vt:lpstr>do … while() es una sentencia de iteración</vt:lpstr>
      <vt:lpstr>Ciclos while</vt:lpstr>
      <vt:lpstr>Traducción del ciclo while</vt:lpstr>
      <vt:lpstr>Ejemplo de uso de ciclo while</vt:lpstr>
      <vt:lpstr>Función Fibonacci versión goto</vt:lpstr>
      <vt:lpstr>Función Fibonacci_w en lenguaje ensamblador</vt:lpstr>
      <vt:lpstr>Ciclos For</vt:lpstr>
      <vt:lpstr>Compilación</vt:lpstr>
      <vt:lpstr>Ejemplo de un ciclo for</vt:lpstr>
      <vt:lpstr>Sentencia switch</vt:lpstr>
      <vt:lpstr>jump table</vt:lpstr>
      <vt:lpstr>Ejemplo de sentencia switch</vt:lpstr>
      <vt:lpstr>Traducción a C-extendido</vt:lpstr>
      <vt:lpstr>Código ensamblador para el ejemplo de la sentencia switch de la Figura 3.14</vt:lpstr>
      <vt:lpstr>Presentación de PowerPoint</vt:lpstr>
      <vt:lpstr>Presentación de PowerPoint</vt:lpstr>
      <vt:lpstr>Presentación de PowerPoint</vt:lpstr>
      <vt:lpstr>REFERENCIAS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U.T. II Estructuras de Control y Aplicaciones con Arreglos</dc:title>
  <dc:creator>Moshkodo Moshkodoi</dc:creator>
  <cp:lastModifiedBy>Moshkodo Moshkodoi</cp:lastModifiedBy>
  <cp:revision>165</cp:revision>
  <dcterms:created xsi:type="dcterms:W3CDTF">2021-03-29T13:44:27Z</dcterms:created>
  <dcterms:modified xsi:type="dcterms:W3CDTF">2021-04-21T19:32:05Z</dcterms:modified>
</cp:coreProperties>
</file>